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6"/>
  </p:notesMasterIdLst>
  <p:handoutMasterIdLst>
    <p:handoutMasterId r:id="rId97"/>
  </p:handoutMasterIdLst>
  <p:sldIdLst>
    <p:sldId id="291" r:id="rId2"/>
    <p:sldId id="379" r:id="rId3"/>
    <p:sldId id="391" r:id="rId4"/>
    <p:sldId id="405" r:id="rId5"/>
    <p:sldId id="387" r:id="rId6"/>
    <p:sldId id="402" r:id="rId7"/>
    <p:sldId id="327" r:id="rId8"/>
    <p:sldId id="362" r:id="rId9"/>
    <p:sldId id="361" r:id="rId10"/>
    <p:sldId id="404" r:id="rId11"/>
    <p:sldId id="364" r:id="rId12"/>
    <p:sldId id="337" r:id="rId13"/>
    <p:sldId id="365" r:id="rId14"/>
    <p:sldId id="406" r:id="rId15"/>
    <p:sldId id="386" r:id="rId16"/>
    <p:sldId id="356" r:id="rId17"/>
    <p:sldId id="399" r:id="rId18"/>
    <p:sldId id="397" r:id="rId19"/>
    <p:sldId id="369" r:id="rId20"/>
    <p:sldId id="388" r:id="rId21"/>
    <p:sldId id="382" r:id="rId22"/>
    <p:sldId id="400" r:id="rId23"/>
    <p:sldId id="401" r:id="rId24"/>
    <p:sldId id="395" r:id="rId25"/>
    <p:sldId id="367" r:id="rId26"/>
    <p:sldId id="313" r:id="rId27"/>
    <p:sldId id="393" r:id="rId28"/>
    <p:sldId id="396" r:id="rId29"/>
    <p:sldId id="392" r:id="rId30"/>
    <p:sldId id="370" r:id="rId31"/>
    <p:sldId id="346" r:id="rId32"/>
    <p:sldId id="344" r:id="rId33"/>
    <p:sldId id="349" r:id="rId34"/>
    <p:sldId id="351" r:id="rId35"/>
    <p:sldId id="319" r:id="rId36"/>
    <p:sldId id="394" r:id="rId37"/>
    <p:sldId id="375" r:id="rId38"/>
    <p:sldId id="383" r:id="rId39"/>
    <p:sldId id="384" r:id="rId40"/>
    <p:sldId id="278" r:id="rId41"/>
    <p:sldId id="345" r:id="rId42"/>
    <p:sldId id="316" r:id="rId43"/>
    <p:sldId id="347" r:id="rId44"/>
    <p:sldId id="348" r:id="rId45"/>
    <p:sldId id="315" r:id="rId46"/>
    <p:sldId id="317" r:id="rId47"/>
    <p:sldId id="352" r:id="rId48"/>
    <p:sldId id="350" r:id="rId49"/>
    <p:sldId id="353" r:id="rId50"/>
    <p:sldId id="407" r:id="rId51"/>
    <p:sldId id="408" r:id="rId52"/>
    <p:sldId id="409" r:id="rId53"/>
    <p:sldId id="410" r:id="rId54"/>
    <p:sldId id="411" r:id="rId55"/>
    <p:sldId id="412" r:id="rId56"/>
    <p:sldId id="413" r:id="rId57"/>
    <p:sldId id="414" r:id="rId58"/>
    <p:sldId id="415" r:id="rId59"/>
    <p:sldId id="416" r:id="rId60"/>
    <p:sldId id="297" r:id="rId61"/>
    <p:sldId id="322" r:id="rId62"/>
    <p:sldId id="314" r:id="rId63"/>
    <p:sldId id="295" r:id="rId64"/>
    <p:sldId id="309" r:id="rId65"/>
    <p:sldId id="354" r:id="rId66"/>
    <p:sldId id="358" r:id="rId67"/>
    <p:sldId id="307" r:id="rId68"/>
    <p:sldId id="310" r:id="rId69"/>
    <p:sldId id="311" r:id="rId70"/>
    <p:sldId id="296" r:id="rId71"/>
    <p:sldId id="283" r:id="rId72"/>
    <p:sldId id="303" r:id="rId73"/>
    <p:sldId id="298" r:id="rId74"/>
    <p:sldId id="293" r:id="rId75"/>
    <p:sldId id="287" r:id="rId76"/>
    <p:sldId id="263" r:id="rId77"/>
    <p:sldId id="258" r:id="rId78"/>
    <p:sldId id="261" r:id="rId79"/>
    <p:sldId id="300" r:id="rId80"/>
    <p:sldId id="301" r:id="rId81"/>
    <p:sldId id="368" r:id="rId82"/>
    <p:sldId id="342" r:id="rId83"/>
    <p:sldId id="279" r:id="rId84"/>
    <p:sldId id="280" r:id="rId85"/>
    <p:sldId id="281" r:id="rId86"/>
    <p:sldId id="334" r:id="rId87"/>
    <p:sldId id="333" r:id="rId88"/>
    <p:sldId id="306" r:id="rId89"/>
    <p:sldId id="328" r:id="rId90"/>
    <p:sldId id="282" r:id="rId91"/>
    <p:sldId id="294" r:id="rId92"/>
    <p:sldId id="302" r:id="rId93"/>
    <p:sldId id="343" r:id="rId94"/>
    <p:sldId id="320" r:id="rId9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0C3"/>
    <a:srgbClr val="B0162B"/>
    <a:srgbClr val="FF383E"/>
    <a:srgbClr val="BF832F"/>
    <a:srgbClr val="DF8F56"/>
    <a:srgbClr val="F09A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61" autoAdjust="0"/>
  </p:normalViewPr>
  <p:slideViewPr>
    <p:cSldViewPr snapToGrid="0" snapToObjects="1">
      <p:cViewPr>
        <p:scale>
          <a:sx n="85" d="100"/>
          <a:sy n="85" d="100"/>
        </p:scale>
        <p:origin x="-832" y="-16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68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4C8D2-7105-DC4D-9F57-B89CB9F3AFF2}" type="datetime1">
              <a:rPr lang="en-US" smtClean="0"/>
              <a:t>9/24/14</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66122-2AFF-E54D-A022-6424504D60B1}" type="slidenum">
              <a:rPr lang="en-GB" smtClean="0"/>
              <a:t>‹n.›</a:t>
            </a:fld>
            <a:endParaRPr lang="en-GB"/>
          </a:p>
        </p:txBody>
      </p:sp>
    </p:spTree>
    <p:extLst>
      <p:ext uri="{BB962C8B-B14F-4D97-AF65-F5344CB8AC3E}">
        <p14:creationId xmlns:p14="http://schemas.microsoft.com/office/powerpoint/2010/main" val="13962541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C6D099-4E72-EB45-9BD2-0C3EA0F61C39}" type="datetime1">
              <a:rPr lang="en-US" smtClean="0"/>
              <a:t>9/24/14</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648EC-B94A-8649-A9A8-F018526B38A1}" type="slidenum">
              <a:rPr lang="en-GB" smtClean="0"/>
              <a:t>‹n.›</a:t>
            </a:fld>
            <a:endParaRPr lang="en-GB"/>
          </a:p>
        </p:txBody>
      </p:sp>
    </p:spTree>
    <p:extLst>
      <p:ext uri="{BB962C8B-B14F-4D97-AF65-F5344CB8AC3E}">
        <p14:creationId xmlns:p14="http://schemas.microsoft.com/office/powerpoint/2010/main" val="2500532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9CB648EC-B94A-8649-A9A8-F018526B38A1}" type="slidenum">
              <a:rPr lang="en-GB" smtClean="0"/>
              <a:t>1</a:t>
            </a:fld>
            <a:endParaRPr lang="en-GB"/>
          </a:p>
        </p:txBody>
      </p:sp>
    </p:spTree>
    <p:extLst>
      <p:ext uri="{BB962C8B-B14F-4D97-AF65-F5344CB8AC3E}">
        <p14:creationId xmlns:p14="http://schemas.microsoft.com/office/powerpoint/2010/main" val="328097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For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sample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a:t>
            </a:r>
            <a:r>
              <a:rPr lang="it-IT" sz="1200" i="1"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eff</a:t>
            </a:r>
            <a:r>
              <a:rPr lang="it-IT" sz="1200" kern="1200" dirty="0" smtClean="0">
                <a:solidFill>
                  <a:schemeClr val="tx1"/>
                </a:solidFill>
                <a:effectLst/>
                <a:latin typeface="+mn-lt"/>
                <a:ea typeface="+mn-ea"/>
                <a:cs typeface="+mn-cs"/>
              </a:rPr>
              <a:t> = 1.06,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∼0.6 per cent of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haloes</a:t>
            </a:r>
            <a:r>
              <a:rPr lang="it-IT" sz="1200" kern="1200" dirty="0" smtClean="0">
                <a:solidFill>
                  <a:schemeClr val="tx1"/>
                </a:solidFill>
                <a:effectLst/>
                <a:latin typeface="+mn-lt"/>
                <a:ea typeface="+mn-ea"/>
                <a:cs typeface="+mn-cs"/>
              </a:rPr>
              <a:t> with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2 × 1012 M⊙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corresponds</a:t>
            </a:r>
            <a:r>
              <a:rPr lang="it-IT" sz="1200" kern="1200" dirty="0" smtClean="0">
                <a:solidFill>
                  <a:schemeClr val="tx1"/>
                </a:solidFill>
                <a:effectLst/>
                <a:latin typeface="+mn-lt"/>
                <a:ea typeface="+mn-ea"/>
                <a:cs typeface="+mn-cs"/>
              </a:rPr>
              <a:t> to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2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coincides</a:t>
            </a:r>
            <a:r>
              <a:rPr lang="it-IT" sz="1200" kern="1200" dirty="0" smtClean="0">
                <a:solidFill>
                  <a:schemeClr val="tx1"/>
                </a:solidFill>
                <a:effectLst/>
                <a:latin typeface="+mn-lt"/>
                <a:ea typeface="+mn-ea"/>
                <a:cs typeface="+mn-cs"/>
              </a:rPr>
              <a:t> with the e-</a:t>
            </a:r>
            <a:r>
              <a:rPr lang="it-IT" sz="1200" kern="1200" dirty="0" err="1" smtClean="0">
                <a:solidFill>
                  <a:schemeClr val="tx1"/>
                </a:solidFill>
                <a:effectLst/>
                <a:latin typeface="+mn-lt"/>
                <a:ea typeface="+mn-ea"/>
                <a:cs typeface="+mn-cs"/>
              </a:rPr>
              <a:t>folding</a:t>
            </a:r>
            <a:r>
              <a:rPr lang="it-IT" sz="1200" kern="1200" dirty="0" smtClean="0">
                <a:solidFill>
                  <a:schemeClr val="tx1"/>
                </a:solidFill>
                <a:effectLst/>
                <a:latin typeface="+mn-lt"/>
                <a:ea typeface="+mn-ea"/>
                <a:cs typeface="+mn-cs"/>
              </a:rPr>
              <a:t> time of a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accretes</a:t>
            </a:r>
            <a:r>
              <a:rPr lang="it-IT" sz="1200" kern="1200" dirty="0" smtClean="0">
                <a:solidFill>
                  <a:schemeClr val="tx1"/>
                </a:solidFill>
                <a:effectLst/>
                <a:latin typeface="+mn-lt"/>
                <a:ea typeface="+mn-ea"/>
                <a:cs typeface="+mn-cs"/>
              </a:rPr>
              <a:t> mass with a radiative </a:t>
            </a:r>
            <a:r>
              <a:rPr lang="it-IT" sz="1200" kern="1200" dirty="0" err="1" smtClean="0">
                <a:solidFill>
                  <a:schemeClr val="tx1"/>
                </a:solidFill>
                <a:effectLst/>
                <a:latin typeface="+mn-lt"/>
                <a:ea typeface="+mn-ea"/>
                <a:cs typeface="+mn-cs"/>
              </a:rPr>
              <a:t>efficiency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ε</a:t>
            </a:r>
            <a:r>
              <a:rPr lang="it-IT" sz="1200" kern="1200" dirty="0" smtClean="0">
                <a:solidFill>
                  <a:schemeClr val="tx1"/>
                </a:solidFill>
                <a:effectLst/>
                <a:latin typeface="+mn-lt"/>
                <a:ea typeface="+mn-ea"/>
                <a:cs typeface="+mn-cs"/>
              </a:rPr>
              <a:t> ∼ 0.1 and </a:t>
            </a:r>
            <a:r>
              <a:rPr lang="it-IT" sz="1200" kern="1200" dirty="0" err="1" smtClean="0">
                <a:solidFill>
                  <a:schemeClr val="tx1"/>
                </a:solidFill>
                <a:effectLst/>
                <a:latin typeface="+mn-lt"/>
                <a:ea typeface="+mn-ea"/>
                <a:cs typeface="+mn-cs"/>
              </a:rPr>
              <a:t>shines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η</a:t>
            </a:r>
            <a:r>
              <a:rPr lang="it-IT" sz="1200" kern="1200" dirty="0" smtClean="0">
                <a:solidFill>
                  <a:schemeClr val="tx1"/>
                </a:solidFill>
                <a:effectLst/>
                <a:latin typeface="+mn-lt"/>
                <a:ea typeface="+mn-ea"/>
                <a:cs typeface="+mn-cs"/>
              </a:rPr>
              <a:t> ∼ 0.5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Eddington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Salpeter</a:t>
            </a:r>
            <a:r>
              <a:rPr lang="it-IT" sz="1200" kern="1200" dirty="0" smtClean="0">
                <a:solidFill>
                  <a:schemeClr val="tx1"/>
                </a:solidFill>
                <a:effectLst/>
                <a:latin typeface="+mn-lt"/>
                <a:ea typeface="+mn-ea"/>
                <a:cs typeface="+mn-cs"/>
              </a:rPr>
              <a:t> 1964).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zeff</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1.89, the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increases</a:t>
            </a:r>
            <a:r>
              <a:rPr lang="it-IT" sz="1200" kern="1200" dirty="0" smtClean="0">
                <a:solidFill>
                  <a:schemeClr val="tx1"/>
                </a:solidFill>
                <a:effectLst/>
                <a:latin typeface="+mn-lt"/>
                <a:ea typeface="+mn-ea"/>
                <a:cs typeface="+mn-cs"/>
              </a:rPr>
              <a:t> to ∼5 per cent and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7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estimated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lifetime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107 and 108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determination</a:t>
            </a:r>
            <a:r>
              <a:rPr lang="it-IT" sz="1200" kern="1200" dirty="0" smtClean="0">
                <a:solidFill>
                  <a:schemeClr val="tx1"/>
                </a:solidFill>
                <a:effectLst/>
                <a:latin typeface="+mn-lt"/>
                <a:ea typeface="+mn-ea"/>
                <a:cs typeface="+mn-cs"/>
              </a:rPr>
              <a:t> of </a:t>
            </a:r>
            <a:r>
              <a:rPr lang="it-IT" sz="1200" i="1" kern="1200" dirty="0" err="1" smtClean="0">
                <a:solidFill>
                  <a:schemeClr val="tx1"/>
                </a:solidFill>
                <a:effectLst/>
                <a:latin typeface="+mn-lt"/>
                <a:ea typeface="+mn-ea"/>
                <a:cs typeface="+mn-cs"/>
              </a:rPr>
              <a:t>N</a:t>
            </a:r>
            <a:r>
              <a:rPr lang="it-IT" sz="1200" i="1" kern="1200" dirty="0" smtClean="0">
                <a:solidFill>
                  <a:schemeClr val="tx1"/>
                </a:solidFill>
                <a:effectLst/>
                <a:latin typeface="+mn-lt"/>
                <a:ea typeface="+mn-ea"/>
                <a:cs typeface="+mn-cs"/>
              </a:rPr>
              <a:t>(M)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more </a:t>
            </a:r>
            <a:r>
              <a:rPr lang="it-IT" sz="1200" kern="1200" dirty="0" err="1" smtClean="0">
                <a:solidFill>
                  <a:schemeClr val="tx1"/>
                </a:solidFill>
                <a:effectLst/>
                <a:latin typeface="+mn-lt"/>
                <a:ea typeface="+mn-ea"/>
                <a:cs typeface="+mn-cs"/>
              </a:rPr>
              <a:t>uncertain</a:t>
            </a:r>
            <a:r>
              <a:rPr lang="it-IT" sz="1200" kern="1200" dirty="0" smtClean="0">
                <a:solidFill>
                  <a:schemeClr val="tx1"/>
                </a:solidFill>
                <a:effectLst/>
                <a:latin typeface="+mn-lt"/>
                <a:ea typeface="+mn-ea"/>
                <a:cs typeface="+mn-cs"/>
              </a:rPr>
              <a:t> for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1013 M⊙,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occupation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tends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increase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mass. (porciani2004)</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10</a:t>
            </a:fld>
            <a:endParaRPr lang="en-GB"/>
          </a:p>
        </p:txBody>
      </p:sp>
    </p:spTree>
    <p:extLst>
      <p:ext uri="{BB962C8B-B14F-4D97-AF65-F5344CB8AC3E}">
        <p14:creationId xmlns:p14="http://schemas.microsoft.com/office/powerpoint/2010/main" val="353101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=-21.2,Nakamura+2003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19</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=-21.2,Nakamura+2003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20</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800" b="1" kern="1200" dirty="0" smtClean="0">
                <a:solidFill>
                  <a:srgbClr val="800000"/>
                </a:solidFill>
                <a:latin typeface="+mn-lt"/>
                <a:ea typeface="+mn-ea"/>
                <a:cs typeface="+mn-cs"/>
              </a:rPr>
              <a:t>Photometrical and morphological </a:t>
            </a:r>
          </a:p>
          <a:p>
            <a:r>
              <a:rPr lang="en-GB" sz="800" b="1" kern="1200" dirty="0" smtClean="0">
                <a:solidFill>
                  <a:srgbClr val="800000"/>
                </a:solidFill>
                <a:latin typeface="+mn-lt"/>
                <a:ea typeface="+mn-ea"/>
                <a:cs typeface="+mn-cs"/>
              </a:rPr>
              <a:t>study </a:t>
            </a:r>
          </a:p>
          <a:p>
            <a:r>
              <a:rPr lang="en-GB" sz="800" b="1" kern="1200" dirty="0" smtClean="0">
                <a:solidFill>
                  <a:srgbClr val="800000"/>
                </a:solidFill>
                <a:latin typeface="+mn-lt"/>
                <a:ea typeface="+mn-ea"/>
                <a:cs typeface="+mn-cs"/>
              </a:rPr>
              <a:t>Astronomical Image Decomposition and Analysis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[AIDA][]{Uslenghi2008}</a:t>
            </a:r>
          </a:p>
          <a:p>
            <a:r>
              <a:rPr lang="en-GB" sz="800" b="1" kern="1200" dirty="0" smtClean="0">
                <a:solidFill>
                  <a:srgbClr val="800000"/>
                </a:solidFill>
                <a:latin typeface="+mn-lt"/>
                <a:ea typeface="+mn-ea"/>
                <a:cs typeface="+mn-cs"/>
              </a:rPr>
              <a:t>software to deconvolve the host galaxy luminosity from the nuclear source</a:t>
            </a:r>
          </a:p>
          <a:p>
            <a:r>
              <a:rPr lang="en-GB" sz="800" b="1" kern="1200" dirty="0" smtClean="0">
                <a:solidFill>
                  <a:srgbClr val="800000"/>
                </a:solidFill>
                <a:latin typeface="+mn-lt"/>
                <a:ea typeface="+mn-ea"/>
                <a:cs typeface="+mn-cs"/>
              </a:rPr>
              <a:t> and model the two components of the QSO. %, the nucleus and the host galaxy.</a:t>
            </a:r>
          </a:p>
          <a:p>
            <a:r>
              <a:rPr lang="en-GB" sz="800" b="1" kern="1200" dirty="0" smtClean="0">
                <a:solidFill>
                  <a:srgbClr val="800000"/>
                </a:solidFill>
                <a:latin typeface="+mn-lt"/>
                <a:ea typeface="+mn-ea"/>
                <a:cs typeface="+mn-cs"/>
              </a:rPr>
              <a:t>The employed technique, that we summarize below,  was applied in  previous QSO host galaxies studies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{Falomo2008,Decarli2012,Kotilainen2007,Kotilainen2009} and it is widely</a:t>
            </a:r>
          </a:p>
          <a:p>
            <a:r>
              <a:rPr lang="en-GB" sz="800" b="1" kern="1200" dirty="0" smtClean="0">
                <a:solidFill>
                  <a:srgbClr val="800000"/>
                </a:solidFill>
                <a:latin typeface="+mn-lt"/>
                <a:ea typeface="+mn-ea"/>
                <a:cs typeface="+mn-cs"/>
              </a:rPr>
              <a:t>discussed in \cite{Falomo2014} for the imaging study of 400 low-redshift (z$&lt;$0.5) SDSS QSOs </a:t>
            </a:r>
          </a:p>
          <a:p>
            <a:r>
              <a:rPr lang="en-GB" sz="800" b="1" kern="1200" dirty="0" smtClean="0">
                <a:solidFill>
                  <a:srgbClr val="800000"/>
                </a:solidFill>
                <a:latin typeface="+mn-lt"/>
                <a:ea typeface="+mn-ea"/>
                <a:cs typeface="+mn-cs"/>
              </a:rPr>
              <a:t>in Stripe 82. </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We retrieved the i-images of  QSO in pairs from the SDSS-DR10 imaging archive.</a:t>
            </a:r>
          </a:p>
          <a:p>
            <a:r>
              <a:rPr lang="en-GB" sz="800" b="1" kern="1200" dirty="0" smtClean="0">
                <a:solidFill>
                  <a:srgbClr val="800000"/>
                </a:solidFill>
                <a:latin typeface="+mn-lt"/>
                <a:ea typeface="+mn-ea"/>
                <a:cs typeface="+mn-cs"/>
              </a:rPr>
              <a:t>The  nucleus luminosity is describe by the local Point Spread Function (PSF) of the image.</a:t>
            </a:r>
          </a:p>
          <a:p>
            <a:r>
              <a:rPr lang="en-GB" sz="800" b="1" kern="1200" dirty="0" smtClean="0">
                <a:solidFill>
                  <a:srgbClr val="800000"/>
                </a:solidFill>
                <a:latin typeface="+mn-lt"/>
                <a:ea typeface="+mn-ea"/>
                <a:cs typeface="+mn-cs"/>
              </a:rPr>
              <a:t>To   perform the  PSF light profile shape we select a number of  isolated stars in the field of the QSO pair (see </a:t>
            </a:r>
          </a:p>
          <a:p>
            <a:r>
              <a:rPr lang="en-GB" sz="800" b="1" kern="1200" dirty="0" smtClean="0">
                <a:solidFill>
                  <a:srgbClr val="800000"/>
                </a:solidFill>
                <a:latin typeface="+mn-lt"/>
                <a:ea typeface="+mn-ea"/>
                <a:cs typeface="+mn-cs"/>
              </a:rPr>
              <a:t>Figure \ref{AIDA}, top left panel).</a:t>
            </a:r>
          </a:p>
          <a:p>
            <a:r>
              <a:rPr lang="en-GB" sz="800" b="1" kern="1200" dirty="0" smtClean="0">
                <a:solidFill>
                  <a:srgbClr val="800000"/>
                </a:solidFill>
                <a:latin typeface="+mn-lt"/>
                <a:ea typeface="+mn-ea"/>
                <a:cs typeface="+mn-cs"/>
              </a:rPr>
              <a:t> These stars may  range in magnitude  to well characterize the PSF halo and surround the targets as close ad possible. </a:t>
            </a:r>
          </a:p>
          <a:p>
            <a:r>
              <a:rPr lang="en-GB" sz="800" b="1" kern="1200" dirty="0" smtClean="0">
                <a:solidFill>
                  <a:srgbClr val="800000"/>
                </a:solidFill>
                <a:latin typeface="+mn-lt"/>
                <a:ea typeface="+mn-ea"/>
                <a:cs typeface="+mn-cs"/>
              </a:rPr>
              <a:t>  Each selected star was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by three </a:t>
            </a:r>
            <a:r>
              <a:rPr lang="en-GB" sz="800" b="1" kern="1200" dirty="0" err="1" smtClean="0">
                <a:solidFill>
                  <a:srgbClr val="800000"/>
                </a:solidFill>
                <a:latin typeface="+mn-lt"/>
                <a:ea typeface="+mn-ea"/>
                <a:cs typeface="+mn-cs"/>
              </a:rPr>
              <a:t>bidimensional</a:t>
            </a:r>
            <a:r>
              <a:rPr lang="en-GB" sz="800" b="1" kern="1200" dirty="0" smtClean="0">
                <a:solidFill>
                  <a:srgbClr val="800000"/>
                </a:solidFill>
                <a:latin typeface="+mn-lt"/>
                <a:ea typeface="+mn-ea"/>
                <a:cs typeface="+mn-cs"/>
              </a:rPr>
              <a:t> Gaussians, representing the core of</a:t>
            </a:r>
          </a:p>
          <a:p>
            <a:r>
              <a:rPr lang="en-GB" sz="800" b="1" kern="1200" dirty="0" smtClean="0">
                <a:solidFill>
                  <a:srgbClr val="800000"/>
                </a:solidFill>
                <a:latin typeface="+mn-lt"/>
                <a:ea typeface="+mn-ea"/>
                <a:cs typeface="+mn-cs"/>
              </a:rPr>
              <a:t>the PSF, and by one exponential function depicting the extended wing of the PSF (Figure \ref{AIDA}, top right).</a:t>
            </a:r>
          </a:p>
          <a:p>
            <a:r>
              <a:rPr lang="en-GB" sz="800" b="1" kern="1200" dirty="0" smtClean="0">
                <a:solidFill>
                  <a:srgbClr val="800000"/>
                </a:solidFill>
                <a:latin typeface="+mn-lt"/>
                <a:ea typeface="+mn-ea"/>
                <a:cs typeface="+mn-cs"/>
              </a:rPr>
              <a:t>Extra sources and image defects within  or nearby the radius in  which PSF is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or in proximity of the background annulus  were masked out.</a:t>
            </a:r>
          </a:p>
          <a:p>
            <a:r>
              <a:rPr lang="en-GB" sz="800" b="1" kern="1200" dirty="0" smtClean="0">
                <a:solidFill>
                  <a:srgbClr val="800000"/>
                </a:solidFill>
                <a:latin typeface="+mn-lt"/>
                <a:ea typeface="+mn-ea"/>
                <a:cs typeface="+mn-cs"/>
              </a:rPr>
              <a:t>At this point the QSO images,  are fitted with a scaled pure PSF model, after being masked in their turn</a:t>
            </a:r>
          </a:p>
          <a:p>
            <a:r>
              <a:rPr lang="en-GB" sz="800" b="1" kern="1200" dirty="0" smtClean="0">
                <a:solidFill>
                  <a:srgbClr val="800000"/>
                </a:solidFill>
                <a:latin typeface="+mn-lt"/>
                <a:ea typeface="+mn-ea"/>
                <a:cs typeface="+mn-cs"/>
              </a:rPr>
              <a:t>where necessary  (Figure \ref{AIDA}, bottom left).</a:t>
            </a:r>
          </a:p>
          <a:p>
            <a:r>
              <a:rPr lang="en-GB" sz="800" b="1" kern="1200" dirty="0" smtClean="0">
                <a:solidFill>
                  <a:srgbClr val="800000"/>
                </a:solidFill>
                <a:latin typeface="+mn-lt"/>
                <a:ea typeface="+mn-ea"/>
                <a:cs typeface="+mn-cs"/>
              </a:rPr>
              <a:t>In the presence of  an extended nebulosity surrounding the nucleus that  doesn't </a:t>
            </a:r>
            <a:r>
              <a:rPr lang="en-GB" sz="800" b="1" kern="1200" dirty="0" err="1" smtClean="0">
                <a:solidFill>
                  <a:srgbClr val="800000"/>
                </a:solidFill>
                <a:latin typeface="+mn-lt"/>
                <a:ea typeface="+mn-ea"/>
                <a:cs typeface="+mn-cs"/>
              </a:rPr>
              <a:t>mach</a:t>
            </a:r>
            <a:r>
              <a:rPr lang="en-GB" sz="800" b="1" kern="1200" dirty="0" smtClean="0">
                <a:solidFill>
                  <a:srgbClr val="800000"/>
                </a:solidFill>
                <a:latin typeface="+mn-lt"/>
                <a:ea typeface="+mn-ea"/>
                <a:cs typeface="+mn-cs"/>
              </a:rPr>
              <a:t> with the fit,</a:t>
            </a:r>
          </a:p>
          <a:p>
            <a:r>
              <a:rPr lang="en-GB" sz="800" b="1" kern="1200" dirty="0" smtClean="0">
                <a:solidFill>
                  <a:srgbClr val="800000"/>
                </a:solidFill>
                <a:latin typeface="+mn-lt"/>
                <a:ea typeface="+mn-ea"/>
                <a:cs typeface="+mn-cs"/>
              </a:rPr>
              <a:t>a second  fitting procedure is applied to resolve the host galaxy by using a two components model,</a:t>
            </a:r>
          </a:p>
          <a:p>
            <a:r>
              <a:rPr lang="en-GB" sz="800" b="1" kern="1200" dirty="0" smtClean="0">
                <a:solidFill>
                  <a:srgbClr val="800000"/>
                </a:solidFill>
                <a:latin typeface="+mn-lt"/>
                <a:ea typeface="+mn-ea"/>
                <a:cs typeface="+mn-cs"/>
              </a:rPr>
              <a:t>i.e. a  point source plus a galaxy model described by a \cite{Sersic1963} law convolved to the proper PSF model. %,Sersic1968</a:t>
            </a:r>
          </a:p>
          <a:p>
            <a:r>
              <a:rPr lang="en-GB" sz="800" b="1" kern="1200" dirty="0" smtClean="0">
                <a:solidFill>
                  <a:srgbClr val="800000"/>
                </a:solidFill>
                <a:latin typeface="+mn-lt"/>
                <a:ea typeface="+mn-ea"/>
                <a:cs typeface="+mn-cs"/>
              </a:rPr>
              <a:t>The </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model is commonly expressed as an intensity profile such that</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\begin{equation}</a:t>
            </a:r>
          </a:p>
          <a:p>
            <a:r>
              <a:rPr lang="en-GB" sz="800" b="1" kern="1200" dirty="0" smtClean="0">
                <a:solidFill>
                  <a:srgbClr val="800000"/>
                </a:solidFill>
                <a:latin typeface="+mn-lt"/>
                <a:ea typeface="+mn-ea"/>
                <a:cs typeface="+mn-cs"/>
              </a:rPr>
              <a:t>\label{</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I(r) = I_{e} \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 \left\{-</a:t>
            </a:r>
            <a:r>
              <a:rPr lang="en-GB" sz="800" b="1" kern="1200" dirty="0" err="1" smtClean="0">
                <a:solidFill>
                  <a:srgbClr val="800000"/>
                </a:solidFill>
                <a:latin typeface="+mn-lt"/>
                <a:ea typeface="+mn-ea"/>
                <a:cs typeface="+mn-cs"/>
              </a:rPr>
              <a:t>b_n</a:t>
            </a:r>
            <a:r>
              <a:rPr lang="en-GB" sz="800" b="1" kern="1200" dirty="0" smtClean="0">
                <a:solidFill>
                  <a:srgbClr val="800000"/>
                </a:solidFill>
                <a:latin typeface="+mn-lt"/>
                <a:ea typeface="+mn-ea"/>
                <a:cs typeface="+mn-cs"/>
              </a:rPr>
              <a:t> \left[ \left( \</a:t>
            </a:r>
            <a:r>
              <a:rPr lang="en-GB" sz="800" b="1" kern="1200" dirty="0" err="1" smtClean="0">
                <a:solidFill>
                  <a:srgbClr val="800000"/>
                </a:solidFill>
                <a:latin typeface="+mn-lt"/>
                <a:ea typeface="+mn-ea"/>
                <a:cs typeface="+mn-cs"/>
              </a:rPr>
              <a:t>frac</a:t>
            </a:r>
            <a:r>
              <a:rPr lang="en-GB" sz="800" b="1" kern="1200" dirty="0" smtClean="0">
                <a:solidFill>
                  <a:srgbClr val="800000"/>
                </a:solidFill>
                <a:latin typeface="+mn-lt"/>
                <a:ea typeface="+mn-ea"/>
                <a:cs typeface="+mn-cs"/>
              </a:rPr>
              <a:t>  {r}{</a:t>
            </a:r>
            <a:r>
              <a:rPr lang="en-GB" sz="800" b="1" kern="1200" dirty="0" err="1" smtClean="0">
                <a:solidFill>
                  <a:srgbClr val="800000"/>
                </a:solidFill>
                <a:latin typeface="+mn-lt"/>
                <a:ea typeface="+mn-ea"/>
                <a:cs typeface="+mn-cs"/>
              </a:rPr>
              <a:t>r_e</a:t>
            </a:r>
            <a:r>
              <a:rPr lang="en-GB" sz="800" b="1" kern="1200" dirty="0" smtClean="0">
                <a:solidFill>
                  <a:srgbClr val="800000"/>
                </a:solidFill>
                <a:latin typeface="+mn-lt"/>
                <a:ea typeface="+mn-ea"/>
                <a:cs typeface="+mn-cs"/>
              </a:rPr>
              <a:t>} \right)^{1/n}-1 \right] \right\}</a:t>
            </a:r>
          </a:p>
          <a:p>
            <a:r>
              <a:rPr lang="en-GB" sz="800" b="1" kern="1200" dirty="0" smtClean="0">
                <a:solidFill>
                  <a:srgbClr val="800000"/>
                </a:solidFill>
                <a:latin typeface="+mn-lt"/>
                <a:ea typeface="+mn-ea"/>
                <a:cs typeface="+mn-cs"/>
              </a:rPr>
              <a:t>\end{equation}</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where $I_{e}$ is the intensity at the effective radius $R_{e}$ that encloses half of the total light. % from the model.</a:t>
            </a:r>
          </a:p>
          <a:p>
            <a:r>
              <a:rPr lang="en-GB" sz="800" b="1" kern="1200" dirty="0" smtClean="0">
                <a:solidFill>
                  <a:srgbClr val="800000"/>
                </a:solidFill>
                <a:latin typeface="+mn-lt"/>
                <a:ea typeface="+mn-ea"/>
                <a:cs typeface="+mn-cs"/>
              </a:rPr>
              <a:t> The two fit outputs  (Figure \ref{AIDA}, bottom right)are compared by the $\chi^2_{PSF} / \chi^2_{</a:t>
            </a:r>
            <a:r>
              <a:rPr lang="en-GB" sz="800" b="1" kern="1200" dirty="0" err="1" smtClean="0">
                <a:solidFill>
                  <a:srgbClr val="800000"/>
                </a:solidFill>
                <a:latin typeface="+mn-lt"/>
                <a:ea typeface="+mn-ea"/>
                <a:cs typeface="+mn-cs"/>
              </a:rPr>
              <a:t>PSF+host</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ratio  and  visually inspected.</a:t>
            </a:r>
          </a:p>
          <a:p>
            <a:r>
              <a:rPr lang="en-GB" sz="800" b="1" kern="1200" dirty="0" smtClean="0">
                <a:solidFill>
                  <a:srgbClr val="800000"/>
                </a:solidFill>
                <a:latin typeface="+mn-lt"/>
                <a:ea typeface="+mn-ea"/>
                <a:cs typeface="+mn-cs"/>
              </a:rPr>
              <a:t> The result  is a  classification of the host galaxies as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{resolved} (R),</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{marginally resolved} (M)  or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{unresolved} (U) from the nuclear component.</a:t>
            </a:r>
          </a:p>
          <a:p>
            <a:r>
              <a:rPr lang="en-GB" sz="800" b="1" kern="1200" dirty="0" smtClean="0">
                <a:solidFill>
                  <a:srgbClr val="800000"/>
                </a:solidFill>
                <a:latin typeface="+mn-lt"/>
                <a:ea typeface="+mn-ea"/>
                <a:cs typeface="+mn-cs"/>
              </a:rPr>
              <a:t> In Figure \ref{AIDA} we show an example of the adopted analysis outputs.</a:t>
            </a:r>
          </a:p>
          <a:p>
            <a:r>
              <a:rPr lang="en-GB" sz="800" b="1" kern="1200" dirty="0" smtClean="0">
                <a:solidFill>
                  <a:srgbClr val="800000"/>
                </a:solidFill>
                <a:latin typeface="+mn-lt"/>
                <a:ea typeface="+mn-ea"/>
                <a:cs typeface="+mn-cs"/>
              </a:rPr>
              <a:t>% We compared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with the</a:t>
            </a:r>
          </a:p>
          <a:p>
            <a:r>
              <a:rPr lang="en-GB" sz="800" b="1" kern="1200" dirty="0" smtClean="0">
                <a:solidFill>
                  <a:srgbClr val="800000"/>
                </a:solidFill>
                <a:latin typeface="+mn-lt"/>
                <a:ea typeface="+mn-ea"/>
                <a:cs typeface="+mn-cs"/>
              </a:rPr>
              <a:t>%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The SDSS code fits to models to  the two-dimensional image </a:t>
            </a:r>
          </a:p>
          <a:p>
            <a:r>
              <a:rPr lang="en-GB" sz="800" b="1" kern="1200" dirty="0" smtClean="0">
                <a:solidFill>
                  <a:srgbClr val="800000"/>
                </a:solidFill>
                <a:latin typeface="+mn-lt"/>
                <a:ea typeface="+mn-ea"/>
                <a:cs typeface="+mn-cs"/>
              </a:rPr>
              <a:t>%  of each object in each band, a pure de </a:t>
            </a:r>
            <a:r>
              <a:rPr lang="en-GB" sz="800" b="1" kern="1200" dirty="0" err="1" smtClean="0">
                <a:solidFill>
                  <a:srgbClr val="800000"/>
                </a:solidFill>
                <a:latin typeface="+mn-lt"/>
                <a:ea typeface="+mn-ea"/>
                <a:cs typeface="+mn-cs"/>
              </a:rPr>
              <a:t>Vaucouleurs</a:t>
            </a:r>
            <a:r>
              <a:rPr lang="en-GB" sz="800" b="1" kern="1200" dirty="0" smtClean="0">
                <a:solidFill>
                  <a:srgbClr val="800000"/>
                </a:solidFill>
                <a:latin typeface="+mn-lt"/>
                <a:ea typeface="+mn-ea"/>
                <a:cs typeface="+mn-cs"/>
              </a:rPr>
              <a:t> profile  </a:t>
            </a:r>
          </a:p>
          <a:p>
            <a:r>
              <a:rPr lang="en-GB" sz="800" b="1" kern="1200" dirty="0" smtClean="0">
                <a:solidFill>
                  <a:srgbClr val="800000"/>
                </a:solidFill>
                <a:latin typeface="+mn-lt"/>
                <a:ea typeface="+mn-ea"/>
                <a:cs typeface="+mn-cs"/>
              </a:rPr>
              <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{-7.67 [(r/re)1/4]} </a:t>
            </a:r>
          </a:p>
          <a:p>
            <a:r>
              <a:rPr lang="en-GB" sz="800" b="1" kern="1200" dirty="0" smtClean="0">
                <a:solidFill>
                  <a:srgbClr val="800000"/>
                </a:solidFill>
                <a:latin typeface="+mn-lt"/>
                <a:ea typeface="+mn-ea"/>
                <a:cs typeface="+mn-cs"/>
              </a:rPr>
              <a:t>%  and a  pure exponential profile, that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(-1.68r/re)</a:t>
            </a:r>
          </a:p>
          <a:p>
            <a:r>
              <a:rPr lang="en-GB" sz="800" b="1" kern="1200" dirty="0" smtClean="0">
                <a:solidFill>
                  <a:srgbClr val="800000"/>
                </a:solidFill>
                <a:latin typeface="+mn-lt"/>
                <a:ea typeface="+mn-ea"/>
                <a:cs typeface="+mn-cs"/>
              </a:rPr>
              <a:t> % are convolved with a double-Gaussian fit to the PSF.</a:t>
            </a:r>
          </a:p>
          <a:p>
            <a:r>
              <a:rPr lang="en-GB" sz="800" b="1" kern="1200" dirty="0" smtClean="0">
                <a:solidFill>
                  <a:srgbClr val="800000"/>
                </a:solidFill>
                <a:latin typeface="+mn-lt"/>
                <a:ea typeface="+mn-ea"/>
                <a:cs typeface="+mn-cs"/>
              </a:rPr>
              <a:t>%Systematically the sources appear less bright when they are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with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%This is due to the more accurate description of the wings of the PSF performed by AIDA, </a:t>
            </a:r>
          </a:p>
          <a:p>
            <a:r>
              <a:rPr lang="en-GB" sz="800" b="1" kern="1200" dirty="0" smtClean="0">
                <a:solidFill>
                  <a:srgbClr val="800000"/>
                </a:solidFill>
                <a:latin typeface="+mn-lt"/>
                <a:ea typeface="+mn-ea"/>
                <a:cs typeface="+mn-cs"/>
              </a:rPr>
              <a:t>%which also allow us to not overestimate the host galaxy luminosity.</a:t>
            </a: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]{FIGURE/qpcon_4.eps}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[width=0.7\</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]{FIGURE/field_QP09_2.eps}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]{FIGURE/AIDA_ima-i-004508-4-0079_PSF_star0_residprof.eps} %PSF_09.eps %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]{FIGURE/mask_QP09A.eps}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]{FIGURE/AIDA_V4_ima-i-004508-4-0079_A3_F2_QP9A_radprof}</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[width=.44\</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]{FIGURE/AIDA_V4_ima-i-004508-4-0079_A3_F2_QP9B_radprof}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{-5.5cm}</a:t>
            </a:r>
          </a:p>
          <a:p>
            <a:r>
              <a:rPr lang="en-GB" sz="800" b="1" kern="1200" dirty="0" smtClean="0">
                <a:solidFill>
                  <a:srgbClr val="800000"/>
                </a:solidFill>
                <a:latin typeface="+mn-lt"/>
                <a:ea typeface="+mn-ea"/>
                <a:cs typeface="+mn-cs"/>
              </a:rPr>
              <a:t>   \caption{ \label{AIDA} \small Example of  the nucleus and host galaxies decomposition  performed by AIDA</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[see][for more details]{Falomo2014}.</a:t>
            </a:r>
          </a:p>
          <a:p>
            <a:r>
              <a:rPr lang="en-GB" sz="800" b="1" kern="1200" dirty="0" smtClean="0">
                <a:solidFill>
                  <a:srgbClr val="800000"/>
                </a:solidFill>
                <a:latin typeface="+mn-lt"/>
                <a:ea typeface="+mn-ea"/>
                <a:cs typeface="+mn-cs"/>
              </a:rPr>
              <a:t>   Panels are related to the QSOs in the  pair nr. 4 %(SDSS J081801.47+205009.9 and SDSS J081808.77+204910.1). </a:t>
            </a:r>
          </a:p>
          <a:p>
            <a:r>
              <a:rPr lang="en-GB" sz="800" b="1" kern="1200" dirty="0" smtClean="0">
                <a:solidFill>
                  <a:srgbClr val="800000"/>
                </a:solidFill>
                <a:latin typeface="+mn-lt"/>
                <a:ea typeface="+mn-ea"/>
                <a:cs typeface="+mn-cs"/>
              </a:rPr>
              <a:t>   with the foreground QSO at  redshift 0.2356.</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right}: Image of the field. Stars selected for PSF </a:t>
            </a:r>
            <a:r>
              <a:rPr lang="en-GB" sz="800" b="1" kern="1200" dirty="0" err="1" smtClean="0">
                <a:solidFill>
                  <a:srgbClr val="800000"/>
                </a:solidFill>
                <a:latin typeface="+mn-lt"/>
                <a:ea typeface="+mn-ea"/>
                <a:cs typeface="+mn-cs"/>
              </a:rPr>
              <a:t>modeling</a:t>
            </a:r>
            <a:r>
              <a:rPr lang="en-GB" sz="800" b="1" kern="1200" dirty="0" smtClean="0">
                <a:solidFill>
                  <a:srgbClr val="800000"/>
                </a:solidFill>
                <a:latin typeface="+mn-lt"/>
                <a:ea typeface="+mn-ea"/>
                <a:cs typeface="+mn-cs"/>
              </a:rPr>
              <a:t> are in yellow circles</a:t>
            </a:r>
          </a:p>
          <a:p>
            <a:r>
              <a:rPr lang="en-GB" sz="800" b="1" kern="1200" dirty="0" smtClean="0">
                <a:solidFill>
                  <a:srgbClr val="800000"/>
                </a:solidFill>
                <a:latin typeface="+mn-lt"/>
                <a:ea typeface="+mn-ea"/>
                <a:cs typeface="+mn-cs"/>
              </a:rPr>
              <a:t>   The inner circle defines the region of the fit for each star, the outer annulus determines identifies the background.</a:t>
            </a:r>
          </a:p>
          <a:p>
            <a:r>
              <a:rPr lang="en-GB" sz="800" b="1" kern="1200" dirty="0" smtClean="0">
                <a:solidFill>
                  <a:srgbClr val="800000"/>
                </a:solidFill>
                <a:latin typeface="+mn-lt"/>
                <a:ea typeface="+mn-ea"/>
                <a:cs typeface="+mn-cs"/>
              </a:rPr>
              <a:t>   The red circles are the same for the two QSOs od the pair.</a:t>
            </a:r>
          </a:p>
          <a:p>
            <a:r>
              <a:rPr lang="en-GB" sz="800" b="1" kern="1200" dirty="0" smtClean="0">
                <a:solidFill>
                  <a:srgbClr val="800000"/>
                </a:solidFill>
                <a:latin typeface="+mn-lt"/>
                <a:ea typeface="+mn-ea"/>
                <a:cs typeface="+mn-cs"/>
              </a:rPr>
              <a:t>  %Contour plots of the two objects and of their close environment;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left}: Light profile  of the PSF.</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right}: Contour plot of the QSO A. Fitting galaxy area  and background annulus are marked.</a:t>
            </a:r>
          </a:p>
          <a:p>
            <a:r>
              <a:rPr lang="en-GB" sz="800" b="1" kern="1200" dirty="0" smtClean="0">
                <a:solidFill>
                  <a:srgbClr val="800000"/>
                </a:solidFill>
                <a:latin typeface="+mn-lt"/>
                <a:ea typeface="+mn-ea"/>
                <a:cs typeface="+mn-cs"/>
              </a:rPr>
              <a:t>       Small green circles are masks to exclude nearby galaxies to the regions of interest.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left}: Average radial brightness profile of the QSO A  fitted by </a:t>
            </a:r>
          </a:p>
          <a:p>
            <a:r>
              <a:rPr lang="en-GB" sz="800" b="1" kern="1200" dirty="0" smtClean="0">
                <a:solidFill>
                  <a:srgbClr val="800000"/>
                </a:solidFill>
                <a:latin typeface="+mn-lt"/>
                <a:ea typeface="+mn-ea"/>
                <a:cs typeface="+mn-cs"/>
              </a:rPr>
              <a:t>     the scaled  PSF for the nucleus (blue  dashed line) plus the  the the host galaxy model convolved with the PSF  </a:t>
            </a:r>
          </a:p>
          <a:p>
            <a:r>
              <a:rPr lang="en-GB" sz="800" b="1" kern="1200" dirty="0" smtClean="0">
                <a:solidFill>
                  <a:srgbClr val="800000"/>
                </a:solidFill>
                <a:latin typeface="+mn-lt"/>
                <a:ea typeface="+mn-ea"/>
                <a:cs typeface="+mn-cs"/>
              </a:rPr>
              <a:t>    (green dashed line), see the text.</a:t>
            </a:r>
          </a:p>
          <a:p>
            <a:r>
              <a:rPr lang="en-GB" sz="800" b="1" kern="1200" dirty="0" smtClean="0">
                <a:solidFill>
                  <a:srgbClr val="800000"/>
                </a:solidFill>
                <a:latin typeface="+mn-lt"/>
                <a:ea typeface="+mn-ea"/>
                <a:cs typeface="+mn-cs"/>
              </a:rPr>
              <a:t> The overall best fit is represented by the red solid line.</a:t>
            </a:r>
          </a:p>
          <a:p>
            <a:r>
              <a:rPr lang="en-GB" sz="800" b="1" kern="1200" dirty="0" smtClean="0">
                <a:solidFill>
                  <a:srgbClr val="800000"/>
                </a:solidFill>
                <a:latin typeface="+mn-lt"/>
                <a:ea typeface="+mn-ea"/>
                <a:cs typeface="+mn-cs"/>
              </a:rPr>
              <a:t>  %  Below graphs the  residuals after each model subtraction are drawn. </a:t>
            </a: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\end{figure*}</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]{FIGURE/one2one_iAIDA_iSDSS}</a:t>
            </a:r>
          </a:p>
          <a:p>
            <a:r>
              <a:rPr lang="en-GB" sz="800" b="1" kern="1200" dirty="0" smtClean="0">
                <a:solidFill>
                  <a:srgbClr val="800000"/>
                </a:solidFill>
                <a:latin typeface="+mn-lt"/>
                <a:ea typeface="+mn-ea"/>
                <a:cs typeface="+mn-cs"/>
              </a:rPr>
              <a:t>%  \caption{Comparison between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a:t>
            </a:r>
          </a:p>
          <a:p>
            <a:r>
              <a:rPr lang="en-GB" sz="800" b="1" kern="1200" dirty="0" smtClean="0">
                <a:solidFill>
                  <a:srgbClr val="800000"/>
                </a:solidFill>
                <a:latin typeface="+mn-lt"/>
                <a:ea typeface="+mn-ea"/>
                <a:cs typeface="+mn-cs"/>
              </a:rPr>
              <a:t>%  and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a:t>
            </a:r>
          </a:p>
          <a:p>
            <a:r>
              <a:rPr lang="en-GB" sz="800" b="1" kern="1200" dirty="0" smtClean="0">
                <a:solidFill>
                  <a:srgbClr val="800000"/>
                </a:solidFill>
                <a:latin typeface="+mn-lt"/>
                <a:ea typeface="+mn-ea"/>
                <a:cs typeface="+mn-cs"/>
              </a:rPr>
              <a:t>%  \label{</a:t>
            </a:r>
            <a:r>
              <a:rPr lang="en-GB" sz="800" b="1" kern="1200" dirty="0" err="1" smtClean="0">
                <a:solidFill>
                  <a:srgbClr val="800000"/>
                </a:solidFill>
                <a:latin typeface="+mn-lt"/>
                <a:ea typeface="+mn-ea"/>
                <a:cs typeface="+mn-cs"/>
              </a:rPr>
              <a:t>iS_iA</a:t>
            </a:r>
            <a:r>
              <a:rPr lang="en-GB" sz="800" b="1" kern="1200" dirty="0" smtClean="0">
                <a:solidFill>
                  <a:srgbClr val="800000"/>
                </a:solidFill>
                <a:latin typeface="+mn-lt"/>
                <a:ea typeface="+mn-ea"/>
                <a:cs typeface="+mn-cs"/>
              </a:rPr>
              <a:t>}</a:t>
            </a:r>
          </a:p>
          <a:p>
            <a:r>
              <a:rPr lang="en-GB" sz="800" b="1" kern="1200" dirty="0" smtClean="0">
                <a:solidFill>
                  <a:srgbClr val="800000"/>
                </a:solidFill>
                <a:latin typeface="+mn-lt"/>
                <a:ea typeface="+mn-ea"/>
                <a:cs typeface="+mn-cs"/>
              </a:rPr>
              <a:t>%  \end{figure}</a:t>
            </a:r>
          </a:p>
          <a:p>
            <a:r>
              <a:rPr lang="en-GB" sz="800" b="1" kern="1200" dirty="0" smtClean="0">
                <a:solidFill>
                  <a:srgbClr val="800000"/>
                </a:solidFill>
                <a:latin typeface="+mn-lt"/>
                <a:ea typeface="+mn-ea"/>
                <a:cs typeface="+mn-cs"/>
              </a:rPr>
              <a:t> </a:t>
            </a:r>
            <a:endParaRPr lang="en-GB" sz="800" b="1" kern="1200" dirty="0" smtClean="0">
              <a:solidFill>
                <a:srgbClr val="0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21</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800" b="1" kern="1200" dirty="0" smtClean="0">
                <a:solidFill>
                  <a:srgbClr val="800000"/>
                </a:solidFill>
                <a:latin typeface="+mn-lt"/>
                <a:ea typeface="+mn-ea"/>
                <a:cs typeface="+mn-cs"/>
              </a:rPr>
              <a:t>Photometrical and morphological </a:t>
            </a:r>
          </a:p>
          <a:p>
            <a:r>
              <a:rPr lang="en-GB" sz="800" b="1" kern="1200" dirty="0" smtClean="0">
                <a:solidFill>
                  <a:srgbClr val="800000"/>
                </a:solidFill>
                <a:latin typeface="+mn-lt"/>
                <a:ea typeface="+mn-ea"/>
                <a:cs typeface="+mn-cs"/>
              </a:rPr>
              <a:t>study </a:t>
            </a:r>
          </a:p>
          <a:p>
            <a:r>
              <a:rPr lang="en-GB" sz="800" b="1" kern="1200" dirty="0" smtClean="0">
                <a:solidFill>
                  <a:srgbClr val="800000"/>
                </a:solidFill>
                <a:latin typeface="+mn-lt"/>
                <a:ea typeface="+mn-ea"/>
                <a:cs typeface="+mn-cs"/>
              </a:rPr>
              <a:t>Astronomical Image Decomposition and Analysis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[AIDA][]{Uslenghi2008}</a:t>
            </a:r>
          </a:p>
          <a:p>
            <a:r>
              <a:rPr lang="en-GB" sz="800" b="1" kern="1200" dirty="0" smtClean="0">
                <a:solidFill>
                  <a:srgbClr val="800000"/>
                </a:solidFill>
                <a:latin typeface="+mn-lt"/>
                <a:ea typeface="+mn-ea"/>
                <a:cs typeface="+mn-cs"/>
              </a:rPr>
              <a:t>software to deconvolve the host galaxy luminosity from the nuclear source</a:t>
            </a:r>
          </a:p>
          <a:p>
            <a:r>
              <a:rPr lang="en-GB" sz="800" b="1" kern="1200" dirty="0" smtClean="0">
                <a:solidFill>
                  <a:srgbClr val="800000"/>
                </a:solidFill>
                <a:latin typeface="+mn-lt"/>
                <a:ea typeface="+mn-ea"/>
                <a:cs typeface="+mn-cs"/>
              </a:rPr>
              <a:t> and model the two components of the QSO. %, the nucleus and the host galaxy.</a:t>
            </a:r>
          </a:p>
          <a:p>
            <a:r>
              <a:rPr lang="en-GB" sz="800" b="1" kern="1200" dirty="0" smtClean="0">
                <a:solidFill>
                  <a:srgbClr val="800000"/>
                </a:solidFill>
                <a:latin typeface="+mn-lt"/>
                <a:ea typeface="+mn-ea"/>
                <a:cs typeface="+mn-cs"/>
              </a:rPr>
              <a:t>The employed technique, that we summarize below,  was applied in  previous QSO host galaxies studies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{Falomo2008,Decarli2012,Kotilainen2007,Kotilainen2009} and it is widely</a:t>
            </a:r>
          </a:p>
          <a:p>
            <a:r>
              <a:rPr lang="en-GB" sz="800" b="1" kern="1200" dirty="0" smtClean="0">
                <a:solidFill>
                  <a:srgbClr val="800000"/>
                </a:solidFill>
                <a:latin typeface="+mn-lt"/>
                <a:ea typeface="+mn-ea"/>
                <a:cs typeface="+mn-cs"/>
              </a:rPr>
              <a:t>discussed in \cite{Falomo2014} for the imaging study of 400 low-redshift (z$&lt;$0.5) SDSS QSOs </a:t>
            </a:r>
          </a:p>
          <a:p>
            <a:r>
              <a:rPr lang="en-GB" sz="800" b="1" kern="1200" dirty="0" smtClean="0">
                <a:solidFill>
                  <a:srgbClr val="800000"/>
                </a:solidFill>
                <a:latin typeface="+mn-lt"/>
                <a:ea typeface="+mn-ea"/>
                <a:cs typeface="+mn-cs"/>
              </a:rPr>
              <a:t>in Stripe 82. </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We retrieved the i-images of  QSO in pairs from the SDSS-DR10 imaging archive.</a:t>
            </a:r>
          </a:p>
          <a:p>
            <a:r>
              <a:rPr lang="en-GB" sz="800" b="1" kern="1200" dirty="0" smtClean="0">
                <a:solidFill>
                  <a:srgbClr val="800000"/>
                </a:solidFill>
                <a:latin typeface="+mn-lt"/>
                <a:ea typeface="+mn-ea"/>
                <a:cs typeface="+mn-cs"/>
              </a:rPr>
              <a:t>The  nucleus luminosity is describe by the local Point Spread Function (PSF) of the image.</a:t>
            </a:r>
          </a:p>
          <a:p>
            <a:r>
              <a:rPr lang="en-GB" sz="800" b="1" kern="1200" dirty="0" smtClean="0">
                <a:solidFill>
                  <a:srgbClr val="800000"/>
                </a:solidFill>
                <a:latin typeface="+mn-lt"/>
                <a:ea typeface="+mn-ea"/>
                <a:cs typeface="+mn-cs"/>
              </a:rPr>
              <a:t>To   perform the  PSF light profile shape we select a number of  isolated stars in the field of the QSO pair (see </a:t>
            </a:r>
          </a:p>
          <a:p>
            <a:r>
              <a:rPr lang="en-GB" sz="800" b="1" kern="1200" dirty="0" smtClean="0">
                <a:solidFill>
                  <a:srgbClr val="800000"/>
                </a:solidFill>
                <a:latin typeface="+mn-lt"/>
                <a:ea typeface="+mn-ea"/>
                <a:cs typeface="+mn-cs"/>
              </a:rPr>
              <a:t>Figure \ref{AIDA}, top left panel).</a:t>
            </a:r>
          </a:p>
          <a:p>
            <a:r>
              <a:rPr lang="en-GB" sz="800" b="1" kern="1200" dirty="0" smtClean="0">
                <a:solidFill>
                  <a:srgbClr val="800000"/>
                </a:solidFill>
                <a:latin typeface="+mn-lt"/>
                <a:ea typeface="+mn-ea"/>
                <a:cs typeface="+mn-cs"/>
              </a:rPr>
              <a:t> These stars may  range in magnitude  to well characterize the PSF halo and surround the targets as close ad possible. </a:t>
            </a:r>
          </a:p>
          <a:p>
            <a:r>
              <a:rPr lang="en-GB" sz="800" b="1" kern="1200" dirty="0" smtClean="0">
                <a:solidFill>
                  <a:srgbClr val="800000"/>
                </a:solidFill>
                <a:latin typeface="+mn-lt"/>
                <a:ea typeface="+mn-ea"/>
                <a:cs typeface="+mn-cs"/>
              </a:rPr>
              <a:t>  Each selected star was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by three </a:t>
            </a:r>
            <a:r>
              <a:rPr lang="en-GB" sz="800" b="1" kern="1200" dirty="0" err="1" smtClean="0">
                <a:solidFill>
                  <a:srgbClr val="800000"/>
                </a:solidFill>
                <a:latin typeface="+mn-lt"/>
                <a:ea typeface="+mn-ea"/>
                <a:cs typeface="+mn-cs"/>
              </a:rPr>
              <a:t>bidimensional</a:t>
            </a:r>
            <a:r>
              <a:rPr lang="en-GB" sz="800" b="1" kern="1200" dirty="0" smtClean="0">
                <a:solidFill>
                  <a:srgbClr val="800000"/>
                </a:solidFill>
                <a:latin typeface="+mn-lt"/>
                <a:ea typeface="+mn-ea"/>
                <a:cs typeface="+mn-cs"/>
              </a:rPr>
              <a:t> Gaussians, representing the core of</a:t>
            </a:r>
          </a:p>
          <a:p>
            <a:r>
              <a:rPr lang="en-GB" sz="800" b="1" kern="1200" dirty="0" smtClean="0">
                <a:solidFill>
                  <a:srgbClr val="800000"/>
                </a:solidFill>
                <a:latin typeface="+mn-lt"/>
                <a:ea typeface="+mn-ea"/>
                <a:cs typeface="+mn-cs"/>
              </a:rPr>
              <a:t>the PSF, and by one exponential function depicting the extended wing of the PSF (Figure \ref{AIDA}, top right).</a:t>
            </a:r>
          </a:p>
          <a:p>
            <a:r>
              <a:rPr lang="en-GB" sz="800" b="1" kern="1200" dirty="0" smtClean="0">
                <a:solidFill>
                  <a:srgbClr val="800000"/>
                </a:solidFill>
                <a:latin typeface="+mn-lt"/>
                <a:ea typeface="+mn-ea"/>
                <a:cs typeface="+mn-cs"/>
              </a:rPr>
              <a:t>Extra sources and image defects within  or nearby the radius in  which PSF is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or in proximity of the background annulus  were masked out.</a:t>
            </a:r>
          </a:p>
          <a:p>
            <a:r>
              <a:rPr lang="en-GB" sz="800" b="1" kern="1200" dirty="0" smtClean="0">
                <a:solidFill>
                  <a:srgbClr val="800000"/>
                </a:solidFill>
                <a:latin typeface="+mn-lt"/>
                <a:ea typeface="+mn-ea"/>
                <a:cs typeface="+mn-cs"/>
              </a:rPr>
              <a:t>At this point the QSO images,  are fitted with a scaled pure PSF model, after being masked in their turn</a:t>
            </a:r>
          </a:p>
          <a:p>
            <a:r>
              <a:rPr lang="en-GB" sz="800" b="1" kern="1200" dirty="0" smtClean="0">
                <a:solidFill>
                  <a:srgbClr val="800000"/>
                </a:solidFill>
                <a:latin typeface="+mn-lt"/>
                <a:ea typeface="+mn-ea"/>
                <a:cs typeface="+mn-cs"/>
              </a:rPr>
              <a:t>where necessary  (Figure \ref{AIDA}, bottom left).</a:t>
            </a:r>
          </a:p>
          <a:p>
            <a:r>
              <a:rPr lang="en-GB" sz="800" b="1" kern="1200" dirty="0" smtClean="0">
                <a:solidFill>
                  <a:srgbClr val="800000"/>
                </a:solidFill>
                <a:latin typeface="+mn-lt"/>
                <a:ea typeface="+mn-ea"/>
                <a:cs typeface="+mn-cs"/>
              </a:rPr>
              <a:t>In the presence of  an extended nebulosity surrounding the nucleus that  doesn't </a:t>
            </a:r>
            <a:r>
              <a:rPr lang="en-GB" sz="800" b="1" kern="1200" dirty="0" err="1" smtClean="0">
                <a:solidFill>
                  <a:srgbClr val="800000"/>
                </a:solidFill>
                <a:latin typeface="+mn-lt"/>
                <a:ea typeface="+mn-ea"/>
                <a:cs typeface="+mn-cs"/>
              </a:rPr>
              <a:t>mach</a:t>
            </a:r>
            <a:r>
              <a:rPr lang="en-GB" sz="800" b="1" kern="1200" dirty="0" smtClean="0">
                <a:solidFill>
                  <a:srgbClr val="800000"/>
                </a:solidFill>
                <a:latin typeface="+mn-lt"/>
                <a:ea typeface="+mn-ea"/>
                <a:cs typeface="+mn-cs"/>
              </a:rPr>
              <a:t> with the fit,</a:t>
            </a:r>
          </a:p>
          <a:p>
            <a:r>
              <a:rPr lang="en-GB" sz="800" b="1" kern="1200" dirty="0" smtClean="0">
                <a:solidFill>
                  <a:srgbClr val="800000"/>
                </a:solidFill>
                <a:latin typeface="+mn-lt"/>
                <a:ea typeface="+mn-ea"/>
                <a:cs typeface="+mn-cs"/>
              </a:rPr>
              <a:t>a second  fitting procedure is applied to resolve the host galaxy by using a two components model,</a:t>
            </a:r>
          </a:p>
          <a:p>
            <a:r>
              <a:rPr lang="en-GB" sz="800" b="1" kern="1200" dirty="0" smtClean="0">
                <a:solidFill>
                  <a:srgbClr val="800000"/>
                </a:solidFill>
                <a:latin typeface="+mn-lt"/>
                <a:ea typeface="+mn-ea"/>
                <a:cs typeface="+mn-cs"/>
              </a:rPr>
              <a:t>i.e. a  point source plus a galaxy model described by a \cite{Sersic1963} law convolved to the proper PSF model. %,Sersic1968</a:t>
            </a:r>
          </a:p>
          <a:p>
            <a:r>
              <a:rPr lang="en-GB" sz="800" b="1" kern="1200" dirty="0" smtClean="0">
                <a:solidFill>
                  <a:srgbClr val="800000"/>
                </a:solidFill>
                <a:latin typeface="+mn-lt"/>
                <a:ea typeface="+mn-ea"/>
                <a:cs typeface="+mn-cs"/>
              </a:rPr>
              <a:t>The </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model is commonly expressed as an intensity profile such that</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\begin{equation}</a:t>
            </a:r>
          </a:p>
          <a:p>
            <a:r>
              <a:rPr lang="en-GB" sz="800" b="1" kern="1200" dirty="0" smtClean="0">
                <a:solidFill>
                  <a:srgbClr val="800000"/>
                </a:solidFill>
                <a:latin typeface="+mn-lt"/>
                <a:ea typeface="+mn-ea"/>
                <a:cs typeface="+mn-cs"/>
              </a:rPr>
              <a:t>\label{</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I(r) = I_{e} \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 \left\{-</a:t>
            </a:r>
            <a:r>
              <a:rPr lang="en-GB" sz="800" b="1" kern="1200" dirty="0" err="1" smtClean="0">
                <a:solidFill>
                  <a:srgbClr val="800000"/>
                </a:solidFill>
                <a:latin typeface="+mn-lt"/>
                <a:ea typeface="+mn-ea"/>
                <a:cs typeface="+mn-cs"/>
              </a:rPr>
              <a:t>b_n</a:t>
            </a:r>
            <a:r>
              <a:rPr lang="en-GB" sz="800" b="1" kern="1200" dirty="0" smtClean="0">
                <a:solidFill>
                  <a:srgbClr val="800000"/>
                </a:solidFill>
                <a:latin typeface="+mn-lt"/>
                <a:ea typeface="+mn-ea"/>
                <a:cs typeface="+mn-cs"/>
              </a:rPr>
              <a:t> \left[ \left( \</a:t>
            </a:r>
            <a:r>
              <a:rPr lang="en-GB" sz="800" b="1" kern="1200" dirty="0" err="1" smtClean="0">
                <a:solidFill>
                  <a:srgbClr val="800000"/>
                </a:solidFill>
                <a:latin typeface="+mn-lt"/>
                <a:ea typeface="+mn-ea"/>
                <a:cs typeface="+mn-cs"/>
              </a:rPr>
              <a:t>frac</a:t>
            </a:r>
            <a:r>
              <a:rPr lang="en-GB" sz="800" b="1" kern="1200" dirty="0" smtClean="0">
                <a:solidFill>
                  <a:srgbClr val="800000"/>
                </a:solidFill>
                <a:latin typeface="+mn-lt"/>
                <a:ea typeface="+mn-ea"/>
                <a:cs typeface="+mn-cs"/>
              </a:rPr>
              <a:t>  {r}{</a:t>
            </a:r>
            <a:r>
              <a:rPr lang="en-GB" sz="800" b="1" kern="1200" dirty="0" err="1" smtClean="0">
                <a:solidFill>
                  <a:srgbClr val="800000"/>
                </a:solidFill>
                <a:latin typeface="+mn-lt"/>
                <a:ea typeface="+mn-ea"/>
                <a:cs typeface="+mn-cs"/>
              </a:rPr>
              <a:t>r_e</a:t>
            </a:r>
            <a:r>
              <a:rPr lang="en-GB" sz="800" b="1" kern="1200" dirty="0" smtClean="0">
                <a:solidFill>
                  <a:srgbClr val="800000"/>
                </a:solidFill>
                <a:latin typeface="+mn-lt"/>
                <a:ea typeface="+mn-ea"/>
                <a:cs typeface="+mn-cs"/>
              </a:rPr>
              <a:t>} \right)^{1/n}-1 \right] \right\}</a:t>
            </a:r>
          </a:p>
          <a:p>
            <a:r>
              <a:rPr lang="en-GB" sz="800" b="1" kern="1200" dirty="0" smtClean="0">
                <a:solidFill>
                  <a:srgbClr val="800000"/>
                </a:solidFill>
                <a:latin typeface="+mn-lt"/>
                <a:ea typeface="+mn-ea"/>
                <a:cs typeface="+mn-cs"/>
              </a:rPr>
              <a:t>\end{equation}</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where $I_{e}$ is the intensity at the effective radius $R_{e}$ that encloses half of the total light. % from the model.</a:t>
            </a:r>
          </a:p>
          <a:p>
            <a:r>
              <a:rPr lang="en-GB" sz="800" b="1" kern="1200" dirty="0" smtClean="0">
                <a:solidFill>
                  <a:srgbClr val="800000"/>
                </a:solidFill>
                <a:latin typeface="+mn-lt"/>
                <a:ea typeface="+mn-ea"/>
                <a:cs typeface="+mn-cs"/>
              </a:rPr>
              <a:t> The two fit outputs  (Figure \ref{AIDA}, bottom right)are compared by the $\chi^2_{PSF} / \chi^2_{</a:t>
            </a:r>
            <a:r>
              <a:rPr lang="en-GB" sz="800" b="1" kern="1200" dirty="0" err="1" smtClean="0">
                <a:solidFill>
                  <a:srgbClr val="800000"/>
                </a:solidFill>
                <a:latin typeface="+mn-lt"/>
                <a:ea typeface="+mn-ea"/>
                <a:cs typeface="+mn-cs"/>
              </a:rPr>
              <a:t>PSF+host</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ratio  and  visually inspected.</a:t>
            </a:r>
          </a:p>
          <a:p>
            <a:r>
              <a:rPr lang="en-GB" sz="800" b="1" kern="1200" dirty="0" smtClean="0">
                <a:solidFill>
                  <a:srgbClr val="800000"/>
                </a:solidFill>
                <a:latin typeface="+mn-lt"/>
                <a:ea typeface="+mn-ea"/>
                <a:cs typeface="+mn-cs"/>
              </a:rPr>
              <a:t> The result  is a  classification of the host galaxies as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{resolved} (R),</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{marginally resolved} (M)  or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{unresolved} (U) from the nuclear component.</a:t>
            </a:r>
          </a:p>
          <a:p>
            <a:r>
              <a:rPr lang="en-GB" sz="800" b="1" kern="1200" dirty="0" smtClean="0">
                <a:solidFill>
                  <a:srgbClr val="800000"/>
                </a:solidFill>
                <a:latin typeface="+mn-lt"/>
                <a:ea typeface="+mn-ea"/>
                <a:cs typeface="+mn-cs"/>
              </a:rPr>
              <a:t> In Figure \ref{AIDA} we show an example of the adopted analysis outputs.</a:t>
            </a:r>
          </a:p>
          <a:p>
            <a:r>
              <a:rPr lang="en-GB" sz="800" b="1" kern="1200" dirty="0" smtClean="0">
                <a:solidFill>
                  <a:srgbClr val="800000"/>
                </a:solidFill>
                <a:latin typeface="+mn-lt"/>
                <a:ea typeface="+mn-ea"/>
                <a:cs typeface="+mn-cs"/>
              </a:rPr>
              <a:t>% We compared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with the</a:t>
            </a:r>
          </a:p>
          <a:p>
            <a:r>
              <a:rPr lang="en-GB" sz="800" b="1" kern="1200" dirty="0" smtClean="0">
                <a:solidFill>
                  <a:srgbClr val="800000"/>
                </a:solidFill>
                <a:latin typeface="+mn-lt"/>
                <a:ea typeface="+mn-ea"/>
                <a:cs typeface="+mn-cs"/>
              </a:rPr>
              <a:t>%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The SDSS code fits to models to  the two-dimensional image </a:t>
            </a:r>
          </a:p>
          <a:p>
            <a:r>
              <a:rPr lang="en-GB" sz="800" b="1" kern="1200" dirty="0" smtClean="0">
                <a:solidFill>
                  <a:srgbClr val="800000"/>
                </a:solidFill>
                <a:latin typeface="+mn-lt"/>
                <a:ea typeface="+mn-ea"/>
                <a:cs typeface="+mn-cs"/>
              </a:rPr>
              <a:t>%  of each object in each band, a pure de </a:t>
            </a:r>
            <a:r>
              <a:rPr lang="en-GB" sz="800" b="1" kern="1200" dirty="0" err="1" smtClean="0">
                <a:solidFill>
                  <a:srgbClr val="800000"/>
                </a:solidFill>
                <a:latin typeface="+mn-lt"/>
                <a:ea typeface="+mn-ea"/>
                <a:cs typeface="+mn-cs"/>
              </a:rPr>
              <a:t>Vaucouleurs</a:t>
            </a:r>
            <a:r>
              <a:rPr lang="en-GB" sz="800" b="1" kern="1200" dirty="0" smtClean="0">
                <a:solidFill>
                  <a:srgbClr val="800000"/>
                </a:solidFill>
                <a:latin typeface="+mn-lt"/>
                <a:ea typeface="+mn-ea"/>
                <a:cs typeface="+mn-cs"/>
              </a:rPr>
              <a:t> profile  </a:t>
            </a:r>
          </a:p>
          <a:p>
            <a:r>
              <a:rPr lang="en-GB" sz="800" b="1" kern="1200" dirty="0" smtClean="0">
                <a:solidFill>
                  <a:srgbClr val="800000"/>
                </a:solidFill>
                <a:latin typeface="+mn-lt"/>
                <a:ea typeface="+mn-ea"/>
                <a:cs typeface="+mn-cs"/>
              </a:rPr>
              <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{-7.67 [(r/re)1/4]} </a:t>
            </a:r>
          </a:p>
          <a:p>
            <a:r>
              <a:rPr lang="en-GB" sz="800" b="1" kern="1200" dirty="0" smtClean="0">
                <a:solidFill>
                  <a:srgbClr val="800000"/>
                </a:solidFill>
                <a:latin typeface="+mn-lt"/>
                <a:ea typeface="+mn-ea"/>
                <a:cs typeface="+mn-cs"/>
              </a:rPr>
              <a:t>%  and a  pure exponential profile, that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(-1.68r/re)</a:t>
            </a:r>
          </a:p>
          <a:p>
            <a:r>
              <a:rPr lang="en-GB" sz="800" b="1" kern="1200" dirty="0" smtClean="0">
                <a:solidFill>
                  <a:srgbClr val="800000"/>
                </a:solidFill>
                <a:latin typeface="+mn-lt"/>
                <a:ea typeface="+mn-ea"/>
                <a:cs typeface="+mn-cs"/>
              </a:rPr>
              <a:t> % are convolved with a double-Gaussian fit to the PSF.</a:t>
            </a:r>
          </a:p>
          <a:p>
            <a:r>
              <a:rPr lang="en-GB" sz="800" b="1" kern="1200" dirty="0" smtClean="0">
                <a:solidFill>
                  <a:srgbClr val="800000"/>
                </a:solidFill>
                <a:latin typeface="+mn-lt"/>
                <a:ea typeface="+mn-ea"/>
                <a:cs typeface="+mn-cs"/>
              </a:rPr>
              <a:t>%Systematically the sources appear less bright when they are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with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%This is due to the more accurate description of the wings of the PSF performed by AIDA, </a:t>
            </a:r>
          </a:p>
          <a:p>
            <a:r>
              <a:rPr lang="en-GB" sz="800" b="1" kern="1200" dirty="0" smtClean="0">
                <a:solidFill>
                  <a:srgbClr val="800000"/>
                </a:solidFill>
                <a:latin typeface="+mn-lt"/>
                <a:ea typeface="+mn-ea"/>
                <a:cs typeface="+mn-cs"/>
              </a:rPr>
              <a:t>%which also allow us to not overestimate the host galaxy luminosity.</a:t>
            </a: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]{FIGURE/qpcon_4.eps}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[width=0.7\</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]{FIGURE/field_QP09_2.eps}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]{FIGURE/AIDA_ima-i-004508-4-0079_PSF_star0_residprof.eps} %PSF_09.eps %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]{FIGURE/mask_QP09A.eps}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]{FIGURE/AIDA_V4_ima-i-004508-4-0079_A3_F2_QP9A_radprof}</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[width=.44\</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]{FIGURE/AIDA_V4_ima-i-004508-4-0079_A3_F2_QP9B_radprof}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{-5.5cm}</a:t>
            </a:r>
          </a:p>
          <a:p>
            <a:r>
              <a:rPr lang="en-GB" sz="800" b="1" kern="1200" dirty="0" smtClean="0">
                <a:solidFill>
                  <a:srgbClr val="800000"/>
                </a:solidFill>
                <a:latin typeface="+mn-lt"/>
                <a:ea typeface="+mn-ea"/>
                <a:cs typeface="+mn-cs"/>
              </a:rPr>
              <a:t>   \caption{ \label{AIDA} \small Example of  the nucleus and host galaxies decomposition  performed by AIDA</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[see][for more details]{Falomo2014}.</a:t>
            </a:r>
          </a:p>
          <a:p>
            <a:r>
              <a:rPr lang="en-GB" sz="800" b="1" kern="1200" dirty="0" smtClean="0">
                <a:solidFill>
                  <a:srgbClr val="800000"/>
                </a:solidFill>
                <a:latin typeface="+mn-lt"/>
                <a:ea typeface="+mn-ea"/>
                <a:cs typeface="+mn-cs"/>
              </a:rPr>
              <a:t>   Panels are related to the QSOs in the  pair nr. 4 %(SDSS J081801.47+205009.9 and SDSS J081808.77+204910.1). </a:t>
            </a:r>
          </a:p>
          <a:p>
            <a:r>
              <a:rPr lang="en-GB" sz="800" b="1" kern="1200" dirty="0" smtClean="0">
                <a:solidFill>
                  <a:srgbClr val="800000"/>
                </a:solidFill>
                <a:latin typeface="+mn-lt"/>
                <a:ea typeface="+mn-ea"/>
                <a:cs typeface="+mn-cs"/>
              </a:rPr>
              <a:t>   with the foreground QSO at  redshift 0.2356.</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right}: Image of the field. Stars selected for PSF </a:t>
            </a:r>
            <a:r>
              <a:rPr lang="en-GB" sz="800" b="1" kern="1200" dirty="0" err="1" smtClean="0">
                <a:solidFill>
                  <a:srgbClr val="800000"/>
                </a:solidFill>
                <a:latin typeface="+mn-lt"/>
                <a:ea typeface="+mn-ea"/>
                <a:cs typeface="+mn-cs"/>
              </a:rPr>
              <a:t>modeling</a:t>
            </a:r>
            <a:r>
              <a:rPr lang="en-GB" sz="800" b="1" kern="1200" dirty="0" smtClean="0">
                <a:solidFill>
                  <a:srgbClr val="800000"/>
                </a:solidFill>
                <a:latin typeface="+mn-lt"/>
                <a:ea typeface="+mn-ea"/>
                <a:cs typeface="+mn-cs"/>
              </a:rPr>
              <a:t> are in yellow circles</a:t>
            </a:r>
          </a:p>
          <a:p>
            <a:r>
              <a:rPr lang="en-GB" sz="800" b="1" kern="1200" dirty="0" smtClean="0">
                <a:solidFill>
                  <a:srgbClr val="800000"/>
                </a:solidFill>
                <a:latin typeface="+mn-lt"/>
                <a:ea typeface="+mn-ea"/>
                <a:cs typeface="+mn-cs"/>
              </a:rPr>
              <a:t>   The inner circle defines the region of the fit for each star, the outer annulus determines identifies the background.</a:t>
            </a:r>
          </a:p>
          <a:p>
            <a:r>
              <a:rPr lang="en-GB" sz="800" b="1" kern="1200" dirty="0" smtClean="0">
                <a:solidFill>
                  <a:srgbClr val="800000"/>
                </a:solidFill>
                <a:latin typeface="+mn-lt"/>
                <a:ea typeface="+mn-ea"/>
                <a:cs typeface="+mn-cs"/>
              </a:rPr>
              <a:t>   The red circles are the same for the two QSOs od the pair.</a:t>
            </a:r>
          </a:p>
          <a:p>
            <a:r>
              <a:rPr lang="en-GB" sz="800" b="1" kern="1200" dirty="0" smtClean="0">
                <a:solidFill>
                  <a:srgbClr val="800000"/>
                </a:solidFill>
                <a:latin typeface="+mn-lt"/>
                <a:ea typeface="+mn-ea"/>
                <a:cs typeface="+mn-cs"/>
              </a:rPr>
              <a:t>  %Contour plots of the two objects and of their close environment;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left}: Light profile  of the PSF.</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right}: Contour plot of the QSO A. Fitting galaxy area  and background annulus are marked.</a:t>
            </a:r>
          </a:p>
          <a:p>
            <a:r>
              <a:rPr lang="en-GB" sz="800" b="1" kern="1200" dirty="0" smtClean="0">
                <a:solidFill>
                  <a:srgbClr val="800000"/>
                </a:solidFill>
                <a:latin typeface="+mn-lt"/>
                <a:ea typeface="+mn-ea"/>
                <a:cs typeface="+mn-cs"/>
              </a:rPr>
              <a:t>       Small green circles are masks to exclude nearby galaxies to the regions of interest.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left}: Average radial brightness profile of the QSO A  fitted by </a:t>
            </a:r>
          </a:p>
          <a:p>
            <a:r>
              <a:rPr lang="en-GB" sz="800" b="1" kern="1200" dirty="0" smtClean="0">
                <a:solidFill>
                  <a:srgbClr val="800000"/>
                </a:solidFill>
                <a:latin typeface="+mn-lt"/>
                <a:ea typeface="+mn-ea"/>
                <a:cs typeface="+mn-cs"/>
              </a:rPr>
              <a:t>     the scaled  PSF for the nucleus (blue  dashed line) plus the  the the host galaxy model convolved with the PSF  </a:t>
            </a:r>
          </a:p>
          <a:p>
            <a:r>
              <a:rPr lang="en-GB" sz="800" b="1" kern="1200" dirty="0" smtClean="0">
                <a:solidFill>
                  <a:srgbClr val="800000"/>
                </a:solidFill>
                <a:latin typeface="+mn-lt"/>
                <a:ea typeface="+mn-ea"/>
                <a:cs typeface="+mn-cs"/>
              </a:rPr>
              <a:t>    (green dashed line), see the text.</a:t>
            </a:r>
          </a:p>
          <a:p>
            <a:r>
              <a:rPr lang="en-GB" sz="800" b="1" kern="1200" dirty="0" smtClean="0">
                <a:solidFill>
                  <a:srgbClr val="800000"/>
                </a:solidFill>
                <a:latin typeface="+mn-lt"/>
                <a:ea typeface="+mn-ea"/>
                <a:cs typeface="+mn-cs"/>
              </a:rPr>
              <a:t> The overall best fit is represented by the red solid line.</a:t>
            </a:r>
          </a:p>
          <a:p>
            <a:r>
              <a:rPr lang="en-GB" sz="800" b="1" kern="1200" dirty="0" smtClean="0">
                <a:solidFill>
                  <a:srgbClr val="800000"/>
                </a:solidFill>
                <a:latin typeface="+mn-lt"/>
                <a:ea typeface="+mn-ea"/>
                <a:cs typeface="+mn-cs"/>
              </a:rPr>
              <a:t>  %  Below graphs the  residuals after each model subtraction are drawn. </a:t>
            </a: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\end{figure*}</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]{FIGURE/one2one_iAIDA_iSDSS}</a:t>
            </a:r>
          </a:p>
          <a:p>
            <a:r>
              <a:rPr lang="en-GB" sz="800" b="1" kern="1200" dirty="0" smtClean="0">
                <a:solidFill>
                  <a:srgbClr val="800000"/>
                </a:solidFill>
                <a:latin typeface="+mn-lt"/>
                <a:ea typeface="+mn-ea"/>
                <a:cs typeface="+mn-cs"/>
              </a:rPr>
              <a:t>%  \caption{Comparison between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a:t>
            </a:r>
          </a:p>
          <a:p>
            <a:r>
              <a:rPr lang="en-GB" sz="800" b="1" kern="1200" dirty="0" smtClean="0">
                <a:solidFill>
                  <a:srgbClr val="800000"/>
                </a:solidFill>
                <a:latin typeface="+mn-lt"/>
                <a:ea typeface="+mn-ea"/>
                <a:cs typeface="+mn-cs"/>
              </a:rPr>
              <a:t>%  and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a:t>
            </a:r>
          </a:p>
          <a:p>
            <a:r>
              <a:rPr lang="en-GB" sz="800" b="1" kern="1200" dirty="0" smtClean="0">
                <a:solidFill>
                  <a:srgbClr val="800000"/>
                </a:solidFill>
                <a:latin typeface="+mn-lt"/>
                <a:ea typeface="+mn-ea"/>
                <a:cs typeface="+mn-cs"/>
              </a:rPr>
              <a:t>%  \label{</a:t>
            </a:r>
            <a:r>
              <a:rPr lang="en-GB" sz="800" b="1" kern="1200" dirty="0" err="1" smtClean="0">
                <a:solidFill>
                  <a:srgbClr val="800000"/>
                </a:solidFill>
                <a:latin typeface="+mn-lt"/>
                <a:ea typeface="+mn-ea"/>
                <a:cs typeface="+mn-cs"/>
              </a:rPr>
              <a:t>iS_iA</a:t>
            </a:r>
            <a:r>
              <a:rPr lang="en-GB" sz="800" b="1" kern="1200" dirty="0" smtClean="0">
                <a:solidFill>
                  <a:srgbClr val="800000"/>
                </a:solidFill>
                <a:latin typeface="+mn-lt"/>
                <a:ea typeface="+mn-ea"/>
                <a:cs typeface="+mn-cs"/>
              </a:rPr>
              <a:t>}</a:t>
            </a:r>
          </a:p>
          <a:p>
            <a:r>
              <a:rPr lang="en-GB" sz="800" b="1" kern="1200" dirty="0" smtClean="0">
                <a:solidFill>
                  <a:srgbClr val="800000"/>
                </a:solidFill>
                <a:latin typeface="+mn-lt"/>
                <a:ea typeface="+mn-ea"/>
                <a:cs typeface="+mn-cs"/>
              </a:rPr>
              <a:t>%  \end{figure}</a:t>
            </a:r>
          </a:p>
          <a:p>
            <a:r>
              <a:rPr lang="en-GB" sz="800" b="1" kern="1200" dirty="0" smtClean="0">
                <a:solidFill>
                  <a:srgbClr val="800000"/>
                </a:solidFill>
                <a:latin typeface="+mn-lt"/>
                <a:ea typeface="+mn-ea"/>
                <a:cs typeface="+mn-cs"/>
              </a:rPr>
              <a:t> </a:t>
            </a:r>
            <a:endParaRPr lang="en-GB" sz="800" b="1" kern="1200" dirty="0" smtClean="0">
              <a:solidFill>
                <a:srgbClr val="0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22</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800" b="1" kern="1200" dirty="0" smtClean="0">
                <a:solidFill>
                  <a:srgbClr val="800000"/>
                </a:solidFill>
                <a:latin typeface="+mn-lt"/>
                <a:ea typeface="+mn-ea"/>
                <a:cs typeface="+mn-cs"/>
              </a:rPr>
              <a:t>Photometrical and morphological </a:t>
            </a:r>
          </a:p>
          <a:p>
            <a:r>
              <a:rPr lang="en-GB" sz="800" b="1" kern="1200" dirty="0" smtClean="0">
                <a:solidFill>
                  <a:srgbClr val="800000"/>
                </a:solidFill>
                <a:latin typeface="+mn-lt"/>
                <a:ea typeface="+mn-ea"/>
                <a:cs typeface="+mn-cs"/>
              </a:rPr>
              <a:t>study </a:t>
            </a:r>
          </a:p>
          <a:p>
            <a:r>
              <a:rPr lang="en-GB" sz="800" b="1" kern="1200" dirty="0" smtClean="0">
                <a:solidFill>
                  <a:srgbClr val="800000"/>
                </a:solidFill>
                <a:latin typeface="+mn-lt"/>
                <a:ea typeface="+mn-ea"/>
                <a:cs typeface="+mn-cs"/>
              </a:rPr>
              <a:t>Astronomical Image Decomposition and Analysis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[AIDA][]{Uslenghi2008}</a:t>
            </a:r>
          </a:p>
          <a:p>
            <a:r>
              <a:rPr lang="en-GB" sz="800" b="1" kern="1200" dirty="0" smtClean="0">
                <a:solidFill>
                  <a:srgbClr val="800000"/>
                </a:solidFill>
                <a:latin typeface="+mn-lt"/>
                <a:ea typeface="+mn-ea"/>
                <a:cs typeface="+mn-cs"/>
              </a:rPr>
              <a:t>software to deconvolve the host galaxy luminosity from the nuclear source</a:t>
            </a:r>
          </a:p>
          <a:p>
            <a:r>
              <a:rPr lang="en-GB" sz="800" b="1" kern="1200" dirty="0" smtClean="0">
                <a:solidFill>
                  <a:srgbClr val="800000"/>
                </a:solidFill>
                <a:latin typeface="+mn-lt"/>
                <a:ea typeface="+mn-ea"/>
                <a:cs typeface="+mn-cs"/>
              </a:rPr>
              <a:t> and model the two components of the QSO. %, the nucleus and the host galaxy.</a:t>
            </a:r>
          </a:p>
          <a:p>
            <a:r>
              <a:rPr lang="en-GB" sz="800" b="1" kern="1200" dirty="0" smtClean="0">
                <a:solidFill>
                  <a:srgbClr val="800000"/>
                </a:solidFill>
                <a:latin typeface="+mn-lt"/>
                <a:ea typeface="+mn-ea"/>
                <a:cs typeface="+mn-cs"/>
              </a:rPr>
              <a:t>The employed technique, that we summarize below,  was applied in  previous QSO host galaxies studies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{Falomo2008,Decarli2012,Kotilainen2007,Kotilainen2009} and it is widely</a:t>
            </a:r>
          </a:p>
          <a:p>
            <a:r>
              <a:rPr lang="en-GB" sz="800" b="1" kern="1200" dirty="0" smtClean="0">
                <a:solidFill>
                  <a:srgbClr val="800000"/>
                </a:solidFill>
                <a:latin typeface="+mn-lt"/>
                <a:ea typeface="+mn-ea"/>
                <a:cs typeface="+mn-cs"/>
              </a:rPr>
              <a:t>discussed in \cite{Falomo2014} for the imaging study of 400 low-redshift (z$&lt;$0.5) SDSS QSOs </a:t>
            </a:r>
          </a:p>
          <a:p>
            <a:r>
              <a:rPr lang="en-GB" sz="800" b="1" kern="1200" dirty="0" smtClean="0">
                <a:solidFill>
                  <a:srgbClr val="800000"/>
                </a:solidFill>
                <a:latin typeface="+mn-lt"/>
                <a:ea typeface="+mn-ea"/>
                <a:cs typeface="+mn-cs"/>
              </a:rPr>
              <a:t>in Stripe 82. </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We retrieved the i-images of  QSO in pairs from the SDSS-DR10 imaging archive.</a:t>
            </a:r>
          </a:p>
          <a:p>
            <a:r>
              <a:rPr lang="en-GB" sz="800" b="1" kern="1200" dirty="0" smtClean="0">
                <a:solidFill>
                  <a:srgbClr val="800000"/>
                </a:solidFill>
                <a:latin typeface="+mn-lt"/>
                <a:ea typeface="+mn-ea"/>
                <a:cs typeface="+mn-cs"/>
              </a:rPr>
              <a:t>The  nucleus luminosity is describe by the local Point Spread Function (PSF) of the image.</a:t>
            </a:r>
          </a:p>
          <a:p>
            <a:r>
              <a:rPr lang="en-GB" sz="800" b="1" kern="1200" dirty="0" smtClean="0">
                <a:solidFill>
                  <a:srgbClr val="800000"/>
                </a:solidFill>
                <a:latin typeface="+mn-lt"/>
                <a:ea typeface="+mn-ea"/>
                <a:cs typeface="+mn-cs"/>
              </a:rPr>
              <a:t>To   perform the  PSF light profile shape we select a number of  isolated stars in the field of the QSO pair (see </a:t>
            </a:r>
          </a:p>
          <a:p>
            <a:r>
              <a:rPr lang="en-GB" sz="800" b="1" kern="1200" dirty="0" smtClean="0">
                <a:solidFill>
                  <a:srgbClr val="800000"/>
                </a:solidFill>
                <a:latin typeface="+mn-lt"/>
                <a:ea typeface="+mn-ea"/>
                <a:cs typeface="+mn-cs"/>
              </a:rPr>
              <a:t>Figure \ref{AIDA}, top left panel).</a:t>
            </a:r>
          </a:p>
          <a:p>
            <a:r>
              <a:rPr lang="en-GB" sz="800" b="1" kern="1200" dirty="0" smtClean="0">
                <a:solidFill>
                  <a:srgbClr val="800000"/>
                </a:solidFill>
                <a:latin typeface="+mn-lt"/>
                <a:ea typeface="+mn-ea"/>
                <a:cs typeface="+mn-cs"/>
              </a:rPr>
              <a:t> These stars may  range in magnitude  to well characterize the PSF halo and surround the targets as close ad possible. </a:t>
            </a:r>
          </a:p>
          <a:p>
            <a:r>
              <a:rPr lang="en-GB" sz="800" b="1" kern="1200" dirty="0" smtClean="0">
                <a:solidFill>
                  <a:srgbClr val="800000"/>
                </a:solidFill>
                <a:latin typeface="+mn-lt"/>
                <a:ea typeface="+mn-ea"/>
                <a:cs typeface="+mn-cs"/>
              </a:rPr>
              <a:t>  Each selected star was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by three </a:t>
            </a:r>
            <a:r>
              <a:rPr lang="en-GB" sz="800" b="1" kern="1200" dirty="0" err="1" smtClean="0">
                <a:solidFill>
                  <a:srgbClr val="800000"/>
                </a:solidFill>
                <a:latin typeface="+mn-lt"/>
                <a:ea typeface="+mn-ea"/>
                <a:cs typeface="+mn-cs"/>
              </a:rPr>
              <a:t>bidimensional</a:t>
            </a:r>
            <a:r>
              <a:rPr lang="en-GB" sz="800" b="1" kern="1200" dirty="0" smtClean="0">
                <a:solidFill>
                  <a:srgbClr val="800000"/>
                </a:solidFill>
                <a:latin typeface="+mn-lt"/>
                <a:ea typeface="+mn-ea"/>
                <a:cs typeface="+mn-cs"/>
              </a:rPr>
              <a:t> Gaussians, representing the core of</a:t>
            </a:r>
          </a:p>
          <a:p>
            <a:r>
              <a:rPr lang="en-GB" sz="800" b="1" kern="1200" dirty="0" smtClean="0">
                <a:solidFill>
                  <a:srgbClr val="800000"/>
                </a:solidFill>
                <a:latin typeface="+mn-lt"/>
                <a:ea typeface="+mn-ea"/>
                <a:cs typeface="+mn-cs"/>
              </a:rPr>
              <a:t>the PSF, and by one exponential function depicting the extended wing of the PSF (Figure \ref{AIDA}, top right).</a:t>
            </a:r>
          </a:p>
          <a:p>
            <a:r>
              <a:rPr lang="en-GB" sz="800" b="1" kern="1200" dirty="0" smtClean="0">
                <a:solidFill>
                  <a:srgbClr val="800000"/>
                </a:solidFill>
                <a:latin typeface="+mn-lt"/>
                <a:ea typeface="+mn-ea"/>
                <a:cs typeface="+mn-cs"/>
              </a:rPr>
              <a:t>Extra sources and image defects within  or nearby the radius in  which PSF is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or in proximity of the background annulus  were masked out.</a:t>
            </a:r>
          </a:p>
          <a:p>
            <a:r>
              <a:rPr lang="en-GB" sz="800" b="1" kern="1200" dirty="0" smtClean="0">
                <a:solidFill>
                  <a:srgbClr val="800000"/>
                </a:solidFill>
                <a:latin typeface="+mn-lt"/>
                <a:ea typeface="+mn-ea"/>
                <a:cs typeface="+mn-cs"/>
              </a:rPr>
              <a:t>At this point the QSO images,  are fitted with a scaled pure PSF model, after being masked in their turn</a:t>
            </a:r>
          </a:p>
          <a:p>
            <a:r>
              <a:rPr lang="en-GB" sz="800" b="1" kern="1200" dirty="0" smtClean="0">
                <a:solidFill>
                  <a:srgbClr val="800000"/>
                </a:solidFill>
                <a:latin typeface="+mn-lt"/>
                <a:ea typeface="+mn-ea"/>
                <a:cs typeface="+mn-cs"/>
              </a:rPr>
              <a:t>where necessary  (Figure \ref{AIDA}, bottom left).</a:t>
            </a:r>
          </a:p>
          <a:p>
            <a:r>
              <a:rPr lang="en-GB" sz="800" b="1" kern="1200" dirty="0" smtClean="0">
                <a:solidFill>
                  <a:srgbClr val="800000"/>
                </a:solidFill>
                <a:latin typeface="+mn-lt"/>
                <a:ea typeface="+mn-ea"/>
                <a:cs typeface="+mn-cs"/>
              </a:rPr>
              <a:t>In the presence of  an extended nebulosity surrounding the nucleus that  doesn't </a:t>
            </a:r>
            <a:r>
              <a:rPr lang="en-GB" sz="800" b="1" kern="1200" dirty="0" err="1" smtClean="0">
                <a:solidFill>
                  <a:srgbClr val="800000"/>
                </a:solidFill>
                <a:latin typeface="+mn-lt"/>
                <a:ea typeface="+mn-ea"/>
                <a:cs typeface="+mn-cs"/>
              </a:rPr>
              <a:t>mach</a:t>
            </a:r>
            <a:r>
              <a:rPr lang="en-GB" sz="800" b="1" kern="1200" dirty="0" smtClean="0">
                <a:solidFill>
                  <a:srgbClr val="800000"/>
                </a:solidFill>
                <a:latin typeface="+mn-lt"/>
                <a:ea typeface="+mn-ea"/>
                <a:cs typeface="+mn-cs"/>
              </a:rPr>
              <a:t> with the fit,</a:t>
            </a:r>
          </a:p>
          <a:p>
            <a:r>
              <a:rPr lang="en-GB" sz="800" b="1" kern="1200" dirty="0" smtClean="0">
                <a:solidFill>
                  <a:srgbClr val="800000"/>
                </a:solidFill>
                <a:latin typeface="+mn-lt"/>
                <a:ea typeface="+mn-ea"/>
                <a:cs typeface="+mn-cs"/>
              </a:rPr>
              <a:t>a second  fitting procedure is applied to resolve the host galaxy by using a two components model,</a:t>
            </a:r>
          </a:p>
          <a:p>
            <a:r>
              <a:rPr lang="en-GB" sz="800" b="1" kern="1200" dirty="0" smtClean="0">
                <a:solidFill>
                  <a:srgbClr val="800000"/>
                </a:solidFill>
                <a:latin typeface="+mn-lt"/>
                <a:ea typeface="+mn-ea"/>
                <a:cs typeface="+mn-cs"/>
              </a:rPr>
              <a:t>i.e. a  point source plus a galaxy model described by a \cite{Sersic1963} law convolved to the proper PSF model. %,Sersic1968</a:t>
            </a:r>
          </a:p>
          <a:p>
            <a:r>
              <a:rPr lang="en-GB" sz="800" b="1" kern="1200" dirty="0" smtClean="0">
                <a:solidFill>
                  <a:srgbClr val="800000"/>
                </a:solidFill>
                <a:latin typeface="+mn-lt"/>
                <a:ea typeface="+mn-ea"/>
                <a:cs typeface="+mn-cs"/>
              </a:rPr>
              <a:t>The </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model is commonly expressed as an intensity profile such that</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\begin{equation}</a:t>
            </a:r>
          </a:p>
          <a:p>
            <a:r>
              <a:rPr lang="en-GB" sz="800" b="1" kern="1200" dirty="0" smtClean="0">
                <a:solidFill>
                  <a:srgbClr val="800000"/>
                </a:solidFill>
                <a:latin typeface="+mn-lt"/>
                <a:ea typeface="+mn-ea"/>
                <a:cs typeface="+mn-cs"/>
              </a:rPr>
              <a:t>\label{</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I(r) = I_{e} \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 \left\{-</a:t>
            </a:r>
            <a:r>
              <a:rPr lang="en-GB" sz="800" b="1" kern="1200" dirty="0" err="1" smtClean="0">
                <a:solidFill>
                  <a:srgbClr val="800000"/>
                </a:solidFill>
                <a:latin typeface="+mn-lt"/>
                <a:ea typeface="+mn-ea"/>
                <a:cs typeface="+mn-cs"/>
              </a:rPr>
              <a:t>b_n</a:t>
            </a:r>
            <a:r>
              <a:rPr lang="en-GB" sz="800" b="1" kern="1200" dirty="0" smtClean="0">
                <a:solidFill>
                  <a:srgbClr val="800000"/>
                </a:solidFill>
                <a:latin typeface="+mn-lt"/>
                <a:ea typeface="+mn-ea"/>
                <a:cs typeface="+mn-cs"/>
              </a:rPr>
              <a:t> \left[ \left( \</a:t>
            </a:r>
            <a:r>
              <a:rPr lang="en-GB" sz="800" b="1" kern="1200" dirty="0" err="1" smtClean="0">
                <a:solidFill>
                  <a:srgbClr val="800000"/>
                </a:solidFill>
                <a:latin typeface="+mn-lt"/>
                <a:ea typeface="+mn-ea"/>
                <a:cs typeface="+mn-cs"/>
              </a:rPr>
              <a:t>frac</a:t>
            </a:r>
            <a:r>
              <a:rPr lang="en-GB" sz="800" b="1" kern="1200" dirty="0" smtClean="0">
                <a:solidFill>
                  <a:srgbClr val="800000"/>
                </a:solidFill>
                <a:latin typeface="+mn-lt"/>
                <a:ea typeface="+mn-ea"/>
                <a:cs typeface="+mn-cs"/>
              </a:rPr>
              <a:t>  {r}{</a:t>
            </a:r>
            <a:r>
              <a:rPr lang="en-GB" sz="800" b="1" kern="1200" dirty="0" err="1" smtClean="0">
                <a:solidFill>
                  <a:srgbClr val="800000"/>
                </a:solidFill>
                <a:latin typeface="+mn-lt"/>
                <a:ea typeface="+mn-ea"/>
                <a:cs typeface="+mn-cs"/>
              </a:rPr>
              <a:t>r_e</a:t>
            </a:r>
            <a:r>
              <a:rPr lang="en-GB" sz="800" b="1" kern="1200" dirty="0" smtClean="0">
                <a:solidFill>
                  <a:srgbClr val="800000"/>
                </a:solidFill>
                <a:latin typeface="+mn-lt"/>
                <a:ea typeface="+mn-ea"/>
                <a:cs typeface="+mn-cs"/>
              </a:rPr>
              <a:t>} \right)^{1/n}-1 \right] \right\}</a:t>
            </a:r>
          </a:p>
          <a:p>
            <a:r>
              <a:rPr lang="en-GB" sz="800" b="1" kern="1200" dirty="0" smtClean="0">
                <a:solidFill>
                  <a:srgbClr val="800000"/>
                </a:solidFill>
                <a:latin typeface="+mn-lt"/>
                <a:ea typeface="+mn-ea"/>
                <a:cs typeface="+mn-cs"/>
              </a:rPr>
              <a:t>\end{equation}</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where $I_{e}$ is the intensity at the effective radius $R_{e}$ that encloses half of the total light. % from the model.</a:t>
            </a:r>
          </a:p>
          <a:p>
            <a:r>
              <a:rPr lang="en-GB" sz="800" b="1" kern="1200" dirty="0" smtClean="0">
                <a:solidFill>
                  <a:srgbClr val="800000"/>
                </a:solidFill>
                <a:latin typeface="+mn-lt"/>
                <a:ea typeface="+mn-ea"/>
                <a:cs typeface="+mn-cs"/>
              </a:rPr>
              <a:t> The two fit outputs  (Figure \ref{AIDA}, bottom right)are compared by the $\chi^2_{PSF} / \chi^2_{</a:t>
            </a:r>
            <a:r>
              <a:rPr lang="en-GB" sz="800" b="1" kern="1200" dirty="0" err="1" smtClean="0">
                <a:solidFill>
                  <a:srgbClr val="800000"/>
                </a:solidFill>
                <a:latin typeface="+mn-lt"/>
                <a:ea typeface="+mn-ea"/>
                <a:cs typeface="+mn-cs"/>
              </a:rPr>
              <a:t>PSF+host</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ratio  and  visually inspected.</a:t>
            </a:r>
          </a:p>
          <a:p>
            <a:r>
              <a:rPr lang="en-GB" sz="800" b="1" kern="1200" dirty="0" smtClean="0">
                <a:solidFill>
                  <a:srgbClr val="800000"/>
                </a:solidFill>
                <a:latin typeface="+mn-lt"/>
                <a:ea typeface="+mn-ea"/>
                <a:cs typeface="+mn-cs"/>
              </a:rPr>
              <a:t> The result  is a  classification of the host galaxies as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{resolved} (R),</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{marginally resolved} (M)  or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{unresolved} (U) from the nuclear component.</a:t>
            </a:r>
          </a:p>
          <a:p>
            <a:r>
              <a:rPr lang="en-GB" sz="800" b="1" kern="1200" dirty="0" smtClean="0">
                <a:solidFill>
                  <a:srgbClr val="800000"/>
                </a:solidFill>
                <a:latin typeface="+mn-lt"/>
                <a:ea typeface="+mn-ea"/>
                <a:cs typeface="+mn-cs"/>
              </a:rPr>
              <a:t> In Figure \ref{AIDA} we show an example of the adopted analysis outputs.</a:t>
            </a:r>
          </a:p>
          <a:p>
            <a:r>
              <a:rPr lang="en-GB" sz="800" b="1" kern="1200" dirty="0" smtClean="0">
                <a:solidFill>
                  <a:srgbClr val="800000"/>
                </a:solidFill>
                <a:latin typeface="+mn-lt"/>
                <a:ea typeface="+mn-ea"/>
                <a:cs typeface="+mn-cs"/>
              </a:rPr>
              <a:t>% We compared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with the</a:t>
            </a:r>
          </a:p>
          <a:p>
            <a:r>
              <a:rPr lang="en-GB" sz="800" b="1" kern="1200" dirty="0" smtClean="0">
                <a:solidFill>
                  <a:srgbClr val="800000"/>
                </a:solidFill>
                <a:latin typeface="+mn-lt"/>
                <a:ea typeface="+mn-ea"/>
                <a:cs typeface="+mn-cs"/>
              </a:rPr>
              <a:t>%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The SDSS code fits to models to  the two-dimensional image </a:t>
            </a:r>
          </a:p>
          <a:p>
            <a:r>
              <a:rPr lang="en-GB" sz="800" b="1" kern="1200" dirty="0" smtClean="0">
                <a:solidFill>
                  <a:srgbClr val="800000"/>
                </a:solidFill>
                <a:latin typeface="+mn-lt"/>
                <a:ea typeface="+mn-ea"/>
                <a:cs typeface="+mn-cs"/>
              </a:rPr>
              <a:t>%  of each object in each band, a pure de </a:t>
            </a:r>
            <a:r>
              <a:rPr lang="en-GB" sz="800" b="1" kern="1200" dirty="0" err="1" smtClean="0">
                <a:solidFill>
                  <a:srgbClr val="800000"/>
                </a:solidFill>
                <a:latin typeface="+mn-lt"/>
                <a:ea typeface="+mn-ea"/>
                <a:cs typeface="+mn-cs"/>
              </a:rPr>
              <a:t>Vaucouleurs</a:t>
            </a:r>
            <a:r>
              <a:rPr lang="en-GB" sz="800" b="1" kern="1200" dirty="0" smtClean="0">
                <a:solidFill>
                  <a:srgbClr val="800000"/>
                </a:solidFill>
                <a:latin typeface="+mn-lt"/>
                <a:ea typeface="+mn-ea"/>
                <a:cs typeface="+mn-cs"/>
              </a:rPr>
              <a:t> profile  </a:t>
            </a:r>
          </a:p>
          <a:p>
            <a:r>
              <a:rPr lang="en-GB" sz="800" b="1" kern="1200" dirty="0" smtClean="0">
                <a:solidFill>
                  <a:srgbClr val="800000"/>
                </a:solidFill>
                <a:latin typeface="+mn-lt"/>
                <a:ea typeface="+mn-ea"/>
                <a:cs typeface="+mn-cs"/>
              </a:rPr>
              <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{-7.67 [(r/re)1/4]} </a:t>
            </a:r>
          </a:p>
          <a:p>
            <a:r>
              <a:rPr lang="en-GB" sz="800" b="1" kern="1200" dirty="0" smtClean="0">
                <a:solidFill>
                  <a:srgbClr val="800000"/>
                </a:solidFill>
                <a:latin typeface="+mn-lt"/>
                <a:ea typeface="+mn-ea"/>
                <a:cs typeface="+mn-cs"/>
              </a:rPr>
              <a:t>%  and a  pure exponential profile, that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(-1.68r/re)</a:t>
            </a:r>
          </a:p>
          <a:p>
            <a:r>
              <a:rPr lang="en-GB" sz="800" b="1" kern="1200" dirty="0" smtClean="0">
                <a:solidFill>
                  <a:srgbClr val="800000"/>
                </a:solidFill>
                <a:latin typeface="+mn-lt"/>
                <a:ea typeface="+mn-ea"/>
                <a:cs typeface="+mn-cs"/>
              </a:rPr>
              <a:t> % are convolved with a double-Gaussian fit to the PSF.</a:t>
            </a:r>
          </a:p>
          <a:p>
            <a:r>
              <a:rPr lang="en-GB" sz="800" b="1" kern="1200" dirty="0" smtClean="0">
                <a:solidFill>
                  <a:srgbClr val="800000"/>
                </a:solidFill>
                <a:latin typeface="+mn-lt"/>
                <a:ea typeface="+mn-ea"/>
                <a:cs typeface="+mn-cs"/>
              </a:rPr>
              <a:t>%Systematically the sources appear less bright when they are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with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%This is due to the more accurate description of the wings of the PSF performed by AIDA, </a:t>
            </a:r>
          </a:p>
          <a:p>
            <a:r>
              <a:rPr lang="en-GB" sz="800" b="1" kern="1200" dirty="0" smtClean="0">
                <a:solidFill>
                  <a:srgbClr val="800000"/>
                </a:solidFill>
                <a:latin typeface="+mn-lt"/>
                <a:ea typeface="+mn-ea"/>
                <a:cs typeface="+mn-cs"/>
              </a:rPr>
              <a:t>%which also allow us to not overestimate the host galaxy luminosity.</a:t>
            </a: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]{FIGURE/qpcon_4.eps}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[width=0.7\</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]{FIGURE/field_QP09_2.eps}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]{FIGURE/AIDA_ima-i-004508-4-0079_PSF_star0_residprof.eps} %PSF_09.eps %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]{FIGURE/mask_QP09A.eps}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]{FIGURE/AIDA_V4_ima-i-004508-4-0079_A3_F2_QP9A_radprof}</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[width=.44\</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]{FIGURE/AIDA_V4_ima-i-004508-4-0079_A3_F2_QP9B_radprof}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{-5.5cm}</a:t>
            </a:r>
          </a:p>
          <a:p>
            <a:r>
              <a:rPr lang="en-GB" sz="800" b="1" kern="1200" dirty="0" smtClean="0">
                <a:solidFill>
                  <a:srgbClr val="800000"/>
                </a:solidFill>
                <a:latin typeface="+mn-lt"/>
                <a:ea typeface="+mn-ea"/>
                <a:cs typeface="+mn-cs"/>
              </a:rPr>
              <a:t>   \caption{ \label{AIDA} \small Example of  the nucleus and host galaxies decomposition  performed by AIDA</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[see][for more details]{Falomo2014}.</a:t>
            </a:r>
          </a:p>
          <a:p>
            <a:r>
              <a:rPr lang="en-GB" sz="800" b="1" kern="1200" dirty="0" smtClean="0">
                <a:solidFill>
                  <a:srgbClr val="800000"/>
                </a:solidFill>
                <a:latin typeface="+mn-lt"/>
                <a:ea typeface="+mn-ea"/>
                <a:cs typeface="+mn-cs"/>
              </a:rPr>
              <a:t>   Panels are related to the QSOs in the  pair nr. 4 %(SDSS J081801.47+205009.9 and SDSS J081808.77+204910.1). </a:t>
            </a:r>
          </a:p>
          <a:p>
            <a:r>
              <a:rPr lang="en-GB" sz="800" b="1" kern="1200" dirty="0" smtClean="0">
                <a:solidFill>
                  <a:srgbClr val="800000"/>
                </a:solidFill>
                <a:latin typeface="+mn-lt"/>
                <a:ea typeface="+mn-ea"/>
                <a:cs typeface="+mn-cs"/>
              </a:rPr>
              <a:t>   with the foreground QSO at  redshift 0.2356.</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right}: Image of the field. Stars selected for PSF </a:t>
            </a:r>
            <a:r>
              <a:rPr lang="en-GB" sz="800" b="1" kern="1200" dirty="0" err="1" smtClean="0">
                <a:solidFill>
                  <a:srgbClr val="800000"/>
                </a:solidFill>
                <a:latin typeface="+mn-lt"/>
                <a:ea typeface="+mn-ea"/>
                <a:cs typeface="+mn-cs"/>
              </a:rPr>
              <a:t>modeling</a:t>
            </a:r>
            <a:r>
              <a:rPr lang="en-GB" sz="800" b="1" kern="1200" dirty="0" smtClean="0">
                <a:solidFill>
                  <a:srgbClr val="800000"/>
                </a:solidFill>
                <a:latin typeface="+mn-lt"/>
                <a:ea typeface="+mn-ea"/>
                <a:cs typeface="+mn-cs"/>
              </a:rPr>
              <a:t> are in yellow circles</a:t>
            </a:r>
          </a:p>
          <a:p>
            <a:r>
              <a:rPr lang="en-GB" sz="800" b="1" kern="1200" dirty="0" smtClean="0">
                <a:solidFill>
                  <a:srgbClr val="800000"/>
                </a:solidFill>
                <a:latin typeface="+mn-lt"/>
                <a:ea typeface="+mn-ea"/>
                <a:cs typeface="+mn-cs"/>
              </a:rPr>
              <a:t>   The inner circle defines the region of the fit for each star, the outer annulus determines identifies the background.</a:t>
            </a:r>
          </a:p>
          <a:p>
            <a:r>
              <a:rPr lang="en-GB" sz="800" b="1" kern="1200" dirty="0" smtClean="0">
                <a:solidFill>
                  <a:srgbClr val="800000"/>
                </a:solidFill>
                <a:latin typeface="+mn-lt"/>
                <a:ea typeface="+mn-ea"/>
                <a:cs typeface="+mn-cs"/>
              </a:rPr>
              <a:t>   The red circles are the same for the two QSOs od the pair.</a:t>
            </a:r>
          </a:p>
          <a:p>
            <a:r>
              <a:rPr lang="en-GB" sz="800" b="1" kern="1200" dirty="0" smtClean="0">
                <a:solidFill>
                  <a:srgbClr val="800000"/>
                </a:solidFill>
                <a:latin typeface="+mn-lt"/>
                <a:ea typeface="+mn-ea"/>
                <a:cs typeface="+mn-cs"/>
              </a:rPr>
              <a:t>  %Contour plots of the two objects and of their close environment;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left}: Light profile  of the PSF.</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right}: Contour plot of the QSO A. Fitting galaxy area  and background annulus are marked.</a:t>
            </a:r>
          </a:p>
          <a:p>
            <a:r>
              <a:rPr lang="en-GB" sz="800" b="1" kern="1200" dirty="0" smtClean="0">
                <a:solidFill>
                  <a:srgbClr val="800000"/>
                </a:solidFill>
                <a:latin typeface="+mn-lt"/>
                <a:ea typeface="+mn-ea"/>
                <a:cs typeface="+mn-cs"/>
              </a:rPr>
              <a:t>       Small green circles are masks to exclude nearby galaxies to the regions of interest.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left}: Average radial brightness profile of the QSO A  fitted by </a:t>
            </a:r>
          </a:p>
          <a:p>
            <a:r>
              <a:rPr lang="en-GB" sz="800" b="1" kern="1200" dirty="0" smtClean="0">
                <a:solidFill>
                  <a:srgbClr val="800000"/>
                </a:solidFill>
                <a:latin typeface="+mn-lt"/>
                <a:ea typeface="+mn-ea"/>
                <a:cs typeface="+mn-cs"/>
              </a:rPr>
              <a:t>     the scaled  PSF for the nucleus (blue  dashed line) plus the  the the host galaxy model convolved with the PSF  </a:t>
            </a:r>
          </a:p>
          <a:p>
            <a:r>
              <a:rPr lang="en-GB" sz="800" b="1" kern="1200" dirty="0" smtClean="0">
                <a:solidFill>
                  <a:srgbClr val="800000"/>
                </a:solidFill>
                <a:latin typeface="+mn-lt"/>
                <a:ea typeface="+mn-ea"/>
                <a:cs typeface="+mn-cs"/>
              </a:rPr>
              <a:t>    (green dashed line), see the text.</a:t>
            </a:r>
          </a:p>
          <a:p>
            <a:r>
              <a:rPr lang="en-GB" sz="800" b="1" kern="1200" dirty="0" smtClean="0">
                <a:solidFill>
                  <a:srgbClr val="800000"/>
                </a:solidFill>
                <a:latin typeface="+mn-lt"/>
                <a:ea typeface="+mn-ea"/>
                <a:cs typeface="+mn-cs"/>
              </a:rPr>
              <a:t> The overall best fit is represented by the red solid line.</a:t>
            </a:r>
          </a:p>
          <a:p>
            <a:r>
              <a:rPr lang="en-GB" sz="800" b="1" kern="1200" dirty="0" smtClean="0">
                <a:solidFill>
                  <a:srgbClr val="800000"/>
                </a:solidFill>
                <a:latin typeface="+mn-lt"/>
                <a:ea typeface="+mn-ea"/>
                <a:cs typeface="+mn-cs"/>
              </a:rPr>
              <a:t>  %  Below graphs the  residuals after each model subtraction are drawn. </a:t>
            </a: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\end{figure*}</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]{FIGURE/one2one_iAIDA_iSDSS}</a:t>
            </a:r>
          </a:p>
          <a:p>
            <a:r>
              <a:rPr lang="en-GB" sz="800" b="1" kern="1200" dirty="0" smtClean="0">
                <a:solidFill>
                  <a:srgbClr val="800000"/>
                </a:solidFill>
                <a:latin typeface="+mn-lt"/>
                <a:ea typeface="+mn-ea"/>
                <a:cs typeface="+mn-cs"/>
              </a:rPr>
              <a:t>%  \caption{Comparison between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a:t>
            </a:r>
          </a:p>
          <a:p>
            <a:r>
              <a:rPr lang="en-GB" sz="800" b="1" kern="1200" dirty="0" smtClean="0">
                <a:solidFill>
                  <a:srgbClr val="800000"/>
                </a:solidFill>
                <a:latin typeface="+mn-lt"/>
                <a:ea typeface="+mn-ea"/>
                <a:cs typeface="+mn-cs"/>
              </a:rPr>
              <a:t>%  and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a:t>
            </a:r>
          </a:p>
          <a:p>
            <a:r>
              <a:rPr lang="en-GB" sz="800" b="1" kern="1200" dirty="0" smtClean="0">
                <a:solidFill>
                  <a:srgbClr val="800000"/>
                </a:solidFill>
                <a:latin typeface="+mn-lt"/>
                <a:ea typeface="+mn-ea"/>
                <a:cs typeface="+mn-cs"/>
              </a:rPr>
              <a:t>%  \label{</a:t>
            </a:r>
            <a:r>
              <a:rPr lang="en-GB" sz="800" b="1" kern="1200" dirty="0" err="1" smtClean="0">
                <a:solidFill>
                  <a:srgbClr val="800000"/>
                </a:solidFill>
                <a:latin typeface="+mn-lt"/>
                <a:ea typeface="+mn-ea"/>
                <a:cs typeface="+mn-cs"/>
              </a:rPr>
              <a:t>iS_iA</a:t>
            </a:r>
            <a:r>
              <a:rPr lang="en-GB" sz="800" b="1" kern="1200" dirty="0" smtClean="0">
                <a:solidFill>
                  <a:srgbClr val="800000"/>
                </a:solidFill>
                <a:latin typeface="+mn-lt"/>
                <a:ea typeface="+mn-ea"/>
                <a:cs typeface="+mn-cs"/>
              </a:rPr>
              <a:t>}</a:t>
            </a:r>
          </a:p>
          <a:p>
            <a:r>
              <a:rPr lang="en-GB" sz="800" b="1" kern="1200" dirty="0" smtClean="0">
                <a:solidFill>
                  <a:srgbClr val="800000"/>
                </a:solidFill>
                <a:latin typeface="+mn-lt"/>
                <a:ea typeface="+mn-ea"/>
                <a:cs typeface="+mn-cs"/>
              </a:rPr>
              <a:t>%  \end{figure}</a:t>
            </a:r>
          </a:p>
          <a:p>
            <a:r>
              <a:rPr lang="en-GB" sz="800" b="1" kern="1200" dirty="0" smtClean="0">
                <a:solidFill>
                  <a:srgbClr val="800000"/>
                </a:solidFill>
                <a:latin typeface="+mn-lt"/>
                <a:ea typeface="+mn-ea"/>
                <a:cs typeface="+mn-cs"/>
              </a:rPr>
              <a:t> </a:t>
            </a:r>
            <a:endParaRPr lang="en-GB" sz="800" b="1" kern="1200" dirty="0" smtClean="0">
              <a:solidFill>
                <a:srgbClr val="0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23</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Most of the hosts are resolved and for 10 pairs we characterized  the hosts of either quasars.</a:t>
            </a: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r>
              <a:rPr lang="en-GB" sz="1000" b="1" kern="1200" dirty="0" smtClean="0">
                <a:solidFill>
                  <a:srgbClr val="000000"/>
                </a:solidFill>
                <a:latin typeface="+mn-lt"/>
                <a:ea typeface="+mn-ea"/>
                <a:cs typeface="+mn-cs"/>
              </a:rPr>
              <a:t>luminosities</a:t>
            </a:r>
            <a:r>
              <a:rPr lang="en-GB" sz="1000" b="1" kern="1200" baseline="0" dirty="0" smtClean="0">
                <a:solidFill>
                  <a:srgbClr val="000000"/>
                </a:solidFill>
                <a:latin typeface="+mn-lt"/>
                <a:ea typeface="+mn-ea"/>
                <a:cs typeface="+mn-cs"/>
              </a:rPr>
              <a:t> are</a:t>
            </a:r>
            <a:r>
              <a:rPr lang="en-GB" sz="1000" b="1" kern="1200" dirty="0" smtClean="0">
                <a:solidFill>
                  <a:srgbClr val="000000"/>
                </a:solidFill>
                <a:latin typeface="+mn-lt"/>
                <a:ea typeface="+mn-ea"/>
                <a:cs typeface="+mn-cs"/>
              </a:rPr>
              <a:t> typically encompassed between M* and M*-3 where, M* in </a:t>
            </a:r>
            <a:r>
              <a:rPr lang="en-GB" sz="1000" b="1" kern="1200" dirty="0" err="1" smtClean="0">
                <a:solidFill>
                  <a:srgbClr val="000000"/>
                </a:solidFill>
                <a:latin typeface="+mn-lt"/>
                <a:ea typeface="+mn-ea"/>
                <a:cs typeface="+mn-cs"/>
              </a:rPr>
              <a:t>i</a:t>
            </a:r>
            <a:r>
              <a:rPr lang="en-GB" sz="1000" b="1" kern="1200" dirty="0" smtClean="0">
                <a:solidFill>
                  <a:srgbClr val="000000"/>
                </a:solidFill>
                <a:latin typeface="+mn-lt"/>
                <a:ea typeface="+mn-ea"/>
                <a:cs typeface="+mn-cs"/>
              </a:rPr>
              <a:t> band is 21.2)</a:t>
            </a: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=-21.2,Nakamura+2003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24</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Most of the hosts are resolved and for 10 pairs we characterized  the hosts of either quasars.</a:t>
            </a: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r>
              <a:rPr lang="en-GB" sz="1000" b="1" kern="1200" dirty="0" smtClean="0">
                <a:solidFill>
                  <a:srgbClr val="000000"/>
                </a:solidFill>
                <a:latin typeface="+mn-lt"/>
                <a:ea typeface="+mn-ea"/>
                <a:cs typeface="+mn-cs"/>
              </a:rPr>
              <a:t>luminosities</a:t>
            </a:r>
            <a:r>
              <a:rPr lang="en-GB" sz="1000" b="1" kern="1200" baseline="0" dirty="0" smtClean="0">
                <a:solidFill>
                  <a:srgbClr val="000000"/>
                </a:solidFill>
                <a:latin typeface="+mn-lt"/>
                <a:ea typeface="+mn-ea"/>
                <a:cs typeface="+mn-cs"/>
              </a:rPr>
              <a:t> are</a:t>
            </a:r>
            <a:r>
              <a:rPr lang="en-GB" sz="1000" b="1" kern="1200" dirty="0" smtClean="0">
                <a:solidFill>
                  <a:srgbClr val="000000"/>
                </a:solidFill>
                <a:latin typeface="+mn-lt"/>
                <a:ea typeface="+mn-ea"/>
                <a:cs typeface="+mn-cs"/>
              </a:rPr>
              <a:t> typically encompassed between M* and M*-3 where, M* in </a:t>
            </a:r>
            <a:r>
              <a:rPr lang="en-GB" sz="1000" b="1" kern="1200" dirty="0" err="1" smtClean="0">
                <a:solidFill>
                  <a:srgbClr val="000000"/>
                </a:solidFill>
                <a:latin typeface="+mn-lt"/>
                <a:ea typeface="+mn-ea"/>
                <a:cs typeface="+mn-cs"/>
              </a:rPr>
              <a:t>i</a:t>
            </a:r>
            <a:r>
              <a:rPr lang="en-GB" sz="1000" b="1" kern="1200" dirty="0" smtClean="0">
                <a:solidFill>
                  <a:srgbClr val="000000"/>
                </a:solidFill>
                <a:latin typeface="+mn-lt"/>
                <a:ea typeface="+mn-ea"/>
                <a:cs typeface="+mn-cs"/>
              </a:rPr>
              <a:t> band is 21.2)</a:t>
            </a: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endParaRPr lang="en-GB" sz="1000" b="1" kern="1200" dirty="0" smtClean="0">
              <a:solidFill>
                <a:srgbClr val="000000"/>
              </a:solidFill>
              <a:latin typeface="+mn-lt"/>
              <a:ea typeface="+mn-ea"/>
              <a:cs typeface="+mn-cs"/>
            </a:endParaRPr>
          </a:p>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=-21.2,Nakamura+2003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25</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If annuli around the two QSO are overlapping, we have subdivided the excess  galaxies in common to an equal number for each quasars. </a:t>
            </a:r>
          </a:p>
          <a:p>
            <a:r>
              <a:rPr lang="en-GB" dirty="0" smtClean="0"/>
              <a:t>(((( under the  50 </a:t>
            </a:r>
            <a:r>
              <a:rPr lang="en-GB" dirty="0" err="1" smtClean="0"/>
              <a:t>percent</a:t>
            </a:r>
            <a:r>
              <a:rPr lang="en-GB" dirty="0" smtClean="0"/>
              <a:t> </a:t>
            </a:r>
            <a:r>
              <a:rPr lang="en-GB" dirty="0" err="1" smtClean="0"/>
              <a:t>completness</a:t>
            </a:r>
            <a:r>
              <a:rPr lang="en-GB" dirty="0" smtClean="0"/>
              <a:t> limit of </a:t>
            </a:r>
            <a:r>
              <a:rPr lang="en-GB" dirty="0" err="1" smtClean="0"/>
              <a:t>i</a:t>
            </a:r>
            <a:r>
              <a:rPr lang="en-GB" dirty="0" smtClean="0"/>
              <a:t>=22 magnitudes</a:t>
            </a:r>
            <a:r>
              <a:rPr lang="en-GB" baseline="0" dirty="0" smtClean="0"/>
              <a:t> with respect the </a:t>
            </a:r>
            <a:r>
              <a:rPr lang="en-GB" dirty="0" smtClean="0"/>
              <a:t>Durhan university cosmology groups deep galaxy survey.</a:t>
            </a:r>
          </a:p>
          <a:p>
            <a:endParaRPr lang="en-GB" dirty="0" smtClean="0"/>
          </a:p>
          <a:p>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285750" indent="-285750">
              <a:buFont typeface="Arial"/>
              <a:buChar char="•"/>
            </a:pPr>
            <a:r>
              <a:rPr lang="en-GB" sz="800" kern="1200" dirty="0" smtClean="0">
                <a:solidFill>
                  <a:schemeClr val="tx1"/>
                </a:solidFill>
                <a:latin typeface="+mn-lt"/>
                <a:ea typeface="+mn-ea"/>
                <a:cs typeface="+mn-cs"/>
              </a:rPr>
              <a:t>M*+2 at z &lt; 0.3, </a:t>
            </a:r>
          </a:p>
          <a:p>
            <a:pPr marL="285750" indent="-285750">
              <a:buFont typeface="Arial"/>
              <a:buChar char="•"/>
            </a:pPr>
            <a:r>
              <a:rPr lang="en-GB" sz="800" kern="1200" dirty="0" smtClean="0">
                <a:solidFill>
                  <a:schemeClr val="tx1"/>
                </a:solidFill>
                <a:latin typeface="+mn-lt"/>
                <a:ea typeface="+mn-ea"/>
                <a:cs typeface="+mn-cs"/>
              </a:rPr>
              <a:t>M*+1 at z  &lt;0.5 and M* at z &lt; 0.8</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 galaxy</a:t>
            </a:r>
            <a:r>
              <a:rPr lang="en-GB" sz="1000" kern="1200" baseline="0" dirty="0" smtClean="0">
                <a:solidFill>
                  <a:schemeClr val="tx1"/>
                </a:solidFill>
                <a:latin typeface="+mn-lt"/>
                <a:ea typeface="+mn-ea"/>
                <a:cs typeface="+mn-cs"/>
              </a:rPr>
              <a:t> surface density </a:t>
            </a:r>
            <a:r>
              <a:rPr lang="en-GB" sz="1000" kern="1200" dirty="0" smtClean="0">
                <a:solidFill>
                  <a:schemeClr val="tx1"/>
                </a:solidFill>
                <a:latin typeface="+mn-lt"/>
                <a:ea typeface="+mn-ea"/>
                <a:cs typeface="+mn-cs"/>
              </a:rPr>
              <a:t>for each  250 kpc wide radius bin surrounding the QSO</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26</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If annuli around the two QSO are overlapping, we have subdivided the excess  galaxies in common to an equal number for each quasars. </a:t>
            </a:r>
          </a:p>
          <a:p>
            <a:r>
              <a:rPr lang="en-GB" dirty="0" smtClean="0"/>
              <a:t>(((( under the  50 </a:t>
            </a:r>
            <a:r>
              <a:rPr lang="en-GB" dirty="0" err="1" smtClean="0"/>
              <a:t>percent</a:t>
            </a:r>
            <a:r>
              <a:rPr lang="en-GB" dirty="0" smtClean="0"/>
              <a:t> </a:t>
            </a:r>
            <a:r>
              <a:rPr lang="en-GB" dirty="0" err="1" smtClean="0"/>
              <a:t>completness</a:t>
            </a:r>
            <a:r>
              <a:rPr lang="en-GB" dirty="0" smtClean="0"/>
              <a:t> limit of </a:t>
            </a:r>
            <a:r>
              <a:rPr lang="en-GB" dirty="0" err="1" smtClean="0"/>
              <a:t>i</a:t>
            </a:r>
            <a:r>
              <a:rPr lang="en-GB" dirty="0" smtClean="0"/>
              <a:t>=22 magnitudes</a:t>
            </a:r>
            <a:r>
              <a:rPr lang="en-GB" baseline="0" dirty="0" smtClean="0"/>
              <a:t> with respect the </a:t>
            </a:r>
            <a:r>
              <a:rPr lang="en-GB" dirty="0" smtClean="0"/>
              <a:t>Durhan university cosmology groups deep galaxy survey.</a:t>
            </a:r>
          </a:p>
          <a:p>
            <a:endParaRPr lang="en-GB" dirty="0" smtClean="0"/>
          </a:p>
          <a:p>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285750" indent="-285750">
              <a:buFont typeface="Arial"/>
              <a:buChar char="•"/>
            </a:pPr>
            <a:r>
              <a:rPr lang="en-GB" sz="800" kern="1200" dirty="0" smtClean="0">
                <a:solidFill>
                  <a:schemeClr val="tx1"/>
                </a:solidFill>
                <a:latin typeface="+mn-lt"/>
                <a:ea typeface="+mn-ea"/>
                <a:cs typeface="+mn-cs"/>
              </a:rPr>
              <a:t>M*+2 at z &lt; 0.3, </a:t>
            </a:r>
          </a:p>
          <a:p>
            <a:pPr marL="285750" indent="-285750">
              <a:buFont typeface="Arial"/>
              <a:buChar char="•"/>
            </a:pPr>
            <a:r>
              <a:rPr lang="en-GB" sz="800" kern="1200" dirty="0" smtClean="0">
                <a:solidFill>
                  <a:schemeClr val="tx1"/>
                </a:solidFill>
                <a:latin typeface="+mn-lt"/>
                <a:ea typeface="+mn-ea"/>
                <a:cs typeface="+mn-cs"/>
              </a:rPr>
              <a:t>M*+1 at z  &lt;0.5 and M* at z &lt; 0.8</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 galaxy</a:t>
            </a:r>
            <a:r>
              <a:rPr lang="en-GB" sz="1000" kern="1200" baseline="0" dirty="0" smtClean="0">
                <a:solidFill>
                  <a:schemeClr val="tx1"/>
                </a:solidFill>
                <a:latin typeface="+mn-lt"/>
                <a:ea typeface="+mn-ea"/>
                <a:cs typeface="+mn-cs"/>
              </a:rPr>
              <a:t> surface density </a:t>
            </a:r>
            <a:r>
              <a:rPr lang="en-GB" sz="1000" kern="1200" dirty="0" smtClean="0">
                <a:solidFill>
                  <a:schemeClr val="tx1"/>
                </a:solidFill>
                <a:latin typeface="+mn-lt"/>
                <a:ea typeface="+mn-ea"/>
                <a:cs typeface="+mn-cs"/>
              </a:rPr>
              <a:t>for each  250 kpc wide radius bin surrounding the QSO</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27</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We present the  results of an ongoing program, aimed to explore and  investigate the properties and</a:t>
            </a:r>
            <a:r>
              <a:rPr lang="en-GB" baseline="0" dirty="0" smtClean="0"/>
              <a:t> </a:t>
            </a:r>
            <a:r>
              <a:rPr lang="en-GB" dirty="0" smtClean="0"/>
              <a:t>environment of  quasars and quasar associations at low redshift, extracted from Sloan</a:t>
            </a:r>
            <a:r>
              <a:rPr lang="en-GB" baseline="0" dirty="0" smtClean="0"/>
              <a:t> Digital Sky Survey </a:t>
            </a:r>
            <a:r>
              <a:rPr lang="en-GB" dirty="0" smtClean="0"/>
              <a:t>datasets.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recent and forthcoming works we describe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the properties of quasar hosts and their relationship with the central BH,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galaxy environments of isolated quasars</a:t>
            </a:r>
            <a:r>
              <a:rPr lang="en-GB" sz="1200" kern="1200" baseline="0" dirty="0" smtClean="0">
                <a:solidFill>
                  <a:schemeClr val="tx1"/>
                </a:solidFill>
                <a:effectLst/>
                <a:latin typeface="+mn-lt"/>
                <a:ea typeface="+mn-ea"/>
                <a:cs typeface="+mn-cs"/>
              </a:rPr>
              <a:t> and  quasars in close pairs, and </a:t>
            </a:r>
            <a:r>
              <a:rPr lang="en-GB" sz="1200" kern="1200" dirty="0" smtClean="0">
                <a:solidFill>
                  <a:schemeClr val="tx1"/>
                </a:solidFill>
                <a:effectLst/>
                <a:latin typeface="+mn-lt"/>
                <a:ea typeface="+mn-ea"/>
                <a:cs typeface="+mn-cs"/>
              </a:rPr>
              <a:t>the morphology, colours and peculiarities of quasar hosts.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this talk we focus on </a:t>
            </a:r>
            <a:r>
              <a:rPr lang="en-GB" sz="1200" kern="1200" dirty="0" smtClean="0">
                <a:solidFill>
                  <a:schemeClr val="tx1"/>
                </a:solidFill>
                <a:effectLst/>
                <a:latin typeface="+mn-lt"/>
                <a:ea typeface="+mn-ea"/>
                <a:cs typeface="+mn-cs"/>
              </a:rPr>
              <a:t>the galaxy environments and the dynamical properties around 14 low redshift quasar physical-pairs derived from SDSS Data Release 10 spectroscopic and imaging datasets . For these systems we perform a detailed analysis of their host galaxies and of the clustering of galaxies.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 compare the properties of these environments with those of an homogeneous sample of quasars not in pair spanning the same range of redshift and host galaxy luminosities. Finally from the difference of systemic velocity of each pair we set constraints on the total minimum mass of the systems where quasars inhabit ( based  on the dynamic of the pair. )</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Bettoni</a:t>
            </a:r>
            <a:r>
              <a:rPr lang="en-GB" sz="1200" kern="1200" dirty="0" smtClean="0">
                <a:solidFill>
                  <a:schemeClr val="tx1"/>
                </a:solidFill>
                <a:effectLst/>
                <a:latin typeface="+mn-lt"/>
                <a:ea typeface="+mn-ea"/>
                <a:cs typeface="+mn-cs"/>
              </a:rPr>
              <a:t> et al. 2014). </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(Falomo+2014, MNRAS, 440, 476)</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(Karhunen+2014,MNRAS, 441,1802)</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(Sandrinelli+2014,MNRAS, in print)</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(Bettoni+2014, in preparation)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2</a:t>
            </a:fld>
            <a:endParaRPr lang="en-GB"/>
          </a:p>
        </p:txBody>
      </p:sp>
    </p:spTree>
    <p:extLst>
      <p:ext uri="{BB962C8B-B14F-4D97-AF65-F5344CB8AC3E}">
        <p14:creationId xmlns:p14="http://schemas.microsoft.com/office/powerpoint/2010/main" val="2156064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If annuli around the two QSO are overlapping, we have subdivided the excess  galaxies in common to an equal number for each quasars. </a:t>
            </a:r>
          </a:p>
          <a:p>
            <a:r>
              <a:rPr lang="en-GB" dirty="0" smtClean="0"/>
              <a:t>(((( under the  50 </a:t>
            </a:r>
            <a:r>
              <a:rPr lang="en-GB" dirty="0" err="1" smtClean="0"/>
              <a:t>percent</a:t>
            </a:r>
            <a:r>
              <a:rPr lang="en-GB" dirty="0" smtClean="0"/>
              <a:t> </a:t>
            </a:r>
            <a:r>
              <a:rPr lang="en-GB" dirty="0" err="1" smtClean="0"/>
              <a:t>completness</a:t>
            </a:r>
            <a:r>
              <a:rPr lang="en-GB" dirty="0" smtClean="0"/>
              <a:t> limit of </a:t>
            </a:r>
            <a:r>
              <a:rPr lang="en-GB" dirty="0" err="1" smtClean="0"/>
              <a:t>i</a:t>
            </a:r>
            <a:r>
              <a:rPr lang="en-GB" dirty="0" smtClean="0"/>
              <a:t>=22 magnitudes</a:t>
            </a:r>
            <a:r>
              <a:rPr lang="en-GB" baseline="0" dirty="0" smtClean="0"/>
              <a:t> with respect the </a:t>
            </a:r>
            <a:r>
              <a:rPr lang="en-GB" dirty="0" smtClean="0"/>
              <a:t>Durhan university cosmology groups deep galaxy survey.</a:t>
            </a:r>
          </a:p>
          <a:p>
            <a:endParaRPr lang="en-GB" dirty="0" smtClean="0"/>
          </a:p>
          <a:p>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285750" indent="-285750">
              <a:buFont typeface="Arial"/>
              <a:buChar char="•"/>
            </a:pPr>
            <a:r>
              <a:rPr lang="en-GB" sz="800" kern="1200" dirty="0" smtClean="0">
                <a:solidFill>
                  <a:schemeClr val="tx1"/>
                </a:solidFill>
                <a:latin typeface="+mn-lt"/>
                <a:ea typeface="+mn-ea"/>
                <a:cs typeface="+mn-cs"/>
              </a:rPr>
              <a:t>M*+2 at z &lt; 0.3, </a:t>
            </a:r>
          </a:p>
          <a:p>
            <a:pPr marL="285750" indent="-285750">
              <a:buFont typeface="Arial"/>
              <a:buChar char="•"/>
            </a:pPr>
            <a:r>
              <a:rPr lang="en-GB" sz="800" kern="1200" dirty="0" smtClean="0">
                <a:solidFill>
                  <a:schemeClr val="tx1"/>
                </a:solidFill>
                <a:latin typeface="+mn-lt"/>
                <a:ea typeface="+mn-ea"/>
                <a:cs typeface="+mn-cs"/>
              </a:rPr>
              <a:t>M*+1 at z  &lt;0.5 and M* at z &lt; 0.8</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 galaxy</a:t>
            </a:r>
            <a:r>
              <a:rPr lang="en-GB" sz="1000" kern="1200" baseline="0" dirty="0" smtClean="0">
                <a:solidFill>
                  <a:schemeClr val="tx1"/>
                </a:solidFill>
                <a:latin typeface="+mn-lt"/>
                <a:ea typeface="+mn-ea"/>
                <a:cs typeface="+mn-cs"/>
              </a:rPr>
              <a:t> surface density </a:t>
            </a:r>
            <a:r>
              <a:rPr lang="en-GB" sz="1000" kern="1200" dirty="0" smtClean="0">
                <a:solidFill>
                  <a:schemeClr val="tx1"/>
                </a:solidFill>
                <a:latin typeface="+mn-lt"/>
                <a:ea typeface="+mn-ea"/>
                <a:cs typeface="+mn-cs"/>
              </a:rPr>
              <a:t>for each  250 kpc wide radius bin surrounding the QSO</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28</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If annuli around the two QSO are overlapping, we have subdivided the excess  galaxies in common to an equal number for each quasars. </a:t>
            </a:r>
          </a:p>
          <a:p>
            <a:endParaRPr lang="en-GB" dirty="0" smtClean="0"/>
          </a:p>
          <a:p>
            <a:endParaRPr lang="en-GB" dirty="0" smtClean="0"/>
          </a:p>
          <a:p>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285750" indent="-285750">
              <a:buFont typeface="Arial"/>
              <a:buChar char="•"/>
            </a:pPr>
            <a:r>
              <a:rPr lang="en-GB" sz="800" kern="1200" dirty="0" smtClean="0">
                <a:solidFill>
                  <a:schemeClr val="tx1"/>
                </a:solidFill>
                <a:latin typeface="+mn-lt"/>
                <a:ea typeface="+mn-ea"/>
                <a:cs typeface="+mn-cs"/>
              </a:rPr>
              <a:t>M*+2 at z &lt; 0.3, </a:t>
            </a:r>
          </a:p>
          <a:p>
            <a:pPr marL="285750" indent="-285750">
              <a:buFont typeface="Arial"/>
              <a:buChar char="•"/>
            </a:pPr>
            <a:r>
              <a:rPr lang="en-GB" sz="800" kern="1200" dirty="0" smtClean="0">
                <a:solidFill>
                  <a:schemeClr val="tx1"/>
                </a:solidFill>
                <a:latin typeface="+mn-lt"/>
                <a:ea typeface="+mn-ea"/>
                <a:cs typeface="+mn-cs"/>
              </a:rPr>
              <a:t>M*+1 at z  &lt;0.5 and M* at z &lt; 0.8</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 galaxy</a:t>
            </a:r>
            <a:r>
              <a:rPr lang="en-GB" sz="1000" kern="1200" baseline="0" dirty="0" smtClean="0">
                <a:solidFill>
                  <a:schemeClr val="tx1"/>
                </a:solidFill>
                <a:latin typeface="+mn-lt"/>
                <a:ea typeface="+mn-ea"/>
                <a:cs typeface="+mn-cs"/>
              </a:rPr>
              <a:t> surface density </a:t>
            </a:r>
            <a:r>
              <a:rPr lang="en-GB" sz="1000" kern="1200" dirty="0" smtClean="0">
                <a:solidFill>
                  <a:schemeClr val="tx1"/>
                </a:solidFill>
                <a:latin typeface="+mn-lt"/>
                <a:ea typeface="+mn-ea"/>
                <a:cs typeface="+mn-cs"/>
              </a:rPr>
              <a:t>for each  250 kpc wide radius bin surrounding the QSO</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30</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SPIEGARE COMULATIVE</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environment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relatively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poor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investigated</a:t>
            </a:r>
            <a:r>
              <a:rPr lang="it-IT" sz="1200" kern="1200" dirty="0" smtClean="0">
                <a:solidFill>
                  <a:schemeClr val="tx1"/>
                </a:solidFill>
                <a:effectLst/>
                <a:latin typeface="+mn-lt"/>
                <a:ea typeface="+mn-ea"/>
                <a:cs typeface="+mn-cs"/>
              </a:rPr>
              <a:t> scale (</a:t>
            </a:r>
            <a:r>
              <a:rPr lang="it-IT" sz="1200" kern="1200" dirty="0" err="1" smtClean="0">
                <a:solidFill>
                  <a:schemeClr val="tx1"/>
                </a:solidFill>
                <a:effectLst/>
                <a:latin typeface="+mn-lt"/>
                <a:ea typeface="+mn-ea"/>
                <a:cs typeface="+mn-cs"/>
              </a:rPr>
              <a:t>less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than</a:t>
            </a:r>
            <a:r>
              <a:rPr lang="it-IT" sz="1200" kern="1200" dirty="0" smtClean="0">
                <a:solidFill>
                  <a:schemeClr val="tx1"/>
                </a:solidFill>
                <a:effectLst/>
                <a:latin typeface="+mn-lt"/>
                <a:ea typeface="+mn-ea"/>
                <a:cs typeface="+mn-cs"/>
              </a:rPr>
              <a:t> 1 mega parsec)</a:t>
            </a: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Left panel: SDSS i-band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of galaxies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QSOs in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corrected</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superposition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companion</a:t>
            </a:r>
            <a:r>
              <a:rPr lang="it-IT" sz="1200" kern="1200" dirty="0" smtClean="0">
                <a:solidFill>
                  <a:schemeClr val="tx1"/>
                </a:solidFill>
                <a:effectLst/>
                <a:latin typeface="+mn-lt"/>
                <a:ea typeface="+mn-ea"/>
                <a:cs typeface="+mn-cs"/>
              </a:rPr>
              <a:t> environment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filled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squares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function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projected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distance</a:t>
            </a:r>
            <a:r>
              <a:rPr lang="it-IT" sz="1200" kern="1200" dirty="0" smtClean="0">
                <a:solidFill>
                  <a:schemeClr val="tx1"/>
                </a:solidFill>
                <a:effectLst/>
                <a:latin typeface="+mn-lt"/>
                <a:ea typeface="+mn-ea"/>
                <a:cs typeface="+mn-cs"/>
              </a:rPr>
              <a:t> from the QSOs. Right panel: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six</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with 0 &lt;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(from the QSO </a:t>
            </a:r>
            <a:r>
              <a:rPr lang="it-IT" sz="1200" kern="1200" dirty="0" err="1" smtClean="0">
                <a:solidFill>
                  <a:schemeClr val="tx1"/>
                </a:solidFill>
                <a:effectLst/>
                <a:latin typeface="+mn-lt"/>
                <a:ea typeface="+mn-ea"/>
                <a:cs typeface="+mn-cs"/>
              </a:rPr>
              <a:t>midpoint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orange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circles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whole</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under the </a:t>
            </a:r>
            <a:r>
              <a:rPr lang="it-IT" sz="1200" kern="1200" dirty="0" err="1" smtClean="0">
                <a:solidFill>
                  <a:schemeClr val="tx1"/>
                </a:solidFill>
                <a:effectLst/>
                <a:latin typeface="+mn-lt"/>
                <a:ea typeface="+mn-ea"/>
                <a:cs typeface="+mn-cs"/>
              </a:rPr>
              <a:t>assumption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each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sample </a:t>
            </a:r>
            <a:r>
              <a:rPr lang="it-IT" sz="1200" kern="1200" dirty="0" err="1" smtClean="0">
                <a:solidFill>
                  <a:schemeClr val="tx1"/>
                </a:solidFill>
                <a:effectLst/>
                <a:latin typeface="+mn-lt"/>
                <a:ea typeface="+mn-ea"/>
                <a:cs typeface="+mn-cs"/>
              </a:rPr>
              <a:t>contributes</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average</a:t>
            </a:r>
            <a:r>
              <a:rPr lang="it-IT" sz="1200" kern="1200" dirty="0" smtClean="0">
                <a:solidFill>
                  <a:schemeClr val="tx1"/>
                </a:solidFill>
                <a:effectLst/>
                <a:latin typeface="+mn-lt"/>
                <a:ea typeface="+mn-ea"/>
                <a:cs typeface="+mn-cs"/>
              </a:rPr>
              <a:t> (i.e. from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left</a:t>
            </a:r>
            <a:r>
              <a:rPr lang="it-IT" sz="1200" kern="1200" dirty="0" smtClean="0">
                <a:solidFill>
                  <a:schemeClr val="tx1"/>
                </a:solidFill>
                <a:effectLst/>
                <a:latin typeface="+mn-lt"/>
                <a:ea typeface="+mn-ea"/>
                <a:cs typeface="+mn-cs"/>
              </a:rPr>
              <a:t> panel) ,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dashed</a:t>
            </a:r>
            <a:r>
              <a:rPr lang="it-IT" sz="1200" kern="1200" dirty="0" smtClean="0">
                <a:solidFill>
                  <a:schemeClr val="tx1"/>
                </a:solidFill>
                <a:effectLst/>
                <a:latin typeface="+mn-lt"/>
                <a:ea typeface="+mn-ea"/>
                <a:cs typeface="+mn-cs"/>
              </a:rPr>
              <a:t> line. </a:t>
            </a:r>
            <a:r>
              <a:rPr lang="it-IT" sz="1200" kern="1200" dirty="0" err="1" smtClean="0">
                <a:solidFill>
                  <a:schemeClr val="tx1"/>
                </a:solidFill>
                <a:effectLst/>
                <a:latin typeface="+mn-lt"/>
                <a:ea typeface="+mn-ea"/>
                <a:cs typeface="+mn-cs"/>
              </a:rPr>
              <a:t>If</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consider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a:t>
            </a:r>
            <a:r>
              <a:rPr lang="it-IT" sz="1200" kern="1200" dirty="0" err="1" smtClean="0">
                <a:solidFill>
                  <a:schemeClr val="tx1"/>
                </a:solidFill>
                <a:effectLst/>
                <a:latin typeface="+mn-lt"/>
                <a:ea typeface="+mn-ea"/>
                <a:cs typeface="+mn-cs"/>
              </a:rPr>
              <a:t>closer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represented</a:t>
            </a:r>
            <a:r>
              <a:rPr lang="it-IT" sz="1200" kern="1200" dirty="0" smtClean="0">
                <a:solidFill>
                  <a:schemeClr val="tx1"/>
                </a:solidFill>
                <a:effectLst/>
                <a:latin typeface="+mn-lt"/>
                <a:ea typeface="+mn-ea"/>
                <a:cs typeface="+mn-cs"/>
              </a:rPr>
              <a:t> by the full green </a:t>
            </a:r>
            <a:r>
              <a:rPr lang="it-IT" sz="1200" kern="1200" dirty="0" err="1" smtClean="0">
                <a:solidFill>
                  <a:schemeClr val="tx1"/>
                </a:solidFill>
                <a:effectLst/>
                <a:latin typeface="+mn-lt"/>
                <a:ea typeface="+mn-ea"/>
                <a:cs typeface="+mn-cs"/>
              </a:rPr>
              <a:t>triangles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both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panels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isolated</a:t>
            </a:r>
            <a:r>
              <a:rPr lang="it-IT" sz="1200" kern="1200" dirty="0" smtClean="0">
                <a:solidFill>
                  <a:schemeClr val="tx1"/>
                </a:solidFill>
                <a:effectLst/>
                <a:latin typeface="+mn-lt"/>
                <a:ea typeface="+mn-ea"/>
                <a:cs typeface="+mn-cs"/>
              </a:rPr>
              <a:t> QSOs from the </a:t>
            </a:r>
            <a:r>
              <a:rPr lang="it-IT" sz="1200" kern="1200" dirty="0" err="1" smtClean="0">
                <a:solidFill>
                  <a:schemeClr val="tx1"/>
                </a:solidFill>
                <a:effectLst/>
                <a:latin typeface="+mn-lt"/>
                <a:ea typeface="+mn-ea"/>
                <a:cs typeface="+mn-cs"/>
              </a:rPr>
              <a:t>subsample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i &lt; 22 </a:t>
            </a:r>
            <a:r>
              <a:rPr lang="it-IT" sz="1200" kern="1200" dirty="0" err="1" smtClean="0">
                <a:solidFill>
                  <a:schemeClr val="tx1"/>
                </a:solidFill>
                <a:effectLst/>
                <a:latin typeface="+mn-lt"/>
                <a:ea typeface="+mn-ea"/>
                <a:cs typeface="+mn-cs"/>
              </a:rPr>
              <a:t>mag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Karhunen</a:t>
            </a:r>
            <a:r>
              <a:rPr lang="it-IT" sz="1200" kern="1200" dirty="0" smtClean="0">
                <a:solidFill>
                  <a:schemeClr val="tx1"/>
                </a:solidFill>
                <a:effectLst/>
                <a:latin typeface="+mn-lt"/>
                <a:ea typeface="+mn-ea"/>
                <a:cs typeface="+mn-cs"/>
              </a:rPr>
              <a:t> et al. (2014)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for a comparison.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31</a:t>
            </a:fld>
            <a:endParaRPr lang="en-GB"/>
          </a:p>
        </p:txBody>
      </p:sp>
    </p:spTree>
    <p:extLst>
      <p:ext uri="{BB962C8B-B14F-4D97-AF65-F5344CB8AC3E}">
        <p14:creationId xmlns:p14="http://schemas.microsoft.com/office/powerpoint/2010/main" val="398889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Serber</a:t>
            </a:r>
            <a:r>
              <a:rPr lang="en-GB" sz="1200" kern="1200" dirty="0" smtClean="0">
                <a:solidFill>
                  <a:schemeClr val="tx1"/>
                </a:solidFill>
                <a:effectLst/>
                <a:latin typeface="+mn-lt"/>
                <a:ea typeface="+mn-ea"/>
                <a:cs typeface="+mn-cs"/>
              </a:rPr>
              <a:t> found that the </a:t>
            </a:r>
            <a:r>
              <a:rPr lang="en-GB" sz="1200" kern="1200" dirty="0" err="1" smtClean="0">
                <a:solidFill>
                  <a:schemeClr val="tx1"/>
                </a:solidFill>
                <a:effectLst/>
                <a:latin typeface="+mn-lt"/>
                <a:ea typeface="+mn-ea"/>
                <a:cs typeface="+mn-cs"/>
              </a:rPr>
              <a:t>overdensity</a:t>
            </a:r>
            <a:r>
              <a:rPr lang="en-GB" sz="1200" kern="1200" dirty="0" smtClean="0">
                <a:solidFill>
                  <a:schemeClr val="tx1"/>
                </a:solidFill>
                <a:effectLst/>
                <a:latin typeface="+mn-lt"/>
                <a:ea typeface="+mn-ea"/>
                <a:cs typeface="+mn-cs"/>
              </a:rPr>
              <a:t> around the QSOs is larger than that around typical L* galaxies.  this results is non confirmed by subsequent works. Zhang 2013 found that clustering amplitude increase with the redshift, but lacks of a galaxy control sample. However,</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four frames used to study the environment of SDSS J021447.00-003250.6. The redshift of the object is 0.3489. The dashed black lines show the edges of each of the 4 overlapping frames. The blue circle shows the location of the target, while the red circle corresponds to a distance of 1 </a:t>
            </a:r>
            <a:r>
              <a:rPr lang="en-GB" sz="1200" kern="1200" dirty="0" err="1" smtClean="0">
                <a:solidFill>
                  <a:schemeClr val="tx1"/>
                </a:solidFill>
                <a:effectLst/>
                <a:latin typeface="+mn-lt"/>
                <a:ea typeface="+mn-ea"/>
                <a:cs typeface="+mn-cs"/>
              </a:rPr>
              <a:t>Mpc</a:t>
            </a:r>
            <a:r>
              <a:rPr lang="en-GB" sz="1200" kern="1200" dirty="0" smtClean="0">
                <a:solidFill>
                  <a:schemeClr val="tx1"/>
                </a:solidFill>
                <a:effectLst/>
                <a:latin typeface="+mn-lt"/>
                <a:ea typeface="+mn-ea"/>
                <a:cs typeface="+mn-cs"/>
              </a:rPr>
              <a:t> from the target. The green circles show the randomly picked areas used for determining the background galaxy density. </a:t>
            </a:r>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KK We characterize this overdensity with a </a:t>
            </a:r>
            <a:r>
              <a:rPr lang="en-GB" sz="1000" kern="1200" dirty="0" err="1" smtClean="0">
                <a:solidFill>
                  <a:schemeClr val="tx1"/>
                </a:solidFill>
                <a:effectLst/>
                <a:latin typeface="+mn-lt"/>
                <a:ea typeface="+mn-ea"/>
                <a:cs typeface="+mn-cs"/>
              </a:rPr>
              <a:t>param</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eter</a:t>
            </a:r>
            <a:r>
              <a:rPr lang="en-GB" sz="1000" kern="1200" dirty="0" smtClean="0">
                <a:solidFill>
                  <a:schemeClr val="tx1"/>
                </a:solidFill>
                <a:effectLst/>
                <a:latin typeface="+mn-lt"/>
                <a:ea typeface="+mn-ea"/>
                <a:cs typeface="+mn-cs"/>
              </a:rPr>
              <a:t> G, where G = </a:t>
            </a:r>
            <a:r>
              <a:rPr lang="en-GB" sz="1000" kern="1200" dirty="0" err="1" smtClean="0">
                <a:solidFill>
                  <a:schemeClr val="tx1"/>
                </a:solidFill>
                <a:effectLst/>
                <a:latin typeface="+mn-lt"/>
                <a:ea typeface="+mn-ea"/>
                <a:cs typeface="+mn-cs"/>
              </a:rPr>
              <a:t>nenv</a:t>
            </a:r>
            <a:r>
              <a:rPr lang="en-GB" sz="1000" kern="1200" dirty="0" smtClean="0">
                <a:solidFill>
                  <a:schemeClr val="tx1"/>
                </a:solidFill>
                <a:effectLst/>
                <a:latin typeface="+mn-lt"/>
                <a:ea typeface="+mn-ea"/>
                <a:cs typeface="+mn-cs"/>
              </a:rPr>
              <a:t>/nbg. A ratio of unity (</a:t>
            </a:r>
            <a:r>
              <a:rPr lang="en-GB" sz="1000" kern="1200" dirty="0" err="1" smtClean="0">
                <a:solidFill>
                  <a:schemeClr val="tx1"/>
                </a:solidFill>
                <a:effectLst/>
                <a:latin typeface="+mn-lt"/>
                <a:ea typeface="+mn-ea"/>
                <a:cs typeface="+mn-cs"/>
              </a:rPr>
              <a:t>ie</a:t>
            </a:r>
            <a:r>
              <a:rPr lang="en-GB" sz="1000" kern="1200" dirty="0" smtClean="0">
                <a:solidFill>
                  <a:schemeClr val="tx1"/>
                </a:solidFill>
                <a:effectLst/>
                <a:latin typeface="+mn-lt"/>
                <a:ea typeface="+mn-ea"/>
                <a:cs typeface="+mn-cs"/>
              </a:rPr>
              <a:t>. G = 1) thus implies that no overdensity is present in the target en- </a:t>
            </a:r>
            <a:r>
              <a:rPr lang="en-GB" sz="1000" kern="1200" dirty="0" err="1" smtClean="0">
                <a:solidFill>
                  <a:schemeClr val="tx1"/>
                </a:solidFill>
                <a:effectLst/>
                <a:latin typeface="+mn-lt"/>
                <a:ea typeface="+mn-ea"/>
                <a:cs typeface="+mn-cs"/>
              </a:rPr>
              <a:t>vironment</a:t>
            </a:r>
            <a:r>
              <a:rPr lang="en-GB" sz="1000" kern="1200" dirty="0" smtClean="0">
                <a:solidFill>
                  <a:schemeClr val="tx1"/>
                </a:solidFill>
                <a:effectLst/>
                <a:latin typeface="+mn-lt"/>
                <a:ea typeface="+mn-ea"/>
                <a:cs typeface="+mn-cs"/>
              </a:rPr>
              <a:t>. The overdensity was calculated for each of the 200 kpc wide radius bins surrounding the quasar to study how the density changes with projected distance from the quasar.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plots: </a:t>
            </a:r>
            <a:r>
              <a:rPr lang="en-GB" sz="1000" kern="1200" dirty="0" err="1" smtClean="0">
                <a:solidFill>
                  <a:schemeClr val="tx1"/>
                </a:solidFill>
                <a:effectLst/>
                <a:latin typeface="+mn-lt"/>
                <a:ea typeface="+mn-ea"/>
                <a:cs typeface="+mn-cs"/>
              </a:rPr>
              <a:t>comulative</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overdensities</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Differenzial</a:t>
            </a:r>
            <a:r>
              <a:rPr lang="en-GB" sz="1000" kern="1200" dirty="0" smtClean="0">
                <a:solidFill>
                  <a:schemeClr val="tx1"/>
                </a:solidFill>
                <a:effectLst/>
                <a:latin typeface="+mn-lt"/>
                <a:ea typeface="+mn-ea"/>
                <a:cs typeface="+mn-cs"/>
              </a:rPr>
              <a:t> overdensity plot </a:t>
            </a:r>
            <a:r>
              <a:rPr lang="en-GB" sz="1000" kern="1200" dirty="0" err="1" smtClean="0">
                <a:solidFill>
                  <a:schemeClr val="tx1"/>
                </a:solidFill>
                <a:effectLst/>
                <a:latin typeface="+mn-lt"/>
                <a:ea typeface="+mn-ea"/>
                <a:cs typeface="+mn-cs"/>
              </a:rPr>
              <a:t>revelas</a:t>
            </a:r>
            <a:r>
              <a:rPr lang="en-GB" sz="1000" kern="1200" dirty="0" smtClean="0">
                <a:solidFill>
                  <a:schemeClr val="tx1"/>
                </a:solidFill>
                <a:effectLst/>
                <a:latin typeface="+mn-lt"/>
                <a:ea typeface="+mn-ea"/>
                <a:cs typeface="+mn-cs"/>
              </a:rPr>
              <a:t> that signal</a:t>
            </a:r>
            <a:r>
              <a:rPr lang="en-GB" sz="1000" kern="1200" baseline="0" dirty="0" smtClean="0">
                <a:solidFill>
                  <a:schemeClr val="tx1"/>
                </a:solidFill>
                <a:effectLst/>
                <a:latin typeface="+mn-lt"/>
                <a:ea typeface="+mn-ea"/>
                <a:cs typeface="+mn-cs"/>
              </a:rPr>
              <a:t> is significantly present within about 4000 kpc from the target.</a:t>
            </a:r>
            <a:endParaRPr lang="en-GB" sz="1000"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overdensity </a:t>
            </a:r>
            <a:r>
              <a:rPr lang="en-GB" sz="1200" kern="1200" dirty="0" smtClean="0">
                <a:solidFill>
                  <a:schemeClr val="tx1"/>
                </a:solidFill>
                <a:latin typeface="+mn-lt"/>
                <a:ea typeface="+mn-ea"/>
                <a:cs typeface="+mn-cs"/>
              </a:rPr>
              <a:t>for each  200 kpc wide radius bin surrounding the QSO</a:t>
            </a:r>
          </a:p>
          <a:p>
            <a:endParaRPr lang="en-GB"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32</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minimum </a:t>
            </a:r>
            <a:r>
              <a:rPr lang="it-IT" sz="1200" kern="1200" dirty="0" err="1" smtClean="0">
                <a:solidFill>
                  <a:schemeClr val="tx1"/>
                </a:solidFill>
                <a:effectLst/>
                <a:latin typeface="+mn-lt"/>
                <a:ea typeface="+mn-ea"/>
                <a:cs typeface="+mn-cs"/>
              </a:rPr>
              <a:t>dynamical</a:t>
            </a:r>
            <a:r>
              <a:rPr lang="it-IT" sz="1200" kern="1200" dirty="0" smtClean="0">
                <a:solidFill>
                  <a:schemeClr val="tx1"/>
                </a:solidFill>
                <a:effectLst/>
                <a:latin typeface="+mn-lt"/>
                <a:ea typeface="+mn-ea"/>
                <a:cs typeface="+mn-cs"/>
              </a:rPr>
              <a:t> mass </a:t>
            </a:r>
            <a:r>
              <a:rPr lang="it-IT" sz="1200" kern="1200" dirty="0" err="1" smtClean="0">
                <a:solidFill>
                  <a:schemeClr val="tx1"/>
                </a:solidFill>
                <a:effectLst/>
                <a:latin typeface="+mn-lt"/>
                <a:ea typeface="+mn-ea"/>
                <a:cs typeface="+mn-cs"/>
              </a:rPr>
              <a:t>Mvir,min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vs &lt; G0,500 &gt;, i.e.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two</a:t>
            </a:r>
            <a:r>
              <a:rPr lang="it-IT" sz="1200" kern="1200" dirty="0" smtClean="0">
                <a:solidFill>
                  <a:schemeClr val="tx1"/>
                </a:solidFill>
                <a:effectLst/>
                <a:latin typeface="+mn-lt"/>
                <a:ea typeface="+mn-ea"/>
                <a:cs typeface="+mn-cs"/>
              </a:rPr>
              <a:t> QSO of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within</a:t>
            </a:r>
            <a:r>
              <a:rPr lang="it-IT" sz="1200" kern="1200" dirty="0" smtClean="0">
                <a:solidFill>
                  <a:schemeClr val="tx1"/>
                </a:solidFill>
                <a:effectLst/>
                <a:latin typeface="+mn-lt"/>
                <a:ea typeface="+mn-ea"/>
                <a:cs typeface="+mn-cs"/>
              </a:rPr>
              <a:t> 500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corrected</a:t>
            </a:r>
            <a:r>
              <a:rPr lang="it-IT" sz="1200" kern="1200" dirty="0" smtClean="0">
                <a:solidFill>
                  <a:schemeClr val="tx1"/>
                </a:solidFill>
                <a:effectLst/>
                <a:latin typeface="+mn-lt"/>
                <a:ea typeface="+mn-ea"/>
                <a:cs typeface="+mn-cs"/>
              </a:rPr>
              <a:t> from environment </a:t>
            </a:r>
            <a:r>
              <a:rPr lang="it-IT" sz="1200" kern="1200" dirty="0" err="1" smtClean="0">
                <a:solidFill>
                  <a:schemeClr val="tx1"/>
                </a:solidFill>
                <a:effectLst/>
                <a:latin typeface="+mn-lt"/>
                <a:ea typeface="+mn-ea"/>
                <a:cs typeface="+mn-cs"/>
              </a:rPr>
              <a:t>superposition</a:t>
            </a:r>
            <a:r>
              <a:rPr lang="it-IT" sz="1200" kern="1200" dirty="0" smtClean="0">
                <a:solidFill>
                  <a:schemeClr val="tx1"/>
                </a:solidFill>
                <a:effectLst/>
                <a:latin typeface="+mn-lt"/>
                <a:ea typeface="+mn-ea"/>
                <a:cs typeface="+mn-cs"/>
              </a:rPr>
              <a:t>. &lt; G0,500 &gt;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taken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indicator</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excess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Blue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include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multiplied</a:t>
            </a:r>
            <a:r>
              <a:rPr lang="it-IT" sz="1200" kern="1200" dirty="0" smtClean="0">
                <a:solidFill>
                  <a:schemeClr val="tx1"/>
                </a:solidFill>
                <a:effectLst/>
                <a:latin typeface="+mn-lt"/>
                <a:ea typeface="+mn-ea"/>
                <a:cs typeface="+mn-cs"/>
              </a:rPr>
              <a:t> by 2 </a:t>
            </a:r>
            <a:r>
              <a:rPr lang="it-IT" sz="1200" kern="1200" dirty="0" err="1" smtClean="0">
                <a:solidFill>
                  <a:schemeClr val="tx1"/>
                </a:solidFill>
                <a:effectLst/>
                <a:latin typeface="+mn-lt"/>
                <a:ea typeface="+mn-ea"/>
                <a:cs typeface="+mn-cs"/>
              </a:rPr>
              <a:t>reported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Decarli</a:t>
            </a:r>
            <a:r>
              <a:rPr lang="it-IT" sz="1200" kern="1200" dirty="0" smtClean="0">
                <a:solidFill>
                  <a:schemeClr val="tx1"/>
                </a:solidFill>
                <a:effectLst/>
                <a:latin typeface="+mn-lt"/>
                <a:ea typeface="+mn-ea"/>
                <a:cs typeface="+mn-cs"/>
              </a:rPr>
              <a:t> et al. 2010 and </a:t>
            </a:r>
            <a:r>
              <a:rPr lang="it-IT" sz="1200" kern="1200" dirty="0" err="1" smtClean="0">
                <a:solidFill>
                  <a:schemeClr val="tx1"/>
                </a:solidFill>
                <a:effectLst/>
                <a:latin typeface="+mn-lt"/>
                <a:ea typeface="+mn-ea"/>
                <a:cs typeface="+mn-cs"/>
              </a:rPr>
              <a:t>based</a:t>
            </a:r>
            <a:r>
              <a:rPr lang="it-IT" sz="1200" kern="1200" dirty="0" smtClean="0">
                <a:solidFill>
                  <a:schemeClr val="tx1"/>
                </a:solidFill>
                <a:effectLst/>
                <a:latin typeface="+mn-lt"/>
                <a:ea typeface="+mn-ea"/>
                <a:cs typeface="+mn-cs"/>
              </a:rPr>
              <a:t> on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z</a:t>
            </a:r>
            <a:r>
              <a:rPr lang="it-IT" sz="1200" kern="1200" dirty="0" smtClean="0">
                <a:solidFill>
                  <a:schemeClr val="tx1"/>
                </a:solidFill>
                <a:effectLst/>
                <a:latin typeface="+mn-lt"/>
                <a:ea typeface="+mn-ea"/>
                <a:cs typeface="+mn-cs"/>
              </a:rPr>
              <a:t> &lt; 1 (</a:t>
            </a:r>
            <a:r>
              <a:rPr lang="it-IT" sz="1200" kern="1200" dirty="0" err="1" smtClean="0">
                <a:solidFill>
                  <a:schemeClr val="tx1"/>
                </a:solidFill>
                <a:effectLst/>
                <a:latin typeface="+mn-lt"/>
                <a:ea typeface="+mn-ea"/>
                <a:cs typeface="+mn-cs"/>
              </a:rPr>
              <a:t>Mhost</a:t>
            </a:r>
            <a:r>
              <a:rPr lang="it-IT" sz="1200" kern="1200" dirty="0" smtClean="0">
                <a:solidFill>
                  <a:schemeClr val="tx1"/>
                </a:solidFill>
                <a:effectLst/>
                <a:latin typeface="+mn-lt"/>
                <a:ea typeface="+mn-ea"/>
                <a:cs typeface="+mn-cs"/>
              </a:rPr>
              <a:t> ∼ 0.1 − 2 · 1012M⊙).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purple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mark</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range</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z</a:t>
            </a:r>
            <a:r>
              <a:rPr lang="it-IT" sz="1200" kern="1200" dirty="0" smtClean="0">
                <a:solidFill>
                  <a:schemeClr val="tx1"/>
                </a:solidFill>
                <a:effectLst/>
                <a:latin typeface="+mn-lt"/>
                <a:ea typeface="+mn-ea"/>
                <a:cs typeface="+mn-cs"/>
              </a:rPr>
              <a:t> &lt; 0.6 QSOs (1.9 − 6.1 ·h−1M⊙)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Padmanabhan</a:t>
            </a:r>
            <a:r>
              <a:rPr lang="it-IT" sz="1200" kern="1200" dirty="0" smtClean="0">
                <a:solidFill>
                  <a:schemeClr val="tx1"/>
                </a:solidFill>
                <a:effectLst/>
                <a:latin typeface="+mn-lt"/>
                <a:ea typeface="+mn-ea"/>
                <a:cs typeface="+mn-cs"/>
              </a:rPr>
              <a:t> et al. (2009). Yellow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encompass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range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variably</a:t>
            </a:r>
            <a:r>
              <a:rPr lang="it-IT" sz="1200" kern="1200" dirty="0" smtClean="0">
                <a:solidFill>
                  <a:schemeClr val="tx1"/>
                </a:solidFill>
                <a:effectLst/>
                <a:latin typeface="+mn-lt"/>
                <a:ea typeface="+mn-ea"/>
                <a:cs typeface="+mn-cs"/>
              </a:rPr>
              <a:t> of the sum MA + MB of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member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chapter</a:t>
            </a:r>
            <a:r>
              <a:rPr lang="it-IT" sz="1200" kern="1200" dirty="0" smtClean="0">
                <a:solidFill>
                  <a:schemeClr val="tx1"/>
                </a:solidFill>
                <a:effectLst/>
                <a:latin typeface="+mn-lt"/>
                <a:ea typeface="+mn-ea"/>
                <a:cs typeface="+mn-cs"/>
              </a:rPr>
              <a:t>. ID </a:t>
            </a:r>
            <a:r>
              <a:rPr lang="it-IT" sz="1200" kern="1200" dirty="0" err="1" smtClean="0">
                <a:solidFill>
                  <a:schemeClr val="tx1"/>
                </a:solidFill>
                <a:effectLst/>
                <a:latin typeface="+mn-lt"/>
                <a:ea typeface="+mn-ea"/>
                <a:cs typeface="+mn-cs"/>
              </a:rPr>
              <a:t>numbers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mark</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33</a:t>
            </a:fld>
            <a:endParaRPr lang="en-GB"/>
          </a:p>
        </p:txBody>
      </p:sp>
    </p:spTree>
    <p:extLst>
      <p:ext uri="{BB962C8B-B14F-4D97-AF65-F5344CB8AC3E}">
        <p14:creationId xmlns:p14="http://schemas.microsoft.com/office/powerpoint/2010/main" val="187079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Quasar in pair  and isolated quasars inhabit similar  environments, that are not dissimilar to those of inactive galaxies </a:t>
            </a:r>
          </a:p>
          <a:p>
            <a:r>
              <a:rPr lang="en-GB" dirty="0" smtClean="0"/>
              <a:t>Moreover,  there is the suggestion of the presence of an extended massive halo to which does not correspond to an appropriate cluster of galaxies.</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34</a:t>
            </a:fld>
            <a:endParaRPr lang="en-GB"/>
          </a:p>
        </p:txBody>
      </p:sp>
    </p:spTree>
    <p:extLst>
      <p:ext uri="{BB962C8B-B14F-4D97-AF65-F5344CB8AC3E}">
        <p14:creationId xmlns:p14="http://schemas.microsoft.com/office/powerpoint/2010/main" val="174751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800" kern="1200" dirty="0" smtClean="0">
                <a:solidFill>
                  <a:schemeClr val="tx1"/>
                </a:solidFill>
                <a:latin typeface="+mn-lt"/>
                <a:ea typeface="+mn-ea"/>
                <a:cs typeface="+mn-cs"/>
              </a:rPr>
              <a:t>spectra and R and I band  imaging   from </a:t>
            </a:r>
            <a:r>
              <a:rPr lang="en-GB" sz="800" b="1" kern="1200" dirty="0" smtClean="0">
                <a:solidFill>
                  <a:schemeClr val="tx1"/>
                </a:solidFill>
                <a:latin typeface="+mn-lt"/>
                <a:ea typeface="+mn-ea"/>
                <a:cs typeface="+mn-cs"/>
              </a:rPr>
              <a:t>GTC</a:t>
            </a:r>
            <a:r>
              <a:rPr lang="en-GB" sz="800" kern="1200" dirty="0" smtClean="0">
                <a:solidFill>
                  <a:schemeClr val="tx1"/>
                </a:solidFill>
                <a:latin typeface="+mn-lt"/>
                <a:ea typeface="+mn-ea"/>
                <a:cs typeface="+mn-cs"/>
              </a:rPr>
              <a:t> to map B and V rest-frame targets : </a:t>
            </a:r>
            <a:r>
              <a:rPr lang="en-GB" sz="800" b="1" kern="1200" dirty="0" smtClean="0">
                <a:solidFill>
                  <a:srgbClr val="008000"/>
                </a:solidFill>
                <a:latin typeface="+mn-lt"/>
                <a:ea typeface="+mn-ea"/>
                <a:cs typeface="+mn-cs"/>
              </a:rPr>
              <a:t>18 pairs,  </a:t>
            </a:r>
            <a:r>
              <a:rPr lang="en-GB" sz="800" kern="1200" dirty="0" smtClean="0">
                <a:solidFill>
                  <a:srgbClr val="008000"/>
                </a:solidFill>
                <a:latin typeface="+mn-lt"/>
                <a:ea typeface="+mn-ea"/>
                <a:cs typeface="+mn-cs"/>
              </a:rPr>
              <a:t>z&lt;1</a:t>
            </a:r>
            <a:endParaRPr lang="en-GB" sz="800" kern="1200" dirty="0" smtClean="0">
              <a:solidFill>
                <a:schemeClr val="tx1"/>
              </a:solidFill>
              <a:latin typeface="+mn-lt"/>
              <a:ea typeface="+mn-ea"/>
              <a:cs typeface="+mn-cs"/>
            </a:endParaRPr>
          </a:p>
          <a:p>
            <a:pPr marL="285750" indent="-285750">
              <a:buFont typeface="Arial"/>
              <a:buChar char="•"/>
            </a:pPr>
            <a:r>
              <a:rPr lang="en-GB" sz="800" kern="1200" dirty="0" smtClean="0">
                <a:solidFill>
                  <a:schemeClr val="tx1"/>
                </a:solidFill>
                <a:latin typeface="+mn-lt"/>
                <a:ea typeface="+mn-ea"/>
                <a:cs typeface="+mn-cs"/>
              </a:rPr>
              <a:t>J deep images from </a:t>
            </a:r>
            <a:r>
              <a:rPr lang="en-GB" sz="800" b="1" kern="1200" dirty="0" smtClean="0">
                <a:solidFill>
                  <a:schemeClr val="tx1"/>
                </a:solidFill>
                <a:latin typeface="+mn-lt"/>
                <a:ea typeface="+mn-ea"/>
                <a:cs typeface="+mn-cs"/>
              </a:rPr>
              <a:t>NOT </a:t>
            </a:r>
            <a:r>
              <a:rPr lang="en-GB" sz="800" kern="1200" dirty="0" smtClean="0">
                <a:solidFill>
                  <a:schemeClr val="tx1"/>
                </a:solidFill>
                <a:latin typeface="+mn-lt"/>
                <a:ea typeface="+mn-ea"/>
                <a:cs typeface="+mn-cs"/>
              </a:rPr>
              <a:t>to map R rest-frame: </a:t>
            </a:r>
            <a:r>
              <a:rPr lang="en-GB" sz="800" b="1" kern="1200" dirty="0" smtClean="0">
                <a:solidFill>
                  <a:srgbClr val="008000"/>
                </a:solidFill>
                <a:latin typeface="+mn-lt"/>
                <a:ea typeface="+mn-ea"/>
                <a:cs typeface="+mn-cs"/>
              </a:rPr>
              <a:t>33 pairs, </a:t>
            </a:r>
            <a:r>
              <a:rPr lang="en-GB" sz="1000" dirty="0" smtClean="0">
                <a:solidFill>
                  <a:srgbClr val="008000"/>
                </a:solidFill>
              </a:rPr>
              <a:t>0.7 &lt; z &lt; 1.6</a:t>
            </a:r>
            <a:endParaRPr lang="en-GB" sz="800" kern="1200" dirty="0" smtClean="0">
              <a:solidFill>
                <a:schemeClr val="tx1"/>
              </a:solidFill>
              <a:latin typeface="+mn-lt"/>
              <a:ea typeface="+mn-ea"/>
              <a:cs typeface="+mn-cs"/>
            </a:endParaRPr>
          </a:p>
          <a:p>
            <a:pPr marL="285750" indent="-285750">
              <a:buFont typeface="Arial"/>
              <a:buChar char="•"/>
            </a:pPr>
            <a:r>
              <a:rPr lang="en-GB" sz="1000" dirty="0" smtClean="0"/>
              <a:t>U, B, R, I </a:t>
            </a:r>
            <a:r>
              <a:rPr lang="en-GB" sz="1000" dirty="0" err="1" smtClean="0"/>
              <a:t>multicolor</a:t>
            </a:r>
            <a:r>
              <a:rPr lang="en-GB" sz="1000" dirty="0" smtClean="0"/>
              <a:t> imaging  from </a:t>
            </a:r>
            <a:r>
              <a:rPr lang="en-GB" sz="1000" b="1" dirty="0" smtClean="0"/>
              <a:t>BUSCA-CAHA</a:t>
            </a:r>
            <a:r>
              <a:rPr lang="en-GB" sz="1000" dirty="0" smtClean="0"/>
              <a:t>: </a:t>
            </a:r>
            <a:r>
              <a:rPr lang="en-GB" sz="1000" b="1" dirty="0" smtClean="0">
                <a:solidFill>
                  <a:srgbClr val="008000"/>
                </a:solidFill>
              </a:rPr>
              <a:t>20 pairs</a:t>
            </a:r>
            <a:r>
              <a:rPr lang="en-GB" sz="1000" dirty="0" smtClean="0">
                <a:solidFill>
                  <a:srgbClr val="008000"/>
                </a:solidFill>
              </a:rPr>
              <a:t>, z&lt;1</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not very easy to achieve objectives</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in order to probe  the galactic environment up to M*+1, and possibly M* + 2, we need to exploit</a:t>
            </a:r>
          </a:p>
          <a:p>
            <a:r>
              <a:rPr lang="en-GB" sz="1000" kern="1200" dirty="0" smtClean="0">
                <a:solidFill>
                  <a:schemeClr val="tx1"/>
                </a:solidFill>
                <a:latin typeface="+mn-lt"/>
                <a:ea typeface="+mn-ea"/>
                <a:cs typeface="+mn-cs"/>
              </a:rPr>
              <a:t> optimal signal--to--noise optical spectroscopy and high quality  images </a:t>
            </a:r>
          </a:p>
          <a:p>
            <a:r>
              <a:rPr lang="en-GB" sz="1000" kern="1200" dirty="0" smtClean="0">
                <a:solidFill>
                  <a:schemeClr val="tx1"/>
                </a:solidFill>
                <a:latin typeface="+mn-lt"/>
                <a:ea typeface="+mn-ea"/>
                <a:cs typeface="+mn-cs"/>
              </a:rPr>
              <a:t> of the QSO fields.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\begin{itemize}</a:t>
            </a:r>
          </a:p>
          <a:p>
            <a:r>
              <a:rPr lang="en-GB" sz="1000" kern="1200" dirty="0" smtClean="0">
                <a:solidFill>
                  <a:schemeClr val="tx1"/>
                </a:solidFill>
                <a:latin typeface="+mn-lt"/>
                <a:ea typeface="+mn-ea"/>
                <a:cs typeface="+mn-cs"/>
              </a:rPr>
              <a:t> \item</a:t>
            </a:r>
          </a:p>
          <a:p>
            <a:r>
              <a:rPr lang="en-GB" sz="1000" kern="1200" dirty="0" smtClean="0">
                <a:solidFill>
                  <a:schemeClr val="tx1"/>
                </a:solidFill>
                <a:latin typeface="+mn-lt"/>
                <a:ea typeface="+mn-ea"/>
                <a:cs typeface="+mn-cs"/>
              </a:rPr>
              <a:t>We have obtained observing time for  spectra and R and I band  imaging of selected 18  QSO  pairs at $z &lt; 1$   </a:t>
            </a:r>
          </a:p>
          <a:p>
            <a:r>
              <a:rPr lang="en-GB" sz="1000" kern="1200" dirty="0" smtClean="0">
                <a:solidFill>
                  <a:schemeClr val="tx1"/>
                </a:solidFill>
                <a:latin typeface="+mn-lt"/>
                <a:ea typeface="+mn-ea"/>
                <a:cs typeface="+mn-cs"/>
              </a:rPr>
              <a:t>from OSIRIS--Gran </a:t>
            </a:r>
            <a:r>
              <a:rPr lang="en-GB" sz="1000" kern="1200" dirty="0" err="1" smtClean="0">
                <a:solidFill>
                  <a:schemeClr val="tx1"/>
                </a:solidFill>
                <a:latin typeface="+mn-lt"/>
                <a:ea typeface="+mn-ea"/>
                <a:cs typeface="+mn-cs"/>
              </a:rPr>
              <a:t>Telescopio</a:t>
            </a:r>
            <a:r>
              <a:rPr lang="en-GB" sz="1000" kern="1200" dirty="0" smtClean="0">
                <a:solidFill>
                  <a:schemeClr val="tx1"/>
                </a:solidFill>
                <a:latin typeface="+mn-lt"/>
                <a:ea typeface="+mn-ea"/>
                <a:cs typeface="+mn-cs"/>
              </a:rPr>
              <a:t> CANARIAS (GTC, 10.4\,m) to map B and V rest-frame targets.</a:t>
            </a:r>
          </a:p>
          <a:p>
            <a:r>
              <a:rPr lang="en-GB" sz="1000" kern="1200" dirty="0" smtClean="0">
                <a:solidFill>
                  <a:schemeClr val="tx1"/>
                </a:solidFill>
                <a:latin typeface="+mn-lt"/>
                <a:ea typeface="+mn-ea"/>
                <a:cs typeface="+mn-cs"/>
              </a:rPr>
              <a:t>\item</a:t>
            </a:r>
          </a:p>
          <a:p>
            <a:r>
              <a:rPr lang="en-GB" sz="1000" kern="1200" dirty="0" smtClean="0">
                <a:solidFill>
                  <a:schemeClr val="tx1"/>
                </a:solidFill>
                <a:latin typeface="+mn-lt"/>
                <a:ea typeface="+mn-ea"/>
                <a:cs typeface="+mn-cs"/>
              </a:rPr>
              <a:t>A larger sample of  33 QSO pairs at higher redshift ($0.7 &lt; z &lt; 1.6$)  was  drawn in</a:t>
            </a:r>
          </a:p>
          <a:p>
            <a:r>
              <a:rPr lang="en-GB" sz="1000" kern="1200" dirty="0" smtClean="0">
                <a:solidFill>
                  <a:schemeClr val="tx1"/>
                </a:solidFill>
                <a:latin typeface="+mn-lt"/>
                <a:ea typeface="+mn-ea"/>
                <a:cs typeface="+mn-cs"/>
              </a:rPr>
              <a:t>the J and H deep images (R and V rest-frame) using  the  Nordic Optical Telescope (NOT, 2.5 \ m, Chapter \ref{NOT}).</a:t>
            </a:r>
          </a:p>
          <a:p>
            <a:r>
              <a:rPr lang="en-GB" sz="1000" kern="1200" dirty="0" smtClean="0">
                <a:solidFill>
                  <a:schemeClr val="tx1"/>
                </a:solidFill>
                <a:latin typeface="+mn-lt"/>
                <a:ea typeface="+mn-ea"/>
                <a:cs typeface="+mn-cs"/>
              </a:rPr>
              <a:t>\item  </a:t>
            </a:r>
          </a:p>
          <a:p>
            <a:r>
              <a:rPr lang="en-GB" sz="1000" kern="1200" dirty="0" err="1" smtClean="0">
                <a:solidFill>
                  <a:schemeClr val="tx1"/>
                </a:solidFill>
                <a:latin typeface="+mn-lt"/>
                <a:ea typeface="+mn-ea"/>
                <a:cs typeface="+mn-cs"/>
              </a:rPr>
              <a:t>Multicolor</a:t>
            </a:r>
            <a:r>
              <a:rPr lang="en-GB" sz="1000" kern="1200" dirty="0" smtClean="0">
                <a:solidFill>
                  <a:schemeClr val="tx1"/>
                </a:solidFill>
                <a:latin typeface="+mn-lt"/>
                <a:ea typeface="+mn-ea"/>
                <a:cs typeface="+mn-cs"/>
              </a:rPr>
              <a:t> imaging of sample of  20 pairs at  $z &lt; 1$ have been  obtained  with  </a:t>
            </a:r>
          </a:p>
          <a:p>
            <a:r>
              <a:rPr lang="en-GB" sz="1000" kern="1200" dirty="0" smtClean="0">
                <a:solidFill>
                  <a:schemeClr val="tx1"/>
                </a:solidFill>
                <a:latin typeface="+mn-lt"/>
                <a:ea typeface="+mn-ea"/>
                <a:cs typeface="+mn-cs"/>
              </a:rPr>
              <a:t>BUSCA-</a:t>
            </a:r>
            <a:r>
              <a:rPr lang="en-GB" sz="1000" kern="1200" dirty="0" err="1" smtClean="0">
                <a:solidFill>
                  <a:schemeClr val="tx1"/>
                </a:solidFill>
                <a:latin typeface="+mn-lt"/>
                <a:ea typeface="+mn-ea"/>
                <a:cs typeface="+mn-cs"/>
              </a:rPr>
              <a:t>Calar</a:t>
            </a:r>
            <a:r>
              <a:rPr lang="en-GB" sz="1000" kern="1200" dirty="0" smtClean="0">
                <a:solidFill>
                  <a:schemeClr val="tx1"/>
                </a:solidFill>
                <a:latin typeface="+mn-lt"/>
                <a:ea typeface="+mn-ea"/>
                <a:cs typeface="+mn-cs"/>
              </a:rPr>
              <a:t> Alto (CAHA, 2.2 \ m) telescope in</a:t>
            </a:r>
          </a:p>
          <a:p>
            <a:r>
              <a:rPr lang="en-GB" sz="1000" kern="1200" dirty="0" smtClean="0">
                <a:solidFill>
                  <a:schemeClr val="tx1"/>
                </a:solidFill>
                <a:latin typeface="+mn-lt"/>
                <a:ea typeface="+mn-ea"/>
                <a:cs typeface="+mn-cs"/>
              </a:rPr>
              <a:t>U, B, R, I bands. %and z, J filters and 2 from Omega2000 (namely z, J)</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We want to  investigate whether QSO pairs need to inhabit in a large structure</a:t>
            </a:r>
          </a:p>
          <a:p>
            <a:r>
              <a:rPr lang="en-GB" sz="1000" kern="1200" dirty="0" smtClean="0">
                <a:solidFill>
                  <a:schemeClr val="tx1"/>
                </a:solidFill>
                <a:latin typeface="+mn-lt"/>
                <a:ea typeface="+mn-ea"/>
                <a:cs typeface="+mn-cs"/>
              </a:rPr>
              <a:t>  to form or if they are isolated systems. </a:t>
            </a:r>
          </a:p>
          <a:p>
            <a:r>
              <a:rPr lang="en-GB" sz="1000" kern="1200" dirty="0" smtClean="0">
                <a:solidFill>
                  <a:schemeClr val="tx1"/>
                </a:solidFill>
                <a:latin typeface="+mn-lt"/>
                <a:ea typeface="+mn-ea"/>
                <a:cs typeface="+mn-cs"/>
              </a:rPr>
              <a:t>  The spectra allow us to accurately evaluate the  velocity difference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down to </a:t>
            </a:r>
          </a:p>
          <a:p>
            <a:r>
              <a:rPr lang="en-GB" sz="1000" kern="1200" dirty="0" smtClean="0">
                <a:solidFill>
                  <a:schemeClr val="tx1"/>
                </a:solidFill>
                <a:latin typeface="+mn-lt"/>
                <a:ea typeface="+mn-ea"/>
                <a:cs typeface="+mn-cs"/>
              </a:rPr>
              <a:t>  $\sim$30 km/s and to obtain a probe of the relative velocity of the two galaxies</a:t>
            </a:r>
          </a:p>
          <a:p>
            <a:r>
              <a:rPr lang="en-GB" sz="1000" kern="1200" dirty="0" smtClean="0">
                <a:solidFill>
                  <a:schemeClr val="tx1"/>
                </a:solidFill>
                <a:latin typeface="+mn-lt"/>
                <a:ea typeface="+mn-ea"/>
                <a:cs typeface="+mn-cs"/>
              </a:rPr>
              <a:t>  %This is obtained  from </a:t>
            </a:r>
          </a:p>
          <a:p>
            <a:r>
              <a:rPr lang="en-GB" sz="1000" kern="1200" dirty="0" smtClean="0">
                <a:solidFill>
                  <a:schemeClr val="tx1"/>
                </a:solidFill>
                <a:latin typeface="+mn-lt"/>
                <a:ea typeface="+mn-ea"/>
                <a:cs typeface="+mn-cs"/>
              </a:rPr>
              <a:t>  through careful measures of the forbidden  [OIII]$\lambda 5007$ transition,</a:t>
            </a:r>
          </a:p>
          <a:p>
            <a:r>
              <a:rPr lang="en-GB" sz="1000" kern="1200" dirty="0" smtClean="0">
                <a:solidFill>
                  <a:schemeClr val="tx1"/>
                </a:solidFill>
                <a:latin typeface="+mn-lt"/>
                <a:ea typeface="+mn-ea"/>
                <a:cs typeface="+mn-cs"/>
              </a:rPr>
              <a:t> since it is not affected by the peculiar dynamics of the broad line region. </a:t>
            </a:r>
          </a:p>
          <a:p>
            <a:r>
              <a:rPr lang="en-GB" sz="1000" kern="1200" dirty="0" smtClean="0">
                <a:solidFill>
                  <a:schemeClr val="tx1"/>
                </a:solidFill>
                <a:latin typeface="+mn-lt"/>
                <a:ea typeface="+mn-ea"/>
                <a:cs typeface="+mn-cs"/>
              </a:rPr>
              <a:t> % The values of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will provide a firm lower limit to the</a:t>
            </a:r>
          </a:p>
          <a:p>
            <a:r>
              <a:rPr lang="en-GB" sz="1000" kern="1200" dirty="0" smtClean="0">
                <a:solidFill>
                  <a:schemeClr val="tx1"/>
                </a:solidFill>
                <a:latin typeface="+mn-lt"/>
                <a:ea typeface="+mn-ea"/>
                <a:cs typeface="+mn-cs"/>
              </a:rPr>
              <a:t>%systemic velocity of the QSO pair. </a:t>
            </a:r>
          </a:p>
          <a:p>
            <a:r>
              <a:rPr lang="en-GB" sz="1000" kern="1200" dirty="0" smtClean="0">
                <a:solidFill>
                  <a:schemeClr val="tx1"/>
                </a:solidFill>
                <a:latin typeface="+mn-lt"/>
                <a:ea typeface="+mn-ea"/>
                <a:cs typeface="+mn-cs"/>
              </a:rPr>
              <a:t>Assuming  that the QSO pairs are bound</a:t>
            </a:r>
          </a:p>
          <a:p>
            <a:r>
              <a:rPr lang="en-GB" sz="1000" kern="1200" dirty="0" smtClean="0">
                <a:solidFill>
                  <a:schemeClr val="tx1"/>
                </a:solidFill>
                <a:latin typeface="+mn-lt"/>
                <a:ea typeface="+mn-ea"/>
                <a:cs typeface="+mn-cs"/>
              </a:rPr>
              <a:t>systems, we can derive the minimum total mass of the dynamical system to which each pair</a:t>
            </a:r>
          </a:p>
          <a:p>
            <a:r>
              <a:rPr lang="en-GB" sz="1000" kern="1200" dirty="0" smtClean="0">
                <a:solidFill>
                  <a:schemeClr val="tx1"/>
                </a:solidFill>
                <a:latin typeface="+mn-lt"/>
                <a:ea typeface="+mn-ea"/>
                <a:cs typeface="+mn-cs"/>
              </a:rPr>
              <a:t>belongs, and we can compare it with the masses of the pair host galaxies.</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From the  images we can derive morphology and </a:t>
            </a:r>
            <a:r>
              <a:rPr lang="en-GB" sz="1000" kern="1200" dirty="0" err="1" smtClean="0">
                <a:solidFill>
                  <a:schemeClr val="tx1"/>
                </a:solidFill>
                <a:latin typeface="+mn-lt"/>
                <a:ea typeface="+mn-ea"/>
                <a:cs typeface="+mn-cs"/>
              </a:rPr>
              <a:t>color</a:t>
            </a:r>
            <a:r>
              <a:rPr lang="en-GB" sz="1000" kern="1200" dirty="0" smtClean="0">
                <a:solidFill>
                  <a:schemeClr val="tx1"/>
                </a:solidFill>
                <a:latin typeface="+mn-lt"/>
                <a:ea typeface="+mn-ea"/>
                <a:cs typeface="+mn-cs"/>
              </a:rPr>
              <a:t> as indicator</a:t>
            </a:r>
          </a:p>
          <a:p>
            <a:r>
              <a:rPr lang="en-GB" sz="1000" kern="1200" dirty="0" smtClean="0">
                <a:solidFill>
                  <a:schemeClr val="tx1"/>
                </a:solidFill>
                <a:latin typeface="+mn-lt"/>
                <a:ea typeface="+mn-ea"/>
                <a:cs typeface="+mn-cs"/>
              </a:rPr>
              <a:t>of current star formation of both the host galaxies of the QSOs</a:t>
            </a:r>
          </a:p>
          <a:p>
            <a:r>
              <a:rPr lang="en-GB" sz="1000" kern="1200" dirty="0" smtClean="0">
                <a:solidFill>
                  <a:schemeClr val="tx1"/>
                </a:solidFill>
                <a:latin typeface="+mn-lt"/>
                <a:ea typeface="+mn-ea"/>
                <a:cs typeface="+mn-cs"/>
              </a:rPr>
              <a:t>and those in their environment.  The analysis of the distribution of</a:t>
            </a:r>
          </a:p>
          <a:p>
            <a:r>
              <a:rPr lang="en-GB" sz="1000" kern="1200" dirty="0" smtClean="0">
                <a:solidFill>
                  <a:schemeClr val="tx1"/>
                </a:solidFill>
                <a:latin typeface="+mn-lt"/>
                <a:ea typeface="+mn-ea"/>
                <a:cs typeface="+mn-cs"/>
              </a:rPr>
              <a:t>galaxies in the field of the QSO pair is  compared with the one in the</a:t>
            </a:r>
          </a:p>
          <a:p>
            <a:r>
              <a:rPr lang="en-GB" sz="1000" kern="1200" dirty="0" smtClean="0">
                <a:solidFill>
                  <a:schemeClr val="tx1"/>
                </a:solidFill>
                <a:latin typeface="+mn-lt"/>
                <a:ea typeface="+mn-ea"/>
                <a:cs typeface="+mn-cs"/>
              </a:rPr>
              <a:t>background  in the same frames to </a:t>
            </a:r>
          </a:p>
          <a:p>
            <a:r>
              <a:rPr lang="en-GB" sz="1000" kern="1200" dirty="0" smtClean="0">
                <a:solidFill>
                  <a:schemeClr val="tx1"/>
                </a:solidFill>
                <a:latin typeface="+mn-lt"/>
                <a:ea typeface="+mn-ea"/>
                <a:cs typeface="+mn-cs"/>
              </a:rPr>
              <a:t>study the galaxy environment, its richness and distribution.</a:t>
            </a:r>
          </a:p>
          <a:p>
            <a:r>
              <a:rPr lang="en-GB" sz="1000" kern="1200" dirty="0" smtClean="0">
                <a:solidFill>
                  <a:schemeClr val="tx1"/>
                </a:solidFill>
                <a:latin typeface="+mn-lt"/>
                <a:ea typeface="+mn-ea"/>
                <a:cs typeface="+mn-cs"/>
              </a:rPr>
              <a:t>In addition, the image observations could also  allow us to derive a direct estimate </a:t>
            </a:r>
          </a:p>
          <a:p>
            <a:r>
              <a:rPr lang="en-GB" sz="1000" kern="1200" dirty="0" smtClean="0">
                <a:solidFill>
                  <a:schemeClr val="tx1"/>
                </a:solidFill>
                <a:latin typeface="+mn-lt"/>
                <a:ea typeface="+mn-ea"/>
                <a:cs typeface="+mn-cs"/>
              </a:rPr>
              <a:t>of  the masses of the host galaxies of the QSOs, and to detect, if present, the signatures</a:t>
            </a:r>
          </a:p>
          <a:p>
            <a:r>
              <a:rPr lang="en-GB" sz="1000" kern="1200" dirty="0" smtClean="0">
                <a:solidFill>
                  <a:schemeClr val="tx1"/>
                </a:solidFill>
                <a:latin typeface="+mn-lt"/>
                <a:ea typeface="+mn-ea"/>
                <a:cs typeface="+mn-cs"/>
              </a:rPr>
              <a:t>  of the eventual merger  episode that affects the host galaxy of the pairs.</a:t>
            </a:r>
          </a:p>
          <a:p>
            <a:r>
              <a:rPr lang="en-GB" sz="1000" kern="1200" dirty="0" smtClean="0">
                <a:solidFill>
                  <a:schemeClr val="tx1"/>
                </a:solidFill>
                <a:latin typeface="+mn-lt"/>
                <a:ea typeface="+mn-ea"/>
                <a:cs typeface="+mn-cs"/>
              </a:rPr>
              <a:t>When multi-band observations are present,  we use photometric redshifts to get rid of </a:t>
            </a:r>
          </a:p>
          <a:p>
            <a:r>
              <a:rPr lang="en-GB" sz="1000" kern="1200" dirty="0" smtClean="0">
                <a:solidFill>
                  <a:schemeClr val="tx1"/>
                </a:solidFill>
                <a:latin typeface="+mn-lt"/>
                <a:ea typeface="+mn-ea"/>
                <a:cs typeface="+mn-cs"/>
              </a:rPr>
              <a:t>fore- and back-ground sources.</a:t>
            </a:r>
          </a:p>
          <a:p>
            <a:r>
              <a:rPr lang="en-GB" sz="1000" kern="1200" dirty="0" smtClean="0">
                <a:solidFill>
                  <a:schemeClr val="tx1"/>
                </a:solidFill>
                <a:latin typeface="+mn-lt"/>
                <a:ea typeface="+mn-ea"/>
                <a:cs typeface="+mn-cs"/>
              </a:rPr>
              <a:t> We  reconstruct the luminosity functions of the </a:t>
            </a:r>
          </a:p>
          <a:p>
            <a:r>
              <a:rPr lang="en-GB" sz="1000" kern="1200" dirty="0" smtClean="0">
                <a:solidFill>
                  <a:schemeClr val="tx1"/>
                </a:solidFill>
                <a:latin typeface="+mn-lt"/>
                <a:ea typeface="+mn-ea"/>
                <a:cs typeface="+mn-cs"/>
              </a:rPr>
              <a:t>galaxies selected in this way, and compare them to those of known clusters</a:t>
            </a:r>
          </a:p>
          <a:p>
            <a:r>
              <a:rPr lang="en-GB" sz="1000" kern="1200" dirty="0" smtClean="0">
                <a:solidFill>
                  <a:schemeClr val="tx1"/>
                </a:solidFill>
                <a:latin typeface="+mn-lt"/>
                <a:ea typeface="+mn-ea"/>
                <a:cs typeface="+mn-cs"/>
              </a:rPr>
              <a:t> and groups of galaxies to have an help in understanding the size of the structure </a:t>
            </a:r>
            <a:r>
              <a:rPr lang="en-GB" sz="1000" kern="1200" dirty="0" err="1" smtClean="0">
                <a:solidFill>
                  <a:schemeClr val="tx1"/>
                </a:solidFill>
                <a:latin typeface="+mn-lt"/>
                <a:ea typeface="+mn-ea"/>
                <a:cs typeface="+mn-cs"/>
              </a:rPr>
              <a:t>harboring</a:t>
            </a:r>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the QSO pair.</a:t>
            </a:r>
          </a:p>
          <a:p>
            <a:r>
              <a:rPr lang="en-GB" sz="1000" kern="1200" dirty="0" smtClean="0">
                <a:solidFill>
                  <a:schemeClr val="tx1"/>
                </a:solidFill>
                <a:latin typeface="+mn-lt"/>
                <a:ea typeface="+mn-ea"/>
                <a:cs typeface="+mn-cs"/>
              </a:rPr>
              <a:t> % This will help us understanding the % size of the halo environment </a:t>
            </a:r>
            <a:r>
              <a:rPr lang="en-GB" sz="1000" kern="1200" dirty="0" err="1" smtClean="0">
                <a:solidFill>
                  <a:schemeClr val="tx1"/>
                </a:solidFill>
                <a:latin typeface="+mn-lt"/>
                <a:ea typeface="+mn-ea"/>
                <a:cs typeface="+mn-cs"/>
              </a:rPr>
              <a:t>harboring</a:t>
            </a:r>
            <a:r>
              <a:rPr lang="en-GB" sz="1000" kern="1200" dirty="0" smtClean="0">
                <a:solidFill>
                  <a:schemeClr val="tx1"/>
                </a:solidFill>
                <a:latin typeface="+mn-lt"/>
                <a:ea typeface="+mn-ea"/>
                <a:cs typeface="+mn-cs"/>
              </a:rPr>
              <a:t> the QSO pair. </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35</a:t>
            </a:fld>
            <a:endParaRPr lang="en-GB"/>
          </a:p>
        </p:txBody>
      </p:sp>
    </p:spTree>
    <p:extLst>
      <p:ext uri="{BB962C8B-B14F-4D97-AF65-F5344CB8AC3E}">
        <p14:creationId xmlns:p14="http://schemas.microsoft.com/office/powerpoint/2010/main" val="8288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800" kern="1200" dirty="0" smtClean="0">
                <a:solidFill>
                  <a:schemeClr val="tx1"/>
                </a:solidFill>
                <a:latin typeface="+mn-lt"/>
                <a:ea typeface="+mn-ea"/>
                <a:cs typeface="+mn-cs"/>
              </a:rPr>
              <a:t>spectra and R and I band  imaging   from </a:t>
            </a:r>
            <a:r>
              <a:rPr lang="en-GB" sz="800" b="1" kern="1200" dirty="0" smtClean="0">
                <a:solidFill>
                  <a:schemeClr val="tx1"/>
                </a:solidFill>
                <a:latin typeface="+mn-lt"/>
                <a:ea typeface="+mn-ea"/>
                <a:cs typeface="+mn-cs"/>
              </a:rPr>
              <a:t>GTC</a:t>
            </a:r>
            <a:r>
              <a:rPr lang="en-GB" sz="800" kern="1200" dirty="0" smtClean="0">
                <a:solidFill>
                  <a:schemeClr val="tx1"/>
                </a:solidFill>
                <a:latin typeface="+mn-lt"/>
                <a:ea typeface="+mn-ea"/>
                <a:cs typeface="+mn-cs"/>
              </a:rPr>
              <a:t> to map B and V rest-frame targets : </a:t>
            </a:r>
            <a:r>
              <a:rPr lang="en-GB" sz="800" b="1" kern="1200" dirty="0" smtClean="0">
                <a:solidFill>
                  <a:srgbClr val="008000"/>
                </a:solidFill>
                <a:latin typeface="+mn-lt"/>
                <a:ea typeface="+mn-ea"/>
                <a:cs typeface="+mn-cs"/>
              </a:rPr>
              <a:t>18 pairs,  </a:t>
            </a:r>
            <a:r>
              <a:rPr lang="en-GB" sz="800" kern="1200" dirty="0" smtClean="0">
                <a:solidFill>
                  <a:srgbClr val="008000"/>
                </a:solidFill>
                <a:latin typeface="+mn-lt"/>
                <a:ea typeface="+mn-ea"/>
                <a:cs typeface="+mn-cs"/>
              </a:rPr>
              <a:t>z&lt;1</a:t>
            </a:r>
            <a:endParaRPr lang="en-GB" sz="800" kern="1200" dirty="0" smtClean="0">
              <a:solidFill>
                <a:schemeClr val="tx1"/>
              </a:solidFill>
              <a:latin typeface="+mn-lt"/>
              <a:ea typeface="+mn-ea"/>
              <a:cs typeface="+mn-cs"/>
            </a:endParaRPr>
          </a:p>
          <a:p>
            <a:pPr marL="285750" indent="-285750">
              <a:buFont typeface="Arial"/>
              <a:buChar char="•"/>
            </a:pPr>
            <a:r>
              <a:rPr lang="en-GB" sz="800" kern="1200" dirty="0" smtClean="0">
                <a:solidFill>
                  <a:schemeClr val="tx1"/>
                </a:solidFill>
                <a:latin typeface="+mn-lt"/>
                <a:ea typeface="+mn-ea"/>
                <a:cs typeface="+mn-cs"/>
              </a:rPr>
              <a:t>J deep images from </a:t>
            </a:r>
            <a:r>
              <a:rPr lang="en-GB" sz="800" b="1" kern="1200" dirty="0" smtClean="0">
                <a:solidFill>
                  <a:schemeClr val="tx1"/>
                </a:solidFill>
                <a:latin typeface="+mn-lt"/>
                <a:ea typeface="+mn-ea"/>
                <a:cs typeface="+mn-cs"/>
              </a:rPr>
              <a:t>NOT </a:t>
            </a:r>
            <a:r>
              <a:rPr lang="en-GB" sz="800" kern="1200" dirty="0" smtClean="0">
                <a:solidFill>
                  <a:schemeClr val="tx1"/>
                </a:solidFill>
                <a:latin typeface="+mn-lt"/>
                <a:ea typeface="+mn-ea"/>
                <a:cs typeface="+mn-cs"/>
              </a:rPr>
              <a:t>to map R rest-frame: </a:t>
            </a:r>
            <a:r>
              <a:rPr lang="en-GB" sz="800" b="1" kern="1200" dirty="0" smtClean="0">
                <a:solidFill>
                  <a:srgbClr val="008000"/>
                </a:solidFill>
                <a:latin typeface="+mn-lt"/>
                <a:ea typeface="+mn-ea"/>
                <a:cs typeface="+mn-cs"/>
              </a:rPr>
              <a:t>33 pairs, </a:t>
            </a:r>
            <a:r>
              <a:rPr lang="en-GB" sz="1000" dirty="0" smtClean="0">
                <a:solidFill>
                  <a:srgbClr val="008000"/>
                </a:solidFill>
              </a:rPr>
              <a:t>0.7 &lt; z &lt; 1.6</a:t>
            </a:r>
            <a:endParaRPr lang="en-GB" sz="800" kern="1200" dirty="0" smtClean="0">
              <a:solidFill>
                <a:schemeClr val="tx1"/>
              </a:solidFill>
              <a:latin typeface="+mn-lt"/>
              <a:ea typeface="+mn-ea"/>
              <a:cs typeface="+mn-cs"/>
            </a:endParaRPr>
          </a:p>
          <a:p>
            <a:pPr marL="285750" indent="-285750">
              <a:buFont typeface="Arial"/>
              <a:buChar char="•"/>
            </a:pPr>
            <a:r>
              <a:rPr lang="en-GB" sz="1000" dirty="0" smtClean="0"/>
              <a:t>U, B, R, I </a:t>
            </a:r>
            <a:r>
              <a:rPr lang="en-GB" sz="1000" dirty="0" err="1" smtClean="0"/>
              <a:t>multicolor</a:t>
            </a:r>
            <a:r>
              <a:rPr lang="en-GB" sz="1000" dirty="0" smtClean="0"/>
              <a:t> imaging  from </a:t>
            </a:r>
            <a:r>
              <a:rPr lang="en-GB" sz="1000" b="1" dirty="0" smtClean="0"/>
              <a:t>BUSCA-CAHA</a:t>
            </a:r>
            <a:r>
              <a:rPr lang="en-GB" sz="1000" dirty="0" smtClean="0"/>
              <a:t>: </a:t>
            </a:r>
            <a:r>
              <a:rPr lang="en-GB" sz="1000" b="1" dirty="0" smtClean="0">
                <a:solidFill>
                  <a:srgbClr val="008000"/>
                </a:solidFill>
              </a:rPr>
              <a:t>20 pairs</a:t>
            </a:r>
            <a:r>
              <a:rPr lang="en-GB" sz="1000" dirty="0" smtClean="0">
                <a:solidFill>
                  <a:srgbClr val="008000"/>
                </a:solidFill>
              </a:rPr>
              <a:t>, z&lt;1</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not very easy to achieve objectives</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in order to probe  the galactic environment up to M*+1, and possibly M* + 2, we need to exploit</a:t>
            </a:r>
          </a:p>
          <a:p>
            <a:r>
              <a:rPr lang="en-GB" sz="1000" kern="1200" dirty="0" smtClean="0">
                <a:solidFill>
                  <a:schemeClr val="tx1"/>
                </a:solidFill>
                <a:latin typeface="+mn-lt"/>
                <a:ea typeface="+mn-ea"/>
                <a:cs typeface="+mn-cs"/>
              </a:rPr>
              <a:t> optimal signal--to--noise optical spectroscopy and high quality  images </a:t>
            </a:r>
          </a:p>
          <a:p>
            <a:r>
              <a:rPr lang="en-GB" sz="1000" kern="1200" dirty="0" smtClean="0">
                <a:solidFill>
                  <a:schemeClr val="tx1"/>
                </a:solidFill>
                <a:latin typeface="+mn-lt"/>
                <a:ea typeface="+mn-ea"/>
                <a:cs typeface="+mn-cs"/>
              </a:rPr>
              <a:t> of the QSO fields.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\begin{itemize}</a:t>
            </a:r>
          </a:p>
          <a:p>
            <a:r>
              <a:rPr lang="en-GB" sz="1000" kern="1200" dirty="0" smtClean="0">
                <a:solidFill>
                  <a:schemeClr val="tx1"/>
                </a:solidFill>
                <a:latin typeface="+mn-lt"/>
                <a:ea typeface="+mn-ea"/>
                <a:cs typeface="+mn-cs"/>
              </a:rPr>
              <a:t> \item</a:t>
            </a:r>
          </a:p>
          <a:p>
            <a:r>
              <a:rPr lang="en-GB" sz="1000" kern="1200" dirty="0" smtClean="0">
                <a:solidFill>
                  <a:schemeClr val="tx1"/>
                </a:solidFill>
                <a:latin typeface="+mn-lt"/>
                <a:ea typeface="+mn-ea"/>
                <a:cs typeface="+mn-cs"/>
              </a:rPr>
              <a:t>We have obtained observing time for  spectra and R and I band  imaging of selected 18  QSO  pairs at $z &lt; 1$   </a:t>
            </a:r>
          </a:p>
          <a:p>
            <a:r>
              <a:rPr lang="en-GB" sz="1000" kern="1200" dirty="0" smtClean="0">
                <a:solidFill>
                  <a:schemeClr val="tx1"/>
                </a:solidFill>
                <a:latin typeface="+mn-lt"/>
                <a:ea typeface="+mn-ea"/>
                <a:cs typeface="+mn-cs"/>
              </a:rPr>
              <a:t>from OSIRIS--Gran </a:t>
            </a:r>
            <a:r>
              <a:rPr lang="en-GB" sz="1000" kern="1200" dirty="0" err="1" smtClean="0">
                <a:solidFill>
                  <a:schemeClr val="tx1"/>
                </a:solidFill>
                <a:latin typeface="+mn-lt"/>
                <a:ea typeface="+mn-ea"/>
                <a:cs typeface="+mn-cs"/>
              </a:rPr>
              <a:t>Telescopio</a:t>
            </a:r>
            <a:r>
              <a:rPr lang="en-GB" sz="1000" kern="1200" dirty="0" smtClean="0">
                <a:solidFill>
                  <a:schemeClr val="tx1"/>
                </a:solidFill>
                <a:latin typeface="+mn-lt"/>
                <a:ea typeface="+mn-ea"/>
                <a:cs typeface="+mn-cs"/>
              </a:rPr>
              <a:t> CANARIAS (GTC, 10.4\,m) to map B and V rest-frame targets.</a:t>
            </a:r>
          </a:p>
          <a:p>
            <a:r>
              <a:rPr lang="en-GB" sz="1000" kern="1200" dirty="0" smtClean="0">
                <a:solidFill>
                  <a:schemeClr val="tx1"/>
                </a:solidFill>
                <a:latin typeface="+mn-lt"/>
                <a:ea typeface="+mn-ea"/>
                <a:cs typeface="+mn-cs"/>
              </a:rPr>
              <a:t>\item</a:t>
            </a:r>
          </a:p>
          <a:p>
            <a:r>
              <a:rPr lang="en-GB" sz="1000" kern="1200" dirty="0" smtClean="0">
                <a:solidFill>
                  <a:schemeClr val="tx1"/>
                </a:solidFill>
                <a:latin typeface="+mn-lt"/>
                <a:ea typeface="+mn-ea"/>
                <a:cs typeface="+mn-cs"/>
              </a:rPr>
              <a:t>A larger sample of  33 QSO pairs at higher redshift ($0.7 &lt; z &lt; 1.6$)  was  drawn in</a:t>
            </a:r>
          </a:p>
          <a:p>
            <a:r>
              <a:rPr lang="en-GB" sz="1000" kern="1200" dirty="0" smtClean="0">
                <a:solidFill>
                  <a:schemeClr val="tx1"/>
                </a:solidFill>
                <a:latin typeface="+mn-lt"/>
                <a:ea typeface="+mn-ea"/>
                <a:cs typeface="+mn-cs"/>
              </a:rPr>
              <a:t>the J and H deep images (R and V rest-frame) using  the  Nordic Optical Telescope (NOT, 2.5 \ m, Chapter \ref{NOT}).</a:t>
            </a:r>
          </a:p>
          <a:p>
            <a:r>
              <a:rPr lang="en-GB" sz="1000" kern="1200" dirty="0" smtClean="0">
                <a:solidFill>
                  <a:schemeClr val="tx1"/>
                </a:solidFill>
                <a:latin typeface="+mn-lt"/>
                <a:ea typeface="+mn-ea"/>
                <a:cs typeface="+mn-cs"/>
              </a:rPr>
              <a:t>\item  </a:t>
            </a:r>
          </a:p>
          <a:p>
            <a:r>
              <a:rPr lang="en-GB" sz="1000" kern="1200" dirty="0" err="1" smtClean="0">
                <a:solidFill>
                  <a:schemeClr val="tx1"/>
                </a:solidFill>
                <a:latin typeface="+mn-lt"/>
                <a:ea typeface="+mn-ea"/>
                <a:cs typeface="+mn-cs"/>
              </a:rPr>
              <a:t>Multicolor</a:t>
            </a:r>
            <a:r>
              <a:rPr lang="en-GB" sz="1000" kern="1200" dirty="0" smtClean="0">
                <a:solidFill>
                  <a:schemeClr val="tx1"/>
                </a:solidFill>
                <a:latin typeface="+mn-lt"/>
                <a:ea typeface="+mn-ea"/>
                <a:cs typeface="+mn-cs"/>
              </a:rPr>
              <a:t> imaging of sample of  20 pairs at  $z &lt; 1$ have been  obtained  with  </a:t>
            </a:r>
          </a:p>
          <a:p>
            <a:r>
              <a:rPr lang="en-GB" sz="1000" kern="1200" dirty="0" smtClean="0">
                <a:solidFill>
                  <a:schemeClr val="tx1"/>
                </a:solidFill>
                <a:latin typeface="+mn-lt"/>
                <a:ea typeface="+mn-ea"/>
                <a:cs typeface="+mn-cs"/>
              </a:rPr>
              <a:t>BUSCA-</a:t>
            </a:r>
            <a:r>
              <a:rPr lang="en-GB" sz="1000" kern="1200" dirty="0" err="1" smtClean="0">
                <a:solidFill>
                  <a:schemeClr val="tx1"/>
                </a:solidFill>
                <a:latin typeface="+mn-lt"/>
                <a:ea typeface="+mn-ea"/>
                <a:cs typeface="+mn-cs"/>
              </a:rPr>
              <a:t>Calar</a:t>
            </a:r>
            <a:r>
              <a:rPr lang="en-GB" sz="1000" kern="1200" dirty="0" smtClean="0">
                <a:solidFill>
                  <a:schemeClr val="tx1"/>
                </a:solidFill>
                <a:latin typeface="+mn-lt"/>
                <a:ea typeface="+mn-ea"/>
                <a:cs typeface="+mn-cs"/>
              </a:rPr>
              <a:t> Alto (CAHA, 2.2 \ m) telescope in</a:t>
            </a:r>
          </a:p>
          <a:p>
            <a:r>
              <a:rPr lang="en-GB" sz="1000" kern="1200" dirty="0" smtClean="0">
                <a:solidFill>
                  <a:schemeClr val="tx1"/>
                </a:solidFill>
                <a:latin typeface="+mn-lt"/>
                <a:ea typeface="+mn-ea"/>
                <a:cs typeface="+mn-cs"/>
              </a:rPr>
              <a:t>U, B, R, I bands. %and z, J filters and 2 from Omega2000 (namely z, J)</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We want to  investigate whether QSO pairs need to inhabit in a large structure</a:t>
            </a:r>
          </a:p>
          <a:p>
            <a:r>
              <a:rPr lang="en-GB" sz="1000" kern="1200" dirty="0" smtClean="0">
                <a:solidFill>
                  <a:schemeClr val="tx1"/>
                </a:solidFill>
                <a:latin typeface="+mn-lt"/>
                <a:ea typeface="+mn-ea"/>
                <a:cs typeface="+mn-cs"/>
              </a:rPr>
              <a:t>  to form or if they are isolated systems. </a:t>
            </a:r>
          </a:p>
          <a:p>
            <a:r>
              <a:rPr lang="en-GB" sz="1000" kern="1200" dirty="0" smtClean="0">
                <a:solidFill>
                  <a:schemeClr val="tx1"/>
                </a:solidFill>
                <a:latin typeface="+mn-lt"/>
                <a:ea typeface="+mn-ea"/>
                <a:cs typeface="+mn-cs"/>
              </a:rPr>
              <a:t>  The spectra allow us to accurately evaluate the  velocity difference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down to </a:t>
            </a:r>
          </a:p>
          <a:p>
            <a:r>
              <a:rPr lang="en-GB" sz="1000" kern="1200" dirty="0" smtClean="0">
                <a:solidFill>
                  <a:schemeClr val="tx1"/>
                </a:solidFill>
                <a:latin typeface="+mn-lt"/>
                <a:ea typeface="+mn-ea"/>
                <a:cs typeface="+mn-cs"/>
              </a:rPr>
              <a:t>  $\sim$30 km/s and to obtain a probe of the relative velocity of the two galaxies</a:t>
            </a:r>
          </a:p>
          <a:p>
            <a:r>
              <a:rPr lang="en-GB" sz="1000" kern="1200" dirty="0" smtClean="0">
                <a:solidFill>
                  <a:schemeClr val="tx1"/>
                </a:solidFill>
                <a:latin typeface="+mn-lt"/>
                <a:ea typeface="+mn-ea"/>
                <a:cs typeface="+mn-cs"/>
              </a:rPr>
              <a:t>  %This is obtained  from </a:t>
            </a:r>
          </a:p>
          <a:p>
            <a:r>
              <a:rPr lang="en-GB" sz="1000" kern="1200" dirty="0" smtClean="0">
                <a:solidFill>
                  <a:schemeClr val="tx1"/>
                </a:solidFill>
                <a:latin typeface="+mn-lt"/>
                <a:ea typeface="+mn-ea"/>
                <a:cs typeface="+mn-cs"/>
              </a:rPr>
              <a:t>  through careful measures of the forbidden  [OIII]$\lambda 5007$ transition,</a:t>
            </a:r>
          </a:p>
          <a:p>
            <a:r>
              <a:rPr lang="en-GB" sz="1000" kern="1200" dirty="0" smtClean="0">
                <a:solidFill>
                  <a:schemeClr val="tx1"/>
                </a:solidFill>
                <a:latin typeface="+mn-lt"/>
                <a:ea typeface="+mn-ea"/>
                <a:cs typeface="+mn-cs"/>
              </a:rPr>
              <a:t> since it is not affected by the peculiar dynamics of the broad line region. </a:t>
            </a:r>
          </a:p>
          <a:p>
            <a:r>
              <a:rPr lang="en-GB" sz="1000" kern="1200" dirty="0" smtClean="0">
                <a:solidFill>
                  <a:schemeClr val="tx1"/>
                </a:solidFill>
                <a:latin typeface="+mn-lt"/>
                <a:ea typeface="+mn-ea"/>
                <a:cs typeface="+mn-cs"/>
              </a:rPr>
              <a:t> % The values of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will provide a firm lower limit to the</a:t>
            </a:r>
          </a:p>
          <a:p>
            <a:r>
              <a:rPr lang="en-GB" sz="1000" kern="1200" dirty="0" smtClean="0">
                <a:solidFill>
                  <a:schemeClr val="tx1"/>
                </a:solidFill>
                <a:latin typeface="+mn-lt"/>
                <a:ea typeface="+mn-ea"/>
                <a:cs typeface="+mn-cs"/>
              </a:rPr>
              <a:t>%systemic velocity of the QSO pair. </a:t>
            </a:r>
          </a:p>
          <a:p>
            <a:r>
              <a:rPr lang="en-GB" sz="1000" kern="1200" dirty="0" smtClean="0">
                <a:solidFill>
                  <a:schemeClr val="tx1"/>
                </a:solidFill>
                <a:latin typeface="+mn-lt"/>
                <a:ea typeface="+mn-ea"/>
                <a:cs typeface="+mn-cs"/>
              </a:rPr>
              <a:t>Assuming  that the QSO pairs are bound</a:t>
            </a:r>
          </a:p>
          <a:p>
            <a:r>
              <a:rPr lang="en-GB" sz="1000" kern="1200" dirty="0" smtClean="0">
                <a:solidFill>
                  <a:schemeClr val="tx1"/>
                </a:solidFill>
                <a:latin typeface="+mn-lt"/>
                <a:ea typeface="+mn-ea"/>
                <a:cs typeface="+mn-cs"/>
              </a:rPr>
              <a:t>systems, we can derive the minimum total mass of the dynamical system to which each pair</a:t>
            </a:r>
          </a:p>
          <a:p>
            <a:r>
              <a:rPr lang="en-GB" sz="1000" kern="1200" dirty="0" smtClean="0">
                <a:solidFill>
                  <a:schemeClr val="tx1"/>
                </a:solidFill>
                <a:latin typeface="+mn-lt"/>
                <a:ea typeface="+mn-ea"/>
                <a:cs typeface="+mn-cs"/>
              </a:rPr>
              <a:t>belongs, and we can compare it with the masses of the pair host galaxies.</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From the  images we can derive morphology and </a:t>
            </a:r>
            <a:r>
              <a:rPr lang="en-GB" sz="1000" kern="1200" dirty="0" err="1" smtClean="0">
                <a:solidFill>
                  <a:schemeClr val="tx1"/>
                </a:solidFill>
                <a:latin typeface="+mn-lt"/>
                <a:ea typeface="+mn-ea"/>
                <a:cs typeface="+mn-cs"/>
              </a:rPr>
              <a:t>color</a:t>
            </a:r>
            <a:r>
              <a:rPr lang="en-GB" sz="1000" kern="1200" dirty="0" smtClean="0">
                <a:solidFill>
                  <a:schemeClr val="tx1"/>
                </a:solidFill>
                <a:latin typeface="+mn-lt"/>
                <a:ea typeface="+mn-ea"/>
                <a:cs typeface="+mn-cs"/>
              </a:rPr>
              <a:t> as indicator</a:t>
            </a:r>
          </a:p>
          <a:p>
            <a:r>
              <a:rPr lang="en-GB" sz="1000" kern="1200" dirty="0" smtClean="0">
                <a:solidFill>
                  <a:schemeClr val="tx1"/>
                </a:solidFill>
                <a:latin typeface="+mn-lt"/>
                <a:ea typeface="+mn-ea"/>
                <a:cs typeface="+mn-cs"/>
              </a:rPr>
              <a:t>of current star formation of both the host galaxies of the QSOs</a:t>
            </a:r>
          </a:p>
          <a:p>
            <a:r>
              <a:rPr lang="en-GB" sz="1000" kern="1200" dirty="0" smtClean="0">
                <a:solidFill>
                  <a:schemeClr val="tx1"/>
                </a:solidFill>
                <a:latin typeface="+mn-lt"/>
                <a:ea typeface="+mn-ea"/>
                <a:cs typeface="+mn-cs"/>
              </a:rPr>
              <a:t>and those in their environment.  The analysis of the distribution of</a:t>
            </a:r>
          </a:p>
          <a:p>
            <a:r>
              <a:rPr lang="en-GB" sz="1000" kern="1200" dirty="0" smtClean="0">
                <a:solidFill>
                  <a:schemeClr val="tx1"/>
                </a:solidFill>
                <a:latin typeface="+mn-lt"/>
                <a:ea typeface="+mn-ea"/>
                <a:cs typeface="+mn-cs"/>
              </a:rPr>
              <a:t>galaxies in the field of the QSO pair is  compared with the one in the</a:t>
            </a:r>
          </a:p>
          <a:p>
            <a:r>
              <a:rPr lang="en-GB" sz="1000" kern="1200" dirty="0" smtClean="0">
                <a:solidFill>
                  <a:schemeClr val="tx1"/>
                </a:solidFill>
                <a:latin typeface="+mn-lt"/>
                <a:ea typeface="+mn-ea"/>
                <a:cs typeface="+mn-cs"/>
              </a:rPr>
              <a:t>background  in the same frames to </a:t>
            </a:r>
          </a:p>
          <a:p>
            <a:r>
              <a:rPr lang="en-GB" sz="1000" kern="1200" dirty="0" smtClean="0">
                <a:solidFill>
                  <a:schemeClr val="tx1"/>
                </a:solidFill>
                <a:latin typeface="+mn-lt"/>
                <a:ea typeface="+mn-ea"/>
                <a:cs typeface="+mn-cs"/>
              </a:rPr>
              <a:t>study the galaxy environment, its richness and distribution.</a:t>
            </a:r>
          </a:p>
          <a:p>
            <a:r>
              <a:rPr lang="en-GB" sz="1000" kern="1200" dirty="0" smtClean="0">
                <a:solidFill>
                  <a:schemeClr val="tx1"/>
                </a:solidFill>
                <a:latin typeface="+mn-lt"/>
                <a:ea typeface="+mn-ea"/>
                <a:cs typeface="+mn-cs"/>
              </a:rPr>
              <a:t>In addition, the image observations could also  allow us to derive a direct estimate </a:t>
            </a:r>
          </a:p>
          <a:p>
            <a:r>
              <a:rPr lang="en-GB" sz="1000" kern="1200" dirty="0" smtClean="0">
                <a:solidFill>
                  <a:schemeClr val="tx1"/>
                </a:solidFill>
                <a:latin typeface="+mn-lt"/>
                <a:ea typeface="+mn-ea"/>
                <a:cs typeface="+mn-cs"/>
              </a:rPr>
              <a:t>of  the masses of the host galaxies of the QSOs, and to detect, if present, the signatures</a:t>
            </a:r>
          </a:p>
          <a:p>
            <a:r>
              <a:rPr lang="en-GB" sz="1000" kern="1200" dirty="0" smtClean="0">
                <a:solidFill>
                  <a:schemeClr val="tx1"/>
                </a:solidFill>
                <a:latin typeface="+mn-lt"/>
                <a:ea typeface="+mn-ea"/>
                <a:cs typeface="+mn-cs"/>
              </a:rPr>
              <a:t>  of the eventual merger  episode that affects the host galaxy of the pairs.</a:t>
            </a:r>
          </a:p>
          <a:p>
            <a:r>
              <a:rPr lang="en-GB" sz="1000" kern="1200" dirty="0" smtClean="0">
                <a:solidFill>
                  <a:schemeClr val="tx1"/>
                </a:solidFill>
                <a:latin typeface="+mn-lt"/>
                <a:ea typeface="+mn-ea"/>
                <a:cs typeface="+mn-cs"/>
              </a:rPr>
              <a:t>When multi-band observations are present,  we use photometric redshifts to get rid of </a:t>
            </a:r>
          </a:p>
          <a:p>
            <a:r>
              <a:rPr lang="en-GB" sz="1000" kern="1200" dirty="0" smtClean="0">
                <a:solidFill>
                  <a:schemeClr val="tx1"/>
                </a:solidFill>
                <a:latin typeface="+mn-lt"/>
                <a:ea typeface="+mn-ea"/>
                <a:cs typeface="+mn-cs"/>
              </a:rPr>
              <a:t>fore- and back-ground sources.</a:t>
            </a:r>
          </a:p>
          <a:p>
            <a:r>
              <a:rPr lang="en-GB" sz="1000" kern="1200" dirty="0" smtClean="0">
                <a:solidFill>
                  <a:schemeClr val="tx1"/>
                </a:solidFill>
                <a:latin typeface="+mn-lt"/>
                <a:ea typeface="+mn-ea"/>
                <a:cs typeface="+mn-cs"/>
              </a:rPr>
              <a:t> We  reconstruct the luminosity functions of the </a:t>
            </a:r>
          </a:p>
          <a:p>
            <a:r>
              <a:rPr lang="en-GB" sz="1000" kern="1200" dirty="0" smtClean="0">
                <a:solidFill>
                  <a:schemeClr val="tx1"/>
                </a:solidFill>
                <a:latin typeface="+mn-lt"/>
                <a:ea typeface="+mn-ea"/>
                <a:cs typeface="+mn-cs"/>
              </a:rPr>
              <a:t>galaxies selected in this way, and compare them to those of known clusters</a:t>
            </a:r>
          </a:p>
          <a:p>
            <a:r>
              <a:rPr lang="en-GB" sz="1000" kern="1200" dirty="0" smtClean="0">
                <a:solidFill>
                  <a:schemeClr val="tx1"/>
                </a:solidFill>
                <a:latin typeface="+mn-lt"/>
                <a:ea typeface="+mn-ea"/>
                <a:cs typeface="+mn-cs"/>
              </a:rPr>
              <a:t> and groups of galaxies to have an help in understanding the size of the structure </a:t>
            </a:r>
            <a:r>
              <a:rPr lang="en-GB" sz="1000" kern="1200" dirty="0" err="1" smtClean="0">
                <a:solidFill>
                  <a:schemeClr val="tx1"/>
                </a:solidFill>
                <a:latin typeface="+mn-lt"/>
                <a:ea typeface="+mn-ea"/>
                <a:cs typeface="+mn-cs"/>
              </a:rPr>
              <a:t>harboring</a:t>
            </a:r>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the QSO pair.</a:t>
            </a:r>
          </a:p>
          <a:p>
            <a:r>
              <a:rPr lang="en-GB" sz="1000" kern="1200" dirty="0" smtClean="0">
                <a:solidFill>
                  <a:schemeClr val="tx1"/>
                </a:solidFill>
                <a:latin typeface="+mn-lt"/>
                <a:ea typeface="+mn-ea"/>
                <a:cs typeface="+mn-cs"/>
              </a:rPr>
              <a:t> % This will help us understanding the % size of the halo environment </a:t>
            </a:r>
            <a:r>
              <a:rPr lang="en-GB" sz="1000" kern="1200" dirty="0" err="1" smtClean="0">
                <a:solidFill>
                  <a:schemeClr val="tx1"/>
                </a:solidFill>
                <a:latin typeface="+mn-lt"/>
                <a:ea typeface="+mn-ea"/>
                <a:cs typeface="+mn-cs"/>
              </a:rPr>
              <a:t>harboring</a:t>
            </a:r>
            <a:r>
              <a:rPr lang="en-GB" sz="1000" kern="1200" dirty="0" smtClean="0">
                <a:solidFill>
                  <a:schemeClr val="tx1"/>
                </a:solidFill>
                <a:latin typeface="+mn-lt"/>
                <a:ea typeface="+mn-ea"/>
                <a:cs typeface="+mn-cs"/>
              </a:rPr>
              <a:t> the QSO pair. </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36</a:t>
            </a:fld>
            <a:endParaRPr lang="en-GB"/>
          </a:p>
        </p:txBody>
      </p:sp>
    </p:spTree>
    <p:extLst>
      <p:ext uri="{BB962C8B-B14F-4D97-AF65-F5344CB8AC3E}">
        <p14:creationId xmlns:p14="http://schemas.microsoft.com/office/powerpoint/2010/main" val="8288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800" b="1" kern="1200" dirty="0" smtClean="0">
                <a:solidFill>
                  <a:srgbClr val="800000"/>
                </a:solidFill>
                <a:latin typeface="+mn-lt"/>
                <a:ea typeface="+mn-ea"/>
                <a:cs typeface="+mn-cs"/>
              </a:rPr>
              <a:t>Photometrical and morphological </a:t>
            </a:r>
          </a:p>
          <a:p>
            <a:r>
              <a:rPr lang="en-GB" sz="800" b="1" kern="1200" dirty="0" smtClean="0">
                <a:solidFill>
                  <a:srgbClr val="800000"/>
                </a:solidFill>
                <a:latin typeface="+mn-lt"/>
                <a:ea typeface="+mn-ea"/>
                <a:cs typeface="+mn-cs"/>
              </a:rPr>
              <a:t>study </a:t>
            </a:r>
          </a:p>
          <a:p>
            <a:r>
              <a:rPr lang="en-GB" sz="800" b="1" kern="1200" dirty="0" smtClean="0">
                <a:solidFill>
                  <a:srgbClr val="800000"/>
                </a:solidFill>
                <a:latin typeface="+mn-lt"/>
                <a:ea typeface="+mn-ea"/>
                <a:cs typeface="+mn-cs"/>
              </a:rPr>
              <a:t>Astronomical Image Decomposition and Analysis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[AIDA][]{Uslenghi2008}</a:t>
            </a:r>
          </a:p>
          <a:p>
            <a:r>
              <a:rPr lang="en-GB" sz="800" b="1" kern="1200" dirty="0" smtClean="0">
                <a:solidFill>
                  <a:srgbClr val="800000"/>
                </a:solidFill>
                <a:latin typeface="+mn-lt"/>
                <a:ea typeface="+mn-ea"/>
                <a:cs typeface="+mn-cs"/>
              </a:rPr>
              <a:t>software to deconvolve the host galaxy luminosity from the nuclear source</a:t>
            </a:r>
          </a:p>
          <a:p>
            <a:r>
              <a:rPr lang="en-GB" sz="800" b="1" kern="1200" dirty="0" smtClean="0">
                <a:solidFill>
                  <a:srgbClr val="800000"/>
                </a:solidFill>
                <a:latin typeface="+mn-lt"/>
                <a:ea typeface="+mn-ea"/>
                <a:cs typeface="+mn-cs"/>
              </a:rPr>
              <a:t> and model the two components of the QSO. %, the nucleus and the host galaxy.</a:t>
            </a:r>
          </a:p>
          <a:p>
            <a:r>
              <a:rPr lang="en-GB" sz="800" b="1" kern="1200" dirty="0" smtClean="0">
                <a:solidFill>
                  <a:srgbClr val="800000"/>
                </a:solidFill>
                <a:latin typeface="+mn-lt"/>
                <a:ea typeface="+mn-ea"/>
                <a:cs typeface="+mn-cs"/>
              </a:rPr>
              <a:t>The employed technique, that we summarize below,  was applied in  previous QSO host galaxies studies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{Falomo2008,Decarli2012,Kotilainen2007,Kotilainen2009} and it is widely</a:t>
            </a:r>
          </a:p>
          <a:p>
            <a:r>
              <a:rPr lang="en-GB" sz="800" b="1" kern="1200" dirty="0" smtClean="0">
                <a:solidFill>
                  <a:srgbClr val="800000"/>
                </a:solidFill>
                <a:latin typeface="+mn-lt"/>
                <a:ea typeface="+mn-ea"/>
                <a:cs typeface="+mn-cs"/>
              </a:rPr>
              <a:t>discussed in \cite{Falomo2014} for the imaging study of 400 low-redshift (z$&lt;$0.5) SDSS QSOs </a:t>
            </a:r>
          </a:p>
          <a:p>
            <a:r>
              <a:rPr lang="en-GB" sz="800" b="1" kern="1200" dirty="0" smtClean="0">
                <a:solidFill>
                  <a:srgbClr val="800000"/>
                </a:solidFill>
                <a:latin typeface="+mn-lt"/>
                <a:ea typeface="+mn-ea"/>
                <a:cs typeface="+mn-cs"/>
              </a:rPr>
              <a:t>in Stripe 82. </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We retrieved the i-images of  QSO in pairs from the SDSS-DR10 imaging archive.</a:t>
            </a:r>
          </a:p>
          <a:p>
            <a:r>
              <a:rPr lang="en-GB" sz="800" b="1" kern="1200" dirty="0" smtClean="0">
                <a:solidFill>
                  <a:srgbClr val="800000"/>
                </a:solidFill>
                <a:latin typeface="+mn-lt"/>
                <a:ea typeface="+mn-ea"/>
                <a:cs typeface="+mn-cs"/>
              </a:rPr>
              <a:t>The  nucleus luminosity is describe by the local Point Spread Function (PSF) of the image.</a:t>
            </a:r>
          </a:p>
          <a:p>
            <a:r>
              <a:rPr lang="en-GB" sz="800" b="1" kern="1200" dirty="0" smtClean="0">
                <a:solidFill>
                  <a:srgbClr val="800000"/>
                </a:solidFill>
                <a:latin typeface="+mn-lt"/>
                <a:ea typeface="+mn-ea"/>
                <a:cs typeface="+mn-cs"/>
              </a:rPr>
              <a:t>To   perform the  PSF light profile shape we select a number of  isolated stars in the field of the QSO pair (see </a:t>
            </a:r>
          </a:p>
          <a:p>
            <a:r>
              <a:rPr lang="en-GB" sz="800" b="1" kern="1200" dirty="0" smtClean="0">
                <a:solidFill>
                  <a:srgbClr val="800000"/>
                </a:solidFill>
                <a:latin typeface="+mn-lt"/>
                <a:ea typeface="+mn-ea"/>
                <a:cs typeface="+mn-cs"/>
              </a:rPr>
              <a:t>Figure \ref{AIDA}, top left panel).</a:t>
            </a:r>
          </a:p>
          <a:p>
            <a:r>
              <a:rPr lang="en-GB" sz="800" b="1" kern="1200" dirty="0" smtClean="0">
                <a:solidFill>
                  <a:srgbClr val="800000"/>
                </a:solidFill>
                <a:latin typeface="+mn-lt"/>
                <a:ea typeface="+mn-ea"/>
                <a:cs typeface="+mn-cs"/>
              </a:rPr>
              <a:t> These stars may  range in magnitude  to well characterize the PSF halo and surround the targets as close ad possible. </a:t>
            </a:r>
          </a:p>
          <a:p>
            <a:r>
              <a:rPr lang="en-GB" sz="800" b="1" kern="1200" dirty="0" smtClean="0">
                <a:solidFill>
                  <a:srgbClr val="800000"/>
                </a:solidFill>
                <a:latin typeface="+mn-lt"/>
                <a:ea typeface="+mn-ea"/>
                <a:cs typeface="+mn-cs"/>
              </a:rPr>
              <a:t>  Each selected star was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by three </a:t>
            </a:r>
            <a:r>
              <a:rPr lang="en-GB" sz="800" b="1" kern="1200" dirty="0" err="1" smtClean="0">
                <a:solidFill>
                  <a:srgbClr val="800000"/>
                </a:solidFill>
                <a:latin typeface="+mn-lt"/>
                <a:ea typeface="+mn-ea"/>
                <a:cs typeface="+mn-cs"/>
              </a:rPr>
              <a:t>bidimensional</a:t>
            </a:r>
            <a:r>
              <a:rPr lang="en-GB" sz="800" b="1" kern="1200" dirty="0" smtClean="0">
                <a:solidFill>
                  <a:srgbClr val="800000"/>
                </a:solidFill>
                <a:latin typeface="+mn-lt"/>
                <a:ea typeface="+mn-ea"/>
                <a:cs typeface="+mn-cs"/>
              </a:rPr>
              <a:t> Gaussians, representing the core of</a:t>
            </a:r>
          </a:p>
          <a:p>
            <a:r>
              <a:rPr lang="en-GB" sz="800" b="1" kern="1200" dirty="0" smtClean="0">
                <a:solidFill>
                  <a:srgbClr val="800000"/>
                </a:solidFill>
                <a:latin typeface="+mn-lt"/>
                <a:ea typeface="+mn-ea"/>
                <a:cs typeface="+mn-cs"/>
              </a:rPr>
              <a:t>the PSF, and by one exponential function depicting the extended wing of the PSF (Figure \ref{AIDA}, top right).</a:t>
            </a:r>
          </a:p>
          <a:p>
            <a:r>
              <a:rPr lang="en-GB" sz="800" b="1" kern="1200" dirty="0" smtClean="0">
                <a:solidFill>
                  <a:srgbClr val="800000"/>
                </a:solidFill>
                <a:latin typeface="+mn-lt"/>
                <a:ea typeface="+mn-ea"/>
                <a:cs typeface="+mn-cs"/>
              </a:rPr>
              <a:t>Extra sources and image defects within  or nearby the radius in  which PSF is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or in proximity of the background annulus  were masked out.</a:t>
            </a:r>
          </a:p>
          <a:p>
            <a:r>
              <a:rPr lang="en-GB" sz="800" b="1" kern="1200" dirty="0" smtClean="0">
                <a:solidFill>
                  <a:srgbClr val="800000"/>
                </a:solidFill>
                <a:latin typeface="+mn-lt"/>
                <a:ea typeface="+mn-ea"/>
                <a:cs typeface="+mn-cs"/>
              </a:rPr>
              <a:t>At this point the QSO images,  are fitted with a scaled pure PSF model, after being masked in their turn</a:t>
            </a:r>
          </a:p>
          <a:p>
            <a:r>
              <a:rPr lang="en-GB" sz="800" b="1" kern="1200" dirty="0" smtClean="0">
                <a:solidFill>
                  <a:srgbClr val="800000"/>
                </a:solidFill>
                <a:latin typeface="+mn-lt"/>
                <a:ea typeface="+mn-ea"/>
                <a:cs typeface="+mn-cs"/>
              </a:rPr>
              <a:t>where necessary  (Figure \ref{AIDA}, bottom left).</a:t>
            </a:r>
          </a:p>
          <a:p>
            <a:r>
              <a:rPr lang="en-GB" sz="800" b="1" kern="1200" dirty="0" smtClean="0">
                <a:solidFill>
                  <a:srgbClr val="800000"/>
                </a:solidFill>
                <a:latin typeface="+mn-lt"/>
                <a:ea typeface="+mn-ea"/>
                <a:cs typeface="+mn-cs"/>
              </a:rPr>
              <a:t>In the presence of  an extended nebulosity surrounding the nucleus that  doesn't </a:t>
            </a:r>
            <a:r>
              <a:rPr lang="en-GB" sz="800" b="1" kern="1200" dirty="0" err="1" smtClean="0">
                <a:solidFill>
                  <a:srgbClr val="800000"/>
                </a:solidFill>
                <a:latin typeface="+mn-lt"/>
                <a:ea typeface="+mn-ea"/>
                <a:cs typeface="+mn-cs"/>
              </a:rPr>
              <a:t>mach</a:t>
            </a:r>
            <a:r>
              <a:rPr lang="en-GB" sz="800" b="1" kern="1200" dirty="0" smtClean="0">
                <a:solidFill>
                  <a:srgbClr val="800000"/>
                </a:solidFill>
                <a:latin typeface="+mn-lt"/>
                <a:ea typeface="+mn-ea"/>
                <a:cs typeface="+mn-cs"/>
              </a:rPr>
              <a:t> with the fit,</a:t>
            </a:r>
          </a:p>
          <a:p>
            <a:r>
              <a:rPr lang="en-GB" sz="800" b="1" kern="1200" dirty="0" smtClean="0">
                <a:solidFill>
                  <a:srgbClr val="800000"/>
                </a:solidFill>
                <a:latin typeface="+mn-lt"/>
                <a:ea typeface="+mn-ea"/>
                <a:cs typeface="+mn-cs"/>
              </a:rPr>
              <a:t>a second  fitting procedure is applied to resolve the host galaxy by using a two components model,</a:t>
            </a:r>
          </a:p>
          <a:p>
            <a:r>
              <a:rPr lang="en-GB" sz="800" b="1" kern="1200" dirty="0" smtClean="0">
                <a:solidFill>
                  <a:srgbClr val="800000"/>
                </a:solidFill>
                <a:latin typeface="+mn-lt"/>
                <a:ea typeface="+mn-ea"/>
                <a:cs typeface="+mn-cs"/>
              </a:rPr>
              <a:t>i.e. a  point source plus a galaxy model described by a \cite{Sersic1963} law convolved to the proper PSF model. %,Sersic1968</a:t>
            </a:r>
          </a:p>
          <a:p>
            <a:r>
              <a:rPr lang="en-GB" sz="800" b="1" kern="1200" dirty="0" smtClean="0">
                <a:solidFill>
                  <a:srgbClr val="800000"/>
                </a:solidFill>
                <a:latin typeface="+mn-lt"/>
                <a:ea typeface="+mn-ea"/>
                <a:cs typeface="+mn-cs"/>
              </a:rPr>
              <a:t>The </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model is commonly expressed as an intensity profile such that</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\begin{equation}</a:t>
            </a:r>
          </a:p>
          <a:p>
            <a:r>
              <a:rPr lang="en-GB" sz="800" b="1" kern="1200" dirty="0" smtClean="0">
                <a:solidFill>
                  <a:srgbClr val="800000"/>
                </a:solidFill>
                <a:latin typeface="+mn-lt"/>
                <a:ea typeface="+mn-ea"/>
                <a:cs typeface="+mn-cs"/>
              </a:rPr>
              <a:t>\label{</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I(r) = I_{e} \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 \left\{-</a:t>
            </a:r>
            <a:r>
              <a:rPr lang="en-GB" sz="800" b="1" kern="1200" dirty="0" err="1" smtClean="0">
                <a:solidFill>
                  <a:srgbClr val="800000"/>
                </a:solidFill>
                <a:latin typeface="+mn-lt"/>
                <a:ea typeface="+mn-ea"/>
                <a:cs typeface="+mn-cs"/>
              </a:rPr>
              <a:t>b_n</a:t>
            </a:r>
            <a:r>
              <a:rPr lang="en-GB" sz="800" b="1" kern="1200" dirty="0" smtClean="0">
                <a:solidFill>
                  <a:srgbClr val="800000"/>
                </a:solidFill>
                <a:latin typeface="+mn-lt"/>
                <a:ea typeface="+mn-ea"/>
                <a:cs typeface="+mn-cs"/>
              </a:rPr>
              <a:t> \left[ \left( \</a:t>
            </a:r>
            <a:r>
              <a:rPr lang="en-GB" sz="800" b="1" kern="1200" dirty="0" err="1" smtClean="0">
                <a:solidFill>
                  <a:srgbClr val="800000"/>
                </a:solidFill>
                <a:latin typeface="+mn-lt"/>
                <a:ea typeface="+mn-ea"/>
                <a:cs typeface="+mn-cs"/>
              </a:rPr>
              <a:t>frac</a:t>
            </a:r>
            <a:r>
              <a:rPr lang="en-GB" sz="800" b="1" kern="1200" dirty="0" smtClean="0">
                <a:solidFill>
                  <a:srgbClr val="800000"/>
                </a:solidFill>
                <a:latin typeface="+mn-lt"/>
                <a:ea typeface="+mn-ea"/>
                <a:cs typeface="+mn-cs"/>
              </a:rPr>
              <a:t>  {r}{</a:t>
            </a:r>
            <a:r>
              <a:rPr lang="en-GB" sz="800" b="1" kern="1200" dirty="0" err="1" smtClean="0">
                <a:solidFill>
                  <a:srgbClr val="800000"/>
                </a:solidFill>
                <a:latin typeface="+mn-lt"/>
                <a:ea typeface="+mn-ea"/>
                <a:cs typeface="+mn-cs"/>
              </a:rPr>
              <a:t>r_e</a:t>
            </a:r>
            <a:r>
              <a:rPr lang="en-GB" sz="800" b="1" kern="1200" dirty="0" smtClean="0">
                <a:solidFill>
                  <a:srgbClr val="800000"/>
                </a:solidFill>
                <a:latin typeface="+mn-lt"/>
                <a:ea typeface="+mn-ea"/>
                <a:cs typeface="+mn-cs"/>
              </a:rPr>
              <a:t>} \right)^{1/n}-1 \right] \right\}</a:t>
            </a:r>
          </a:p>
          <a:p>
            <a:r>
              <a:rPr lang="en-GB" sz="800" b="1" kern="1200" dirty="0" smtClean="0">
                <a:solidFill>
                  <a:srgbClr val="800000"/>
                </a:solidFill>
                <a:latin typeface="+mn-lt"/>
                <a:ea typeface="+mn-ea"/>
                <a:cs typeface="+mn-cs"/>
              </a:rPr>
              <a:t>\end{equation}</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where $I_{e}$ is the intensity at the effective radius $R_{e}$ that encloses half of the total light. % from the model.</a:t>
            </a:r>
          </a:p>
          <a:p>
            <a:r>
              <a:rPr lang="en-GB" sz="800" b="1" kern="1200" dirty="0" smtClean="0">
                <a:solidFill>
                  <a:srgbClr val="800000"/>
                </a:solidFill>
                <a:latin typeface="+mn-lt"/>
                <a:ea typeface="+mn-ea"/>
                <a:cs typeface="+mn-cs"/>
              </a:rPr>
              <a:t> The two fit outputs  (Figure \ref{AIDA}, bottom right)are compared by the $\chi^2_{PSF} / \chi^2_{</a:t>
            </a:r>
            <a:r>
              <a:rPr lang="en-GB" sz="800" b="1" kern="1200" dirty="0" err="1" smtClean="0">
                <a:solidFill>
                  <a:srgbClr val="800000"/>
                </a:solidFill>
                <a:latin typeface="+mn-lt"/>
                <a:ea typeface="+mn-ea"/>
                <a:cs typeface="+mn-cs"/>
              </a:rPr>
              <a:t>PSF+host</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ratio  and  visually inspected.</a:t>
            </a:r>
          </a:p>
          <a:p>
            <a:r>
              <a:rPr lang="en-GB" sz="800" b="1" kern="1200" dirty="0" smtClean="0">
                <a:solidFill>
                  <a:srgbClr val="800000"/>
                </a:solidFill>
                <a:latin typeface="+mn-lt"/>
                <a:ea typeface="+mn-ea"/>
                <a:cs typeface="+mn-cs"/>
              </a:rPr>
              <a:t> The result  is a  classification of the host galaxies as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{resolved} (R),</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{marginally resolved} (M)  or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{unresolved} (U) from the nuclear component.</a:t>
            </a:r>
          </a:p>
          <a:p>
            <a:r>
              <a:rPr lang="en-GB" sz="800" b="1" kern="1200" dirty="0" smtClean="0">
                <a:solidFill>
                  <a:srgbClr val="800000"/>
                </a:solidFill>
                <a:latin typeface="+mn-lt"/>
                <a:ea typeface="+mn-ea"/>
                <a:cs typeface="+mn-cs"/>
              </a:rPr>
              <a:t> In Figure \ref{AIDA} we show an example of the adopted analysis outputs.</a:t>
            </a:r>
          </a:p>
          <a:p>
            <a:r>
              <a:rPr lang="en-GB" sz="800" b="1" kern="1200" dirty="0" smtClean="0">
                <a:solidFill>
                  <a:srgbClr val="800000"/>
                </a:solidFill>
                <a:latin typeface="+mn-lt"/>
                <a:ea typeface="+mn-ea"/>
                <a:cs typeface="+mn-cs"/>
              </a:rPr>
              <a:t>% We compared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with the</a:t>
            </a:r>
          </a:p>
          <a:p>
            <a:r>
              <a:rPr lang="en-GB" sz="800" b="1" kern="1200" dirty="0" smtClean="0">
                <a:solidFill>
                  <a:srgbClr val="800000"/>
                </a:solidFill>
                <a:latin typeface="+mn-lt"/>
                <a:ea typeface="+mn-ea"/>
                <a:cs typeface="+mn-cs"/>
              </a:rPr>
              <a:t>%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The SDSS code fits to models to  the two-dimensional image </a:t>
            </a:r>
          </a:p>
          <a:p>
            <a:r>
              <a:rPr lang="en-GB" sz="800" b="1" kern="1200" dirty="0" smtClean="0">
                <a:solidFill>
                  <a:srgbClr val="800000"/>
                </a:solidFill>
                <a:latin typeface="+mn-lt"/>
                <a:ea typeface="+mn-ea"/>
                <a:cs typeface="+mn-cs"/>
              </a:rPr>
              <a:t>%  of each object in each band, a pure de </a:t>
            </a:r>
            <a:r>
              <a:rPr lang="en-GB" sz="800" b="1" kern="1200" dirty="0" err="1" smtClean="0">
                <a:solidFill>
                  <a:srgbClr val="800000"/>
                </a:solidFill>
                <a:latin typeface="+mn-lt"/>
                <a:ea typeface="+mn-ea"/>
                <a:cs typeface="+mn-cs"/>
              </a:rPr>
              <a:t>Vaucouleurs</a:t>
            </a:r>
            <a:r>
              <a:rPr lang="en-GB" sz="800" b="1" kern="1200" dirty="0" smtClean="0">
                <a:solidFill>
                  <a:srgbClr val="800000"/>
                </a:solidFill>
                <a:latin typeface="+mn-lt"/>
                <a:ea typeface="+mn-ea"/>
                <a:cs typeface="+mn-cs"/>
              </a:rPr>
              <a:t> profile  </a:t>
            </a:r>
          </a:p>
          <a:p>
            <a:r>
              <a:rPr lang="en-GB" sz="800" b="1" kern="1200" dirty="0" smtClean="0">
                <a:solidFill>
                  <a:srgbClr val="800000"/>
                </a:solidFill>
                <a:latin typeface="+mn-lt"/>
                <a:ea typeface="+mn-ea"/>
                <a:cs typeface="+mn-cs"/>
              </a:rPr>
              <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{-7.67 [(r/re)1/4]} </a:t>
            </a:r>
          </a:p>
          <a:p>
            <a:r>
              <a:rPr lang="en-GB" sz="800" b="1" kern="1200" dirty="0" smtClean="0">
                <a:solidFill>
                  <a:srgbClr val="800000"/>
                </a:solidFill>
                <a:latin typeface="+mn-lt"/>
                <a:ea typeface="+mn-ea"/>
                <a:cs typeface="+mn-cs"/>
              </a:rPr>
              <a:t>%  and a  pure exponential profile, that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(-1.68r/re)</a:t>
            </a:r>
          </a:p>
          <a:p>
            <a:r>
              <a:rPr lang="en-GB" sz="800" b="1" kern="1200" dirty="0" smtClean="0">
                <a:solidFill>
                  <a:srgbClr val="800000"/>
                </a:solidFill>
                <a:latin typeface="+mn-lt"/>
                <a:ea typeface="+mn-ea"/>
                <a:cs typeface="+mn-cs"/>
              </a:rPr>
              <a:t> % are convolved with a double-Gaussian fit to the PSF.</a:t>
            </a:r>
          </a:p>
          <a:p>
            <a:r>
              <a:rPr lang="en-GB" sz="800" b="1" kern="1200" dirty="0" smtClean="0">
                <a:solidFill>
                  <a:srgbClr val="800000"/>
                </a:solidFill>
                <a:latin typeface="+mn-lt"/>
                <a:ea typeface="+mn-ea"/>
                <a:cs typeface="+mn-cs"/>
              </a:rPr>
              <a:t>%Systematically the sources appear less bright when they are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with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%This is due to the more accurate description of the wings of the PSF performed by AIDA, </a:t>
            </a:r>
          </a:p>
          <a:p>
            <a:r>
              <a:rPr lang="en-GB" sz="800" b="1" kern="1200" dirty="0" smtClean="0">
                <a:solidFill>
                  <a:srgbClr val="800000"/>
                </a:solidFill>
                <a:latin typeface="+mn-lt"/>
                <a:ea typeface="+mn-ea"/>
                <a:cs typeface="+mn-cs"/>
              </a:rPr>
              <a:t>%which also allow us to not overestimate the host galaxy luminosity.</a:t>
            </a: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]{FIGURE/qpcon_4.eps}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[width=0.7\</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]{FIGURE/field_QP09_2.eps}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]{FIGURE/AIDA_ima-i-004508-4-0079_PSF_star0_residprof.eps} %PSF_09.eps %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]{FIGURE/mask_QP09A.eps}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]{FIGURE/AIDA_V4_ima-i-004508-4-0079_A3_F2_QP9A_radprof}</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[width=.44\</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]{FIGURE/AIDA_V4_ima-i-004508-4-0079_A3_F2_QP9B_radprof}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{-5.5cm}</a:t>
            </a:r>
          </a:p>
          <a:p>
            <a:r>
              <a:rPr lang="en-GB" sz="800" b="1" kern="1200" dirty="0" smtClean="0">
                <a:solidFill>
                  <a:srgbClr val="800000"/>
                </a:solidFill>
                <a:latin typeface="+mn-lt"/>
                <a:ea typeface="+mn-ea"/>
                <a:cs typeface="+mn-cs"/>
              </a:rPr>
              <a:t>   \caption{ \label{AIDA} \small Example of  the nucleus and host galaxies decomposition  performed by AIDA</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[see][for more details]{Falomo2014}.</a:t>
            </a:r>
          </a:p>
          <a:p>
            <a:r>
              <a:rPr lang="en-GB" sz="800" b="1" kern="1200" dirty="0" smtClean="0">
                <a:solidFill>
                  <a:srgbClr val="800000"/>
                </a:solidFill>
                <a:latin typeface="+mn-lt"/>
                <a:ea typeface="+mn-ea"/>
                <a:cs typeface="+mn-cs"/>
              </a:rPr>
              <a:t>   Panels are related to the QSOs in the  pair nr. 4 %(SDSS J081801.47+205009.9 and SDSS J081808.77+204910.1). </a:t>
            </a:r>
          </a:p>
          <a:p>
            <a:r>
              <a:rPr lang="en-GB" sz="800" b="1" kern="1200" dirty="0" smtClean="0">
                <a:solidFill>
                  <a:srgbClr val="800000"/>
                </a:solidFill>
                <a:latin typeface="+mn-lt"/>
                <a:ea typeface="+mn-ea"/>
                <a:cs typeface="+mn-cs"/>
              </a:rPr>
              <a:t>   with the foreground QSO at  redshift 0.2356.</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right}: Image of the field. Stars selected for PSF </a:t>
            </a:r>
            <a:r>
              <a:rPr lang="en-GB" sz="800" b="1" kern="1200" dirty="0" err="1" smtClean="0">
                <a:solidFill>
                  <a:srgbClr val="800000"/>
                </a:solidFill>
                <a:latin typeface="+mn-lt"/>
                <a:ea typeface="+mn-ea"/>
                <a:cs typeface="+mn-cs"/>
              </a:rPr>
              <a:t>modeling</a:t>
            </a:r>
            <a:r>
              <a:rPr lang="en-GB" sz="800" b="1" kern="1200" dirty="0" smtClean="0">
                <a:solidFill>
                  <a:srgbClr val="800000"/>
                </a:solidFill>
                <a:latin typeface="+mn-lt"/>
                <a:ea typeface="+mn-ea"/>
                <a:cs typeface="+mn-cs"/>
              </a:rPr>
              <a:t> are in yellow circles</a:t>
            </a:r>
          </a:p>
          <a:p>
            <a:r>
              <a:rPr lang="en-GB" sz="800" b="1" kern="1200" dirty="0" smtClean="0">
                <a:solidFill>
                  <a:srgbClr val="800000"/>
                </a:solidFill>
                <a:latin typeface="+mn-lt"/>
                <a:ea typeface="+mn-ea"/>
                <a:cs typeface="+mn-cs"/>
              </a:rPr>
              <a:t>   The inner circle defines the region of the fit for each star, the outer annulus determines identifies the background.</a:t>
            </a:r>
          </a:p>
          <a:p>
            <a:r>
              <a:rPr lang="en-GB" sz="800" b="1" kern="1200" dirty="0" smtClean="0">
                <a:solidFill>
                  <a:srgbClr val="800000"/>
                </a:solidFill>
                <a:latin typeface="+mn-lt"/>
                <a:ea typeface="+mn-ea"/>
                <a:cs typeface="+mn-cs"/>
              </a:rPr>
              <a:t>   The red circles are the same for the two QSOs od the pair.</a:t>
            </a:r>
          </a:p>
          <a:p>
            <a:r>
              <a:rPr lang="en-GB" sz="800" b="1" kern="1200" dirty="0" smtClean="0">
                <a:solidFill>
                  <a:srgbClr val="800000"/>
                </a:solidFill>
                <a:latin typeface="+mn-lt"/>
                <a:ea typeface="+mn-ea"/>
                <a:cs typeface="+mn-cs"/>
              </a:rPr>
              <a:t>  %Contour plots of the two objects and of their close environment;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left}: Light profile  of the PSF.</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right}: Contour plot of the QSO A. Fitting galaxy area  and background annulus are marked.</a:t>
            </a:r>
          </a:p>
          <a:p>
            <a:r>
              <a:rPr lang="en-GB" sz="800" b="1" kern="1200" dirty="0" smtClean="0">
                <a:solidFill>
                  <a:srgbClr val="800000"/>
                </a:solidFill>
                <a:latin typeface="+mn-lt"/>
                <a:ea typeface="+mn-ea"/>
                <a:cs typeface="+mn-cs"/>
              </a:rPr>
              <a:t>       Small green circles are masks to exclude nearby galaxies to the regions of interest.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left}: Average radial brightness profile of the QSO A  fitted by </a:t>
            </a:r>
          </a:p>
          <a:p>
            <a:r>
              <a:rPr lang="en-GB" sz="800" b="1" kern="1200" dirty="0" smtClean="0">
                <a:solidFill>
                  <a:srgbClr val="800000"/>
                </a:solidFill>
                <a:latin typeface="+mn-lt"/>
                <a:ea typeface="+mn-ea"/>
                <a:cs typeface="+mn-cs"/>
              </a:rPr>
              <a:t>     the scaled  PSF for the nucleus (blue  dashed line) plus the  the the host galaxy model convolved with the PSF  </a:t>
            </a:r>
          </a:p>
          <a:p>
            <a:r>
              <a:rPr lang="en-GB" sz="800" b="1" kern="1200" dirty="0" smtClean="0">
                <a:solidFill>
                  <a:srgbClr val="800000"/>
                </a:solidFill>
                <a:latin typeface="+mn-lt"/>
                <a:ea typeface="+mn-ea"/>
                <a:cs typeface="+mn-cs"/>
              </a:rPr>
              <a:t>    (green dashed line), see the text.</a:t>
            </a:r>
          </a:p>
          <a:p>
            <a:r>
              <a:rPr lang="en-GB" sz="800" b="1" kern="1200" dirty="0" smtClean="0">
                <a:solidFill>
                  <a:srgbClr val="800000"/>
                </a:solidFill>
                <a:latin typeface="+mn-lt"/>
                <a:ea typeface="+mn-ea"/>
                <a:cs typeface="+mn-cs"/>
              </a:rPr>
              <a:t> The overall best fit is represented by the red solid line.</a:t>
            </a:r>
          </a:p>
          <a:p>
            <a:r>
              <a:rPr lang="en-GB" sz="800" b="1" kern="1200" dirty="0" smtClean="0">
                <a:solidFill>
                  <a:srgbClr val="800000"/>
                </a:solidFill>
                <a:latin typeface="+mn-lt"/>
                <a:ea typeface="+mn-ea"/>
                <a:cs typeface="+mn-cs"/>
              </a:rPr>
              <a:t>  %  Below graphs the  residuals after each model subtraction are drawn. </a:t>
            </a: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\end{figure*}</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]{FIGURE/one2one_iAIDA_iSDSS}</a:t>
            </a:r>
          </a:p>
          <a:p>
            <a:r>
              <a:rPr lang="en-GB" sz="800" b="1" kern="1200" dirty="0" smtClean="0">
                <a:solidFill>
                  <a:srgbClr val="800000"/>
                </a:solidFill>
                <a:latin typeface="+mn-lt"/>
                <a:ea typeface="+mn-ea"/>
                <a:cs typeface="+mn-cs"/>
              </a:rPr>
              <a:t>%  \caption{Comparison between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a:t>
            </a:r>
          </a:p>
          <a:p>
            <a:r>
              <a:rPr lang="en-GB" sz="800" b="1" kern="1200" dirty="0" smtClean="0">
                <a:solidFill>
                  <a:srgbClr val="800000"/>
                </a:solidFill>
                <a:latin typeface="+mn-lt"/>
                <a:ea typeface="+mn-ea"/>
                <a:cs typeface="+mn-cs"/>
              </a:rPr>
              <a:t>%  and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a:t>
            </a:r>
          </a:p>
          <a:p>
            <a:r>
              <a:rPr lang="en-GB" sz="800" b="1" kern="1200" dirty="0" smtClean="0">
                <a:solidFill>
                  <a:srgbClr val="800000"/>
                </a:solidFill>
                <a:latin typeface="+mn-lt"/>
                <a:ea typeface="+mn-ea"/>
                <a:cs typeface="+mn-cs"/>
              </a:rPr>
              <a:t>%  \label{</a:t>
            </a:r>
            <a:r>
              <a:rPr lang="en-GB" sz="800" b="1" kern="1200" dirty="0" err="1" smtClean="0">
                <a:solidFill>
                  <a:srgbClr val="800000"/>
                </a:solidFill>
                <a:latin typeface="+mn-lt"/>
                <a:ea typeface="+mn-ea"/>
                <a:cs typeface="+mn-cs"/>
              </a:rPr>
              <a:t>iS_iA</a:t>
            </a:r>
            <a:r>
              <a:rPr lang="en-GB" sz="800" b="1" kern="1200" dirty="0" smtClean="0">
                <a:solidFill>
                  <a:srgbClr val="800000"/>
                </a:solidFill>
                <a:latin typeface="+mn-lt"/>
                <a:ea typeface="+mn-ea"/>
                <a:cs typeface="+mn-cs"/>
              </a:rPr>
              <a:t>}</a:t>
            </a:r>
          </a:p>
          <a:p>
            <a:r>
              <a:rPr lang="en-GB" sz="800" b="1" kern="1200" dirty="0" smtClean="0">
                <a:solidFill>
                  <a:srgbClr val="800000"/>
                </a:solidFill>
                <a:latin typeface="+mn-lt"/>
                <a:ea typeface="+mn-ea"/>
                <a:cs typeface="+mn-cs"/>
              </a:rPr>
              <a:t>%  \end{figure}</a:t>
            </a:r>
          </a:p>
          <a:p>
            <a:r>
              <a:rPr lang="en-GB" sz="800" b="1" kern="1200" dirty="0" smtClean="0">
                <a:solidFill>
                  <a:srgbClr val="800000"/>
                </a:solidFill>
                <a:latin typeface="+mn-lt"/>
                <a:ea typeface="+mn-ea"/>
                <a:cs typeface="+mn-cs"/>
              </a:rPr>
              <a:t> </a:t>
            </a:r>
            <a:endParaRPr lang="en-GB" sz="800" b="1" kern="1200" dirty="0" smtClean="0">
              <a:solidFill>
                <a:srgbClr val="0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38</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800" b="1" kern="1200" dirty="0" smtClean="0">
                <a:solidFill>
                  <a:srgbClr val="800000"/>
                </a:solidFill>
                <a:latin typeface="+mn-lt"/>
                <a:ea typeface="+mn-ea"/>
                <a:cs typeface="+mn-cs"/>
              </a:rPr>
              <a:t>Photometrical and morphological </a:t>
            </a:r>
          </a:p>
          <a:p>
            <a:r>
              <a:rPr lang="en-GB" sz="800" b="1" kern="1200" dirty="0" smtClean="0">
                <a:solidFill>
                  <a:srgbClr val="800000"/>
                </a:solidFill>
                <a:latin typeface="+mn-lt"/>
                <a:ea typeface="+mn-ea"/>
                <a:cs typeface="+mn-cs"/>
              </a:rPr>
              <a:t>study </a:t>
            </a:r>
          </a:p>
          <a:p>
            <a:r>
              <a:rPr lang="en-GB" sz="800" b="1" kern="1200" dirty="0" smtClean="0">
                <a:solidFill>
                  <a:srgbClr val="800000"/>
                </a:solidFill>
                <a:latin typeface="+mn-lt"/>
                <a:ea typeface="+mn-ea"/>
                <a:cs typeface="+mn-cs"/>
              </a:rPr>
              <a:t>Astronomical Image Decomposition and Analysis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[AIDA][]{Uslenghi2008}</a:t>
            </a:r>
          </a:p>
          <a:p>
            <a:r>
              <a:rPr lang="en-GB" sz="800" b="1" kern="1200" dirty="0" smtClean="0">
                <a:solidFill>
                  <a:srgbClr val="800000"/>
                </a:solidFill>
                <a:latin typeface="+mn-lt"/>
                <a:ea typeface="+mn-ea"/>
                <a:cs typeface="+mn-cs"/>
              </a:rPr>
              <a:t>software to deconvolve the host galaxy luminosity from the nuclear source</a:t>
            </a:r>
          </a:p>
          <a:p>
            <a:r>
              <a:rPr lang="en-GB" sz="800" b="1" kern="1200" dirty="0" smtClean="0">
                <a:solidFill>
                  <a:srgbClr val="800000"/>
                </a:solidFill>
                <a:latin typeface="+mn-lt"/>
                <a:ea typeface="+mn-ea"/>
                <a:cs typeface="+mn-cs"/>
              </a:rPr>
              <a:t> and model the two components of the QSO. %, the nucleus and the host galaxy.</a:t>
            </a:r>
          </a:p>
          <a:p>
            <a:r>
              <a:rPr lang="en-GB" sz="800" b="1" kern="1200" dirty="0" smtClean="0">
                <a:solidFill>
                  <a:srgbClr val="800000"/>
                </a:solidFill>
                <a:latin typeface="+mn-lt"/>
                <a:ea typeface="+mn-ea"/>
                <a:cs typeface="+mn-cs"/>
              </a:rPr>
              <a:t>The employed technique, that we summarize below,  was applied in  previous QSO host galaxies studies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{Falomo2008,Decarli2012,Kotilainen2007,Kotilainen2009} and it is widely</a:t>
            </a:r>
          </a:p>
          <a:p>
            <a:r>
              <a:rPr lang="en-GB" sz="800" b="1" kern="1200" dirty="0" smtClean="0">
                <a:solidFill>
                  <a:srgbClr val="800000"/>
                </a:solidFill>
                <a:latin typeface="+mn-lt"/>
                <a:ea typeface="+mn-ea"/>
                <a:cs typeface="+mn-cs"/>
              </a:rPr>
              <a:t>discussed in \cite{Falomo2014} for the imaging study of 400 low-redshift (z$&lt;$0.5) SDSS QSOs </a:t>
            </a:r>
          </a:p>
          <a:p>
            <a:r>
              <a:rPr lang="en-GB" sz="800" b="1" kern="1200" dirty="0" smtClean="0">
                <a:solidFill>
                  <a:srgbClr val="800000"/>
                </a:solidFill>
                <a:latin typeface="+mn-lt"/>
                <a:ea typeface="+mn-ea"/>
                <a:cs typeface="+mn-cs"/>
              </a:rPr>
              <a:t>in Stripe 82. </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We retrieved the i-images of  QSO in pairs from the SDSS-DR10 imaging archive.</a:t>
            </a:r>
          </a:p>
          <a:p>
            <a:r>
              <a:rPr lang="en-GB" sz="800" b="1" kern="1200" dirty="0" smtClean="0">
                <a:solidFill>
                  <a:srgbClr val="800000"/>
                </a:solidFill>
                <a:latin typeface="+mn-lt"/>
                <a:ea typeface="+mn-ea"/>
                <a:cs typeface="+mn-cs"/>
              </a:rPr>
              <a:t>The  nucleus luminosity is describe by the local Point Spread Function (PSF) of the image.</a:t>
            </a:r>
          </a:p>
          <a:p>
            <a:r>
              <a:rPr lang="en-GB" sz="800" b="1" kern="1200" dirty="0" smtClean="0">
                <a:solidFill>
                  <a:srgbClr val="800000"/>
                </a:solidFill>
                <a:latin typeface="+mn-lt"/>
                <a:ea typeface="+mn-ea"/>
                <a:cs typeface="+mn-cs"/>
              </a:rPr>
              <a:t>To   perform the  PSF light profile shape we select a number of  isolated stars in the field of the QSO pair (see </a:t>
            </a:r>
          </a:p>
          <a:p>
            <a:r>
              <a:rPr lang="en-GB" sz="800" b="1" kern="1200" dirty="0" smtClean="0">
                <a:solidFill>
                  <a:srgbClr val="800000"/>
                </a:solidFill>
                <a:latin typeface="+mn-lt"/>
                <a:ea typeface="+mn-ea"/>
                <a:cs typeface="+mn-cs"/>
              </a:rPr>
              <a:t>Figure \ref{AIDA}, top left panel).</a:t>
            </a:r>
          </a:p>
          <a:p>
            <a:r>
              <a:rPr lang="en-GB" sz="800" b="1" kern="1200" dirty="0" smtClean="0">
                <a:solidFill>
                  <a:srgbClr val="800000"/>
                </a:solidFill>
                <a:latin typeface="+mn-lt"/>
                <a:ea typeface="+mn-ea"/>
                <a:cs typeface="+mn-cs"/>
              </a:rPr>
              <a:t> These stars may  range in magnitude  to well characterize the PSF halo and surround the targets as close ad possible. </a:t>
            </a:r>
          </a:p>
          <a:p>
            <a:r>
              <a:rPr lang="en-GB" sz="800" b="1" kern="1200" dirty="0" smtClean="0">
                <a:solidFill>
                  <a:srgbClr val="800000"/>
                </a:solidFill>
                <a:latin typeface="+mn-lt"/>
                <a:ea typeface="+mn-ea"/>
                <a:cs typeface="+mn-cs"/>
              </a:rPr>
              <a:t>  Each selected star was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by three </a:t>
            </a:r>
            <a:r>
              <a:rPr lang="en-GB" sz="800" b="1" kern="1200" dirty="0" err="1" smtClean="0">
                <a:solidFill>
                  <a:srgbClr val="800000"/>
                </a:solidFill>
                <a:latin typeface="+mn-lt"/>
                <a:ea typeface="+mn-ea"/>
                <a:cs typeface="+mn-cs"/>
              </a:rPr>
              <a:t>bidimensional</a:t>
            </a:r>
            <a:r>
              <a:rPr lang="en-GB" sz="800" b="1" kern="1200" dirty="0" smtClean="0">
                <a:solidFill>
                  <a:srgbClr val="800000"/>
                </a:solidFill>
                <a:latin typeface="+mn-lt"/>
                <a:ea typeface="+mn-ea"/>
                <a:cs typeface="+mn-cs"/>
              </a:rPr>
              <a:t> Gaussians, representing the core of</a:t>
            </a:r>
          </a:p>
          <a:p>
            <a:r>
              <a:rPr lang="en-GB" sz="800" b="1" kern="1200" dirty="0" smtClean="0">
                <a:solidFill>
                  <a:srgbClr val="800000"/>
                </a:solidFill>
                <a:latin typeface="+mn-lt"/>
                <a:ea typeface="+mn-ea"/>
                <a:cs typeface="+mn-cs"/>
              </a:rPr>
              <a:t>the PSF, and by one exponential function depicting the extended wing of the PSF (Figure \ref{AIDA}, top right).</a:t>
            </a:r>
          </a:p>
          <a:p>
            <a:r>
              <a:rPr lang="en-GB" sz="800" b="1" kern="1200" dirty="0" smtClean="0">
                <a:solidFill>
                  <a:srgbClr val="800000"/>
                </a:solidFill>
                <a:latin typeface="+mn-lt"/>
                <a:ea typeface="+mn-ea"/>
                <a:cs typeface="+mn-cs"/>
              </a:rPr>
              <a:t>Extra sources and image defects within  or nearby the radius in  which PSF is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or in proximity of the background annulus  were masked out.</a:t>
            </a:r>
          </a:p>
          <a:p>
            <a:r>
              <a:rPr lang="en-GB" sz="800" b="1" kern="1200" dirty="0" smtClean="0">
                <a:solidFill>
                  <a:srgbClr val="800000"/>
                </a:solidFill>
                <a:latin typeface="+mn-lt"/>
                <a:ea typeface="+mn-ea"/>
                <a:cs typeface="+mn-cs"/>
              </a:rPr>
              <a:t>At this point the QSO images,  are fitted with a scaled pure PSF model, after being masked in their turn</a:t>
            </a:r>
          </a:p>
          <a:p>
            <a:r>
              <a:rPr lang="en-GB" sz="800" b="1" kern="1200" dirty="0" smtClean="0">
                <a:solidFill>
                  <a:srgbClr val="800000"/>
                </a:solidFill>
                <a:latin typeface="+mn-lt"/>
                <a:ea typeface="+mn-ea"/>
                <a:cs typeface="+mn-cs"/>
              </a:rPr>
              <a:t>where necessary  (Figure \ref{AIDA}, bottom left).</a:t>
            </a:r>
          </a:p>
          <a:p>
            <a:r>
              <a:rPr lang="en-GB" sz="800" b="1" kern="1200" dirty="0" smtClean="0">
                <a:solidFill>
                  <a:srgbClr val="800000"/>
                </a:solidFill>
                <a:latin typeface="+mn-lt"/>
                <a:ea typeface="+mn-ea"/>
                <a:cs typeface="+mn-cs"/>
              </a:rPr>
              <a:t>In the presence of  an extended nebulosity surrounding the nucleus that  doesn't </a:t>
            </a:r>
            <a:r>
              <a:rPr lang="en-GB" sz="800" b="1" kern="1200" dirty="0" err="1" smtClean="0">
                <a:solidFill>
                  <a:srgbClr val="800000"/>
                </a:solidFill>
                <a:latin typeface="+mn-lt"/>
                <a:ea typeface="+mn-ea"/>
                <a:cs typeface="+mn-cs"/>
              </a:rPr>
              <a:t>mach</a:t>
            </a:r>
            <a:r>
              <a:rPr lang="en-GB" sz="800" b="1" kern="1200" dirty="0" smtClean="0">
                <a:solidFill>
                  <a:srgbClr val="800000"/>
                </a:solidFill>
                <a:latin typeface="+mn-lt"/>
                <a:ea typeface="+mn-ea"/>
                <a:cs typeface="+mn-cs"/>
              </a:rPr>
              <a:t> with the fit,</a:t>
            </a:r>
          </a:p>
          <a:p>
            <a:r>
              <a:rPr lang="en-GB" sz="800" b="1" kern="1200" dirty="0" smtClean="0">
                <a:solidFill>
                  <a:srgbClr val="800000"/>
                </a:solidFill>
                <a:latin typeface="+mn-lt"/>
                <a:ea typeface="+mn-ea"/>
                <a:cs typeface="+mn-cs"/>
              </a:rPr>
              <a:t>a second  fitting procedure is applied to resolve the host galaxy by using a two components model,</a:t>
            </a:r>
          </a:p>
          <a:p>
            <a:r>
              <a:rPr lang="en-GB" sz="800" b="1" kern="1200" dirty="0" smtClean="0">
                <a:solidFill>
                  <a:srgbClr val="800000"/>
                </a:solidFill>
                <a:latin typeface="+mn-lt"/>
                <a:ea typeface="+mn-ea"/>
                <a:cs typeface="+mn-cs"/>
              </a:rPr>
              <a:t>i.e. a  point source plus a galaxy model described by a \cite{Sersic1963} law convolved to the proper PSF model. %,Sersic1968</a:t>
            </a:r>
          </a:p>
          <a:p>
            <a:r>
              <a:rPr lang="en-GB" sz="800" b="1" kern="1200" dirty="0" smtClean="0">
                <a:solidFill>
                  <a:srgbClr val="800000"/>
                </a:solidFill>
                <a:latin typeface="+mn-lt"/>
                <a:ea typeface="+mn-ea"/>
                <a:cs typeface="+mn-cs"/>
              </a:rPr>
              <a:t>The </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model is commonly expressed as an intensity profile such that</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\begin{equation}</a:t>
            </a:r>
          </a:p>
          <a:p>
            <a:r>
              <a:rPr lang="en-GB" sz="800" b="1" kern="1200" dirty="0" smtClean="0">
                <a:solidFill>
                  <a:srgbClr val="800000"/>
                </a:solidFill>
                <a:latin typeface="+mn-lt"/>
                <a:ea typeface="+mn-ea"/>
                <a:cs typeface="+mn-cs"/>
              </a:rPr>
              <a:t>\label{</a:t>
            </a:r>
            <a:r>
              <a:rPr lang="en-GB" sz="800" b="1" kern="1200" dirty="0" err="1" smtClean="0">
                <a:solidFill>
                  <a:srgbClr val="800000"/>
                </a:solidFill>
                <a:latin typeface="+mn-lt"/>
                <a:ea typeface="+mn-ea"/>
                <a:cs typeface="+mn-cs"/>
              </a:rPr>
              <a:t>Sersic</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I(r) = I_{e} \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 \left\{-</a:t>
            </a:r>
            <a:r>
              <a:rPr lang="en-GB" sz="800" b="1" kern="1200" dirty="0" err="1" smtClean="0">
                <a:solidFill>
                  <a:srgbClr val="800000"/>
                </a:solidFill>
                <a:latin typeface="+mn-lt"/>
                <a:ea typeface="+mn-ea"/>
                <a:cs typeface="+mn-cs"/>
              </a:rPr>
              <a:t>b_n</a:t>
            </a:r>
            <a:r>
              <a:rPr lang="en-GB" sz="800" b="1" kern="1200" dirty="0" smtClean="0">
                <a:solidFill>
                  <a:srgbClr val="800000"/>
                </a:solidFill>
                <a:latin typeface="+mn-lt"/>
                <a:ea typeface="+mn-ea"/>
                <a:cs typeface="+mn-cs"/>
              </a:rPr>
              <a:t> \left[ \left( \</a:t>
            </a:r>
            <a:r>
              <a:rPr lang="en-GB" sz="800" b="1" kern="1200" dirty="0" err="1" smtClean="0">
                <a:solidFill>
                  <a:srgbClr val="800000"/>
                </a:solidFill>
                <a:latin typeface="+mn-lt"/>
                <a:ea typeface="+mn-ea"/>
                <a:cs typeface="+mn-cs"/>
              </a:rPr>
              <a:t>frac</a:t>
            </a:r>
            <a:r>
              <a:rPr lang="en-GB" sz="800" b="1" kern="1200" dirty="0" smtClean="0">
                <a:solidFill>
                  <a:srgbClr val="800000"/>
                </a:solidFill>
                <a:latin typeface="+mn-lt"/>
                <a:ea typeface="+mn-ea"/>
                <a:cs typeface="+mn-cs"/>
              </a:rPr>
              <a:t>  {r}{</a:t>
            </a:r>
            <a:r>
              <a:rPr lang="en-GB" sz="800" b="1" kern="1200" dirty="0" err="1" smtClean="0">
                <a:solidFill>
                  <a:srgbClr val="800000"/>
                </a:solidFill>
                <a:latin typeface="+mn-lt"/>
                <a:ea typeface="+mn-ea"/>
                <a:cs typeface="+mn-cs"/>
              </a:rPr>
              <a:t>r_e</a:t>
            </a:r>
            <a:r>
              <a:rPr lang="en-GB" sz="800" b="1" kern="1200" dirty="0" smtClean="0">
                <a:solidFill>
                  <a:srgbClr val="800000"/>
                </a:solidFill>
                <a:latin typeface="+mn-lt"/>
                <a:ea typeface="+mn-ea"/>
                <a:cs typeface="+mn-cs"/>
              </a:rPr>
              <a:t>} \right)^{1/n}-1 \right] \right\}</a:t>
            </a:r>
          </a:p>
          <a:p>
            <a:r>
              <a:rPr lang="en-GB" sz="800" b="1" kern="1200" dirty="0" smtClean="0">
                <a:solidFill>
                  <a:srgbClr val="800000"/>
                </a:solidFill>
                <a:latin typeface="+mn-lt"/>
                <a:ea typeface="+mn-ea"/>
                <a:cs typeface="+mn-cs"/>
              </a:rPr>
              <a:t>\end{equation}</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where $I_{e}$ is the intensity at the effective radius $R_{e}$ that encloses half of the total light. % from the model.</a:t>
            </a:r>
          </a:p>
          <a:p>
            <a:r>
              <a:rPr lang="en-GB" sz="800" b="1" kern="1200" dirty="0" smtClean="0">
                <a:solidFill>
                  <a:srgbClr val="800000"/>
                </a:solidFill>
                <a:latin typeface="+mn-lt"/>
                <a:ea typeface="+mn-ea"/>
                <a:cs typeface="+mn-cs"/>
              </a:rPr>
              <a:t> The two fit outputs  (Figure \ref{AIDA}, bottom right)are compared by the $\chi^2_{PSF} / \chi^2_{</a:t>
            </a:r>
            <a:r>
              <a:rPr lang="en-GB" sz="800" b="1" kern="1200" dirty="0" err="1" smtClean="0">
                <a:solidFill>
                  <a:srgbClr val="800000"/>
                </a:solidFill>
                <a:latin typeface="+mn-lt"/>
                <a:ea typeface="+mn-ea"/>
                <a:cs typeface="+mn-cs"/>
              </a:rPr>
              <a:t>PSF+host</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ratio  and  visually inspected.</a:t>
            </a:r>
          </a:p>
          <a:p>
            <a:r>
              <a:rPr lang="en-GB" sz="800" b="1" kern="1200" dirty="0" smtClean="0">
                <a:solidFill>
                  <a:srgbClr val="800000"/>
                </a:solidFill>
                <a:latin typeface="+mn-lt"/>
                <a:ea typeface="+mn-ea"/>
                <a:cs typeface="+mn-cs"/>
              </a:rPr>
              <a:t> The result  is a  classification of the host galaxies as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{resolved} (R),</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{marginally resolved} (M)  or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{unresolved} (U) from the nuclear component.</a:t>
            </a:r>
          </a:p>
          <a:p>
            <a:r>
              <a:rPr lang="en-GB" sz="800" b="1" kern="1200" dirty="0" smtClean="0">
                <a:solidFill>
                  <a:srgbClr val="800000"/>
                </a:solidFill>
                <a:latin typeface="+mn-lt"/>
                <a:ea typeface="+mn-ea"/>
                <a:cs typeface="+mn-cs"/>
              </a:rPr>
              <a:t> In Figure \ref{AIDA} we show an example of the adopted analysis outputs.</a:t>
            </a:r>
          </a:p>
          <a:p>
            <a:r>
              <a:rPr lang="en-GB" sz="800" b="1" kern="1200" dirty="0" smtClean="0">
                <a:solidFill>
                  <a:srgbClr val="800000"/>
                </a:solidFill>
                <a:latin typeface="+mn-lt"/>
                <a:ea typeface="+mn-ea"/>
                <a:cs typeface="+mn-cs"/>
              </a:rPr>
              <a:t>% We compared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with the</a:t>
            </a:r>
          </a:p>
          <a:p>
            <a:r>
              <a:rPr lang="en-GB" sz="800" b="1" kern="1200" dirty="0" smtClean="0">
                <a:solidFill>
                  <a:srgbClr val="800000"/>
                </a:solidFill>
                <a:latin typeface="+mn-lt"/>
                <a:ea typeface="+mn-ea"/>
                <a:cs typeface="+mn-cs"/>
              </a:rPr>
              <a:t>%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The SDSS code fits to models to  the two-dimensional image </a:t>
            </a:r>
          </a:p>
          <a:p>
            <a:r>
              <a:rPr lang="en-GB" sz="800" b="1" kern="1200" dirty="0" smtClean="0">
                <a:solidFill>
                  <a:srgbClr val="800000"/>
                </a:solidFill>
                <a:latin typeface="+mn-lt"/>
                <a:ea typeface="+mn-ea"/>
                <a:cs typeface="+mn-cs"/>
              </a:rPr>
              <a:t>%  of each object in each band, a pure de </a:t>
            </a:r>
            <a:r>
              <a:rPr lang="en-GB" sz="800" b="1" kern="1200" dirty="0" err="1" smtClean="0">
                <a:solidFill>
                  <a:srgbClr val="800000"/>
                </a:solidFill>
                <a:latin typeface="+mn-lt"/>
                <a:ea typeface="+mn-ea"/>
                <a:cs typeface="+mn-cs"/>
              </a:rPr>
              <a:t>Vaucouleurs</a:t>
            </a:r>
            <a:r>
              <a:rPr lang="en-GB" sz="800" b="1" kern="1200" dirty="0" smtClean="0">
                <a:solidFill>
                  <a:srgbClr val="800000"/>
                </a:solidFill>
                <a:latin typeface="+mn-lt"/>
                <a:ea typeface="+mn-ea"/>
                <a:cs typeface="+mn-cs"/>
              </a:rPr>
              <a:t> profile  </a:t>
            </a:r>
          </a:p>
          <a:p>
            <a:r>
              <a:rPr lang="en-GB" sz="800" b="1" kern="1200" dirty="0" smtClean="0">
                <a:solidFill>
                  <a:srgbClr val="800000"/>
                </a:solidFill>
                <a:latin typeface="+mn-lt"/>
                <a:ea typeface="+mn-ea"/>
                <a:cs typeface="+mn-cs"/>
              </a:rPr>
              <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{-7.67 [(r/re)1/4]} </a:t>
            </a:r>
          </a:p>
          <a:p>
            <a:r>
              <a:rPr lang="en-GB" sz="800" b="1" kern="1200" dirty="0" smtClean="0">
                <a:solidFill>
                  <a:srgbClr val="800000"/>
                </a:solidFill>
                <a:latin typeface="+mn-lt"/>
                <a:ea typeface="+mn-ea"/>
                <a:cs typeface="+mn-cs"/>
              </a:rPr>
              <a:t>%  and a  pure exponential profile, that  %I(r) = I0 </a:t>
            </a:r>
            <a:r>
              <a:rPr lang="en-GB" sz="800" b="1" kern="1200" dirty="0" err="1" smtClean="0">
                <a:solidFill>
                  <a:srgbClr val="800000"/>
                </a:solidFill>
                <a:latin typeface="+mn-lt"/>
                <a:ea typeface="+mn-ea"/>
                <a:cs typeface="+mn-cs"/>
              </a:rPr>
              <a:t>exp</a:t>
            </a:r>
            <a:r>
              <a:rPr lang="en-GB" sz="800" b="1" kern="1200" dirty="0" smtClean="0">
                <a:solidFill>
                  <a:srgbClr val="800000"/>
                </a:solidFill>
                <a:latin typeface="+mn-lt"/>
                <a:ea typeface="+mn-ea"/>
                <a:cs typeface="+mn-cs"/>
              </a:rPr>
              <a:t>(-1.68r/re)</a:t>
            </a:r>
          </a:p>
          <a:p>
            <a:r>
              <a:rPr lang="en-GB" sz="800" b="1" kern="1200" dirty="0" smtClean="0">
                <a:solidFill>
                  <a:srgbClr val="800000"/>
                </a:solidFill>
                <a:latin typeface="+mn-lt"/>
                <a:ea typeface="+mn-ea"/>
                <a:cs typeface="+mn-cs"/>
              </a:rPr>
              <a:t> % are convolved with a double-Gaussian fit to the PSF.</a:t>
            </a:r>
          </a:p>
          <a:p>
            <a:r>
              <a:rPr lang="en-GB" sz="800" b="1" kern="1200" dirty="0" smtClean="0">
                <a:solidFill>
                  <a:srgbClr val="800000"/>
                </a:solidFill>
                <a:latin typeface="+mn-lt"/>
                <a:ea typeface="+mn-ea"/>
                <a:cs typeface="+mn-cs"/>
              </a:rPr>
              <a:t>%Systematically the sources appear less bright when they are </a:t>
            </a:r>
            <a:r>
              <a:rPr lang="en-GB" sz="800" b="1" kern="1200" dirty="0" err="1" smtClean="0">
                <a:solidFill>
                  <a:srgbClr val="800000"/>
                </a:solidFill>
                <a:latin typeface="+mn-lt"/>
                <a:ea typeface="+mn-ea"/>
                <a:cs typeface="+mn-cs"/>
              </a:rPr>
              <a:t>modeled</a:t>
            </a:r>
            <a:r>
              <a:rPr lang="en-GB" sz="800" b="1" kern="1200" dirty="0" smtClean="0">
                <a:solidFill>
                  <a:srgbClr val="800000"/>
                </a:solidFill>
                <a:latin typeface="+mn-lt"/>
                <a:ea typeface="+mn-ea"/>
                <a:cs typeface="+mn-cs"/>
              </a:rPr>
              <a:t> with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%This is due to the more accurate description of the wings of the PSF performed by AIDA, </a:t>
            </a:r>
          </a:p>
          <a:p>
            <a:r>
              <a:rPr lang="en-GB" sz="800" b="1" kern="1200" dirty="0" smtClean="0">
                <a:solidFill>
                  <a:srgbClr val="800000"/>
                </a:solidFill>
                <a:latin typeface="+mn-lt"/>
                <a:ea typeface="+mn-ea"/>
                <a:cs typeface="+mn-cs"/>
              </a:rPr>
              <a:t>%which also allow us to not overestimate the host galaxy luminosity.</a:t>
            </a: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{-2cm}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]{FIGURE/qpcon_4.eps}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[width=0.7\</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]{FIGURE/field_QP09_2.eps}</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]{FIGURE/AIDA_ima-i-004508-4-0079_PSF_star0_residprof.eps} %PSF_09.eps %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{-3.5cm}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]{FIGURE/mask_QP09A.eps}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[width=.5\</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]{FIGURE/AIDA_V4_ima-i-004508-4-0079_A3_F2_QP9A_radprof}</a:t>
            </a:r>
          </a:p>
          <a:p>
            <a:r>
              <a:rPr lang="en-GB" sz="800" b="1" kern="1200" dirty="0" smtClean="0">
                <a:solidFill>
                  <a:srgbClr val="800000"/>
                </a:solidFill>
                <a:latin typeface="+mn-lt"/>
                <a:ea typeface="+mn-ea"/>
                <a:cs typeface="+mn-cs"/>
              </a:rPr>
              <a:t>\</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{2.5cm}% \</a:t>
            </a:r>
            <a:r>
              <a:rPr lang="en-GB" sz="800" b="1" kern="1200" dirty="0" err="1" smtClean="0">
                <a:solidFill>
                  <a:srgbClr val="800000"/>
                </a:solidFill>
                <a:latin typeface="+mn-lt"/>
                <a:ea typeface="+mn-ea"/>
                <a:cs typeface="+mn-cs"/>
              </a:rPr>
              <a:t>hspace</a:t>
            </a:r>
            <a:r>
              <a:rPr lang="en-GB" sz="800" b="1" kern="1200" dirty="0" smtClean="0">
                <a:solidFill>
                  <a:srgbClr val="800000"/>
                </a:solidFill>
                <a:latin typeface="+mn-lt"/>
                <a:ea typeface="+mn-ea"/>
                <a:cs typeface="+mn-cs"/>
              </a:rPr>
              <a:t>{1.5cm}</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[width=.44\</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]{FIGURE/AIDA_V4_ima-i-004508-4-0079_A3_F2_QP9B_radprof} </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vspace</a:t>
            </a:r>
            <a:r>
              <a:rPr lang="en-GB" sz="800" b="1" kern="1200" dirty="0" smtClean="0">
                <a:solidFill>
                  <a:srgbClr val="800000"/>
                </a:solidFill>
                <a:latin typeface="+mn-lt"/>
                <a:ea typeface="+mn-ea"/>
                <a:cs typeface="+mn-cs"/>
              </a:rPr>
              <a:t>{-5.5cm}</a:t>
            </a:r>
          </a:p>
          <a:p>
            <a:r>
              <a:rPr lang="en-GB" sz="800" b="1" kern="1200" dirty="0" smtClean="0">
                <a:solidFill>
                  <a:srgbClr val="800000"/>
                </a:solidFill>
                <a:latin typeface="+mn-lt"/>
                <a:ea typeface="+mn-ea"/>
                <a:cs typeface="+mn-cs"/>
              </a:rPr>
              <a:t>   \caption{ \label{AIDA} \small Example of  the nucleus and host galaxies decomposition  performed by AIDA</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citep</a:t>
            </a:r>
            <a:r>
              <a:rPr lang="en-GB" sz="800" b="1" kern="1200" dirty="0" smtClean="0">
                <a:solidFill>
                  <a:srgbClr val="800000"/>
                </a:solidFill>
                <a:latin typeface="+mn-lt"/>
                <a:ea typeface="+mn-ea"/>
                <a:cs typeface="+mn-cs"/>
              </a:rPr>
              <a:t>[see][for more details]{Falomo2014}.</a:t>
            </a:r>
          </a:p>
          <a:p>
            <a:r>
              <a:rPr lang="en-GB" sz="800" b="1" kern="1200" dirty="0" smtClean="0">
                <a:solidFill>
                  <a:srgbClr val="800000"/>
                </a:solidFill>
                <a:latin typeface="+mn-lt"/>
                <a:ea typeface="+mn-ea"/>
                <a:cs typeface="+mn-cs"/>
              </a:rPr>
              <a:t>   Panels are related to the QSOs in the  pair nr. 4 %(SDSS J081801.47+205009.9 and SDSS J081808.77+204910.1). </a:t>
            </a:r>
          </a:p>
          <a:p>
            <a:r>
              <a:rPr lang="en-GB" sz="800" b="1" kern="1200" dirty="0" smtClean="0">
                <a:solidFill>
                  <a:srgbClr val="800000"/>
                </a:solidFill>
                <a:latin typeface="+mn-lt"/>
                <a:ea typeface="+mn-ea"/>
                <a:cs typeface="+mn-cs"/>
              </a:rPr>
              <a:t>   with the foreground QSO at  redshift 0.2356.</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right}: Image of the field. Stars selected for PSF </a:t>
            </a:r>
            <a:r>
              <a:rPr lang="en-GB" sz="800" b="1" kern="1200" dirty="0" err="1" smtClean="0">
                <a:solidFill>
                  <a:srgbClr val="800000"/>
                </a:solidFill>
                <a:latin typeface="+mn-lt"/>
                <a:ea typeface="+mn-ea"/>
                <a:cs typeface="+mn-cs"/>
              </a:rPr>
              <a:t>modeling</a:t>
            </a:r>
            <a:r>
              <a:rPr lang="en-GB" sz="800" b="1" kern="1200" dirty="0" smtClean="0">
                <a:solidFill>
                  <a:srgbClr val="800000"/>
                </a:solidFill>
                <a:latin typeface="+mn-lt"/>
                <a:ea typeface="+mn-ea"/>
                <a:cs typeface="+mn-cs"/>
              </a:rPr>
              <a:t> are in yellow circles</a:t>
            </a:r>
          </a:p>
          <a:p>
            <a:r>
              <a:rPr lang="en-GB" sz="800" b="1" kern="1200" dirty="0" smtClean="0">
                <a:solidFill>
                  <a:srgbClr val="800000"/>
                </a:solidFill>
                <a:latin typeface="+mn-lt"/>
                <a:ea typeface="+mn-ea"/>
                <a:cs typeface="+mn-cs"/>
              </a:rPr>
              <a:t>   The inner circle defines the region of the fit for each star, the outer annulus determines identifies the background.</a:t>
            </a:r>
          </a:p>
          <a:p>
            <a:r>
              <a:rPr lang="en-GB" sz="800" b="1" kern="1200" dirty="0" smtClean="0">
                <a:solidFill>
                  <a:srgbClr val="800000"/>
                </a:solidFill>
                <a:latin typeface="+mn-lt"/>
                <a:ea typeface="+mn-ea"/>
                <a:cs typeface="+mn-cs"/>
              </a:rPr>
              <a:t>   The red circles are the same for the two QSOs od the pair.</a:t>
            </a:r>
          </a:p>
          <a:p>
            <a:r>
              <a:rPr lang="en-GB" sz="800" b="1" kern="1200" dirty="0" smtClean="0">
                <a:solidFill>
                  <a:srgbClr val="800000"/>
                </a:solidFill>
                <a:latin typeface="+mn-lt"/>
                <a:ea typeface="+mn-ea"/>
                <a:cs typeface="+mn-cs"/>
              </a:rPr>
              <a:t>  %Contour plots of the two objects and of their close environment;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{Top left}: Light profile  of the PSF.</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right}: Contour plot of the QSO A. Fitting galaxy area  and background annulus are marked.</a:t>
            </a:r>
          </a:p>
          <a:p>
            <a:r>
              <a:rPr lang="en-GB" sz="800" b="1" kern="1200" dirty="0" smtClean="0">
                <a:solidFill>
                  <a:srgbClr val="800000"/>
                </a:solidFill>
                <a:latin typeface="+mn-lt"/>
                <a:ea typeface="+mn-ea"/>
                <a:cs typeface="+mn-cs"/>
              </a:rPr>
              <a:t>       Small green circles are masks to exclude nearby galaxies to the regions of interest.</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textit</a:t>
            </a:r>
            <a:r>
              <a:rPr lang="en-GB" sz="800" b="1" kern="1200" dirty="0" smtClean="0">
                <a:solidFill>
                  <a:srgbClr val="800000"/>
                </a:solidFill>
                <a:latin typeface="+mn-lt"/>
                <a:ea typeface="+mn-ea"/>
                <a:cs typeface="+mn-cs"/>
              </a:rPr>
              <a:t>{Bottom left}: Average radial brightness profile of the QSO A  fitted by </a:t>
            </a:r>
          </a:p>
          <a:p>
            <a:r>
              <a:rPr lang="en-GB" sz="800" b="1" kern="1200" dirty="0" smtClean="0">
                <a:solidFill>
                  <a:srgbClr val="800000"/>
                </a:solidFill>
                <a:latin typeface="+mn-lt"/>
                <a:ea typeface="+mn-ea"/>
                <a:cs typeface="+mn-cs"/>
              </a:rPr>
              <a:t>     the scaled  PSF for the nucleus (blue  dashed line) plus the  the the host galaxy model convolved with the PSF  </a:t>
            </a:r>
          </a:p>
          <a:p>
            <a:r>
              <a:rPr lang="en-GB" sz="800" b="1" kern="1200" dirty="0" smtClean="0">
                <a:solidFill>
                  <a:srgbClr val="800000"/>
                </a:solidFill>
                <a:latin typeface="+mn-lt"/>
                <a:ea typeface="+mn-ea"/>
                <a:cs typeface="+mn-cs"/>
              </a:rPr>
              <a:t>    (green dashed line), see the text.</a:t>
            </a:r>
          </a:p>
          <a:p>
            <a:r>
              <a:rPr lang="en-GB" sz="800" b="1" kern="1200" dirty="0" smtClean="0">
                <a:solidFill>
                  <a:srgbClr val="800000"/>
                </a:solidFill>
                <a:latin typeface="+mn-lt"/>
                <a:ea typeface="+mn-ea"/>
                <a:cs typeface="+mn-cs"/>
              </a:rPr>
              <a:t> The overall best fit is represented by the red solid line.</a:t>
            </a:r>
          </a:p>
          <a:p>
            <a:r>
              <a:rPr lang="en-GB" sz="800" b="1" kern="1200" dirty="0" smtClean="0">
                <a:solidFill>
                  <a:srgbClr val="800000"/>
                </a:solidFill>
                <a:latin typeface="+mn-lt"/>
                <a:ea typeface="+mn-ea"/>
                <a:cs typeface="+mn-cs"/>
              </a:rPr>
              <a:t>  %  Below graphs the  residuals after each model subtraction are drawn. </a:t>
            </a: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\end{figure*}</a:t>
            </a:r>
          </a:p>
          <a:p>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p>
          <a:p>
            <a:r>
              <a:rPr lang="en-GB" sz="800" b="1" kern="1200" dirty="0" smtClean="0">
                <a:solidFill>
                  <a:srgbClr val="800000"/>
                </a:solidFill>
                <a:latin typeface="+mn-lt"/>
                <a:ea typeface="+mn-ea"/>
                <a:cs typeface="+mn-cs"/>
              </a:rPr>
              <a:t>% \begin{figure}</a:t>
            </a: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centering</a:t>
            </a:r>
            <a:endParaRPr lang="en-GB" sz="800" b="1" kern="1200" dirty="0" smtClean="0">
              <a:solidFill>
                <a:srgbClr val="800000"/>
              </a:solidFill>
              <a:latin typeface="+mn-lt"/>
              <a:ea typeface="+mn-ea"/>
              <a:cs typeface="+mn-cs"/>
            </a:endParaRPr>
          </a:p>
          <a:p>
            <a:r>
              <a:rPr lang="en-GB" sz="800" b="1" kern="1200" dirty="0" smtClean="0">
                <a:solidFill>
                  <a:srgbClr val="800000"/>
                </a:solidFill>
                <a:latin typeface="+mn-lt"/>
                <a:ea typeface="+mn-ea"/>
                <a:cs typeface="+mn-cs"/>
              </a:rPr>
              <a:t>% \</a:t>
            </a:r>
            <a:r>
              <a:rPr lang="en-GB" sz="800" b="1" kern="1200" dirty="0" err="1" smtClean="0">
                <a:solidFill>
                  <a:srgbClr val="800000"/>
                </a:solidFill>
                <a:latin typeface="+mn-lt"/>
                <a:ea typeface="+mn-ea"/>
                <a:cs typeface="+mn-cs"/>
              </a:rPr>
              <a:t>includegraphics</a:t>
            </a:r>
            <a:r>
              <a:rPr lang="en-GB" sz="800" b="1" kern="1200" dirty="0" smtClean="0">
                <a:solidFill>
                  <a:srgbClr val="800000"/>
                </a:solidFill>
                <a:latin typeface="+mn-lt"/>
                <a:ea typeface="+mn-ea"/>
                <a:cs typeface="+mn-cs"/>
              </a:rPr>
              <a:t>[width=0.6\</a:t>
            </a:r>
            <a:r>
              <a:rPr lang="en-GB" sz="800" b="1" kern="1200" dirty="0" err="1" smtClean="0">
                <a:solidFill>
                  <a:srgbClr val="800000"/>
                </a:solidFill>
                <a:latin typeface="+mn-lt"/>
                <a:ea typeface="+mn-ea"/>
                <a:cs typeface="+mn-cs"/>
              </a:rPr>
              <a:t>textwidth</a:t>
            </a:r>
            <a:r>
              <a:rPr lang="en-GB" sz="800" b="1" kern="1200" dirty="0" smtClean="0">
                <a:solidFill>
                  <a:srgbClr val="800000"/>
                </a:solidFill>
                <a:latin typeface="+mn-lt"/>
                <a:ea typeface="+mn-ea"/>
                <a:cs typeface="+mn-cs"/>
              </a:rPr>
              <a:t>]{FIGURE/one2one_iAIDA_iSDSS}</a:t>
            </a:r>
          </a:p>
          <a:p>
            <a:r>
              <a:rPr lang="en-GB" sz="800" b="1" kern="1200" dirty="0" smtClean="0">
                <a:solidFill>
                  <a:srgbClr val="800000"/>
                </a:solidFill>
                <a:latin typeface="+mn-lt"/>
                <a:ea typeface="+mn-ea"/>
                <a:cs typeface="+mn-cs"/>
              </a:rPr>
              <a:t>%  \caption{Comparison between the  sum of the nucleus + host luminosity </a:t>
            </a:r>
            <a:r>
              <a:rPr lang="en-GB" sz="800" b="1" kern="1200" dirty="0" err="1" smtClean="0">
                <a:solidFill>
                  <a:srgbClr val="800000"/>
                </a:solidFill>
                <a:latin typeface="+mn-lt"/>
                <a:ea typeface="+mn-ea"/>
                <a:cs typeface="+mn-cs"/>
              </a:rPr>
              <a:t>deconvolved</a:t>
            </a:r>
            <a:r>
              <a:rPr lang="en-GB" sz="800" b="1" kern="1200" dirty="0" smtClean="0">
                <a:solidFill>
                  <a:srgbClr val="800000"/>
                </a:solidFill>
                <a:latin typeface="+mn-lt"/>
                <a:ea typeface="+mn-ea"/>
                <a:cs typeface="+mn-cs"/>
              </a:rPr>
              <a:t> by AIDA </a:t>
            </a:r>
          </a:p>
          <a:p>
            <a:r>
              <a:rPr lang="en-GB" sz="800" b="1" kern="1200" dirty="0" smtClean="0">
                <a:solidFill>
                  <a:srgbClr val="800000"/>
                </a:solidFill>
                <a:latin typeface="+mn-lt"/>
                <a:ea typeface="+mn-ea"/>
                <a:cs typeface="+mn-cs"/>
              </a:rPr>
              <a:t>%  and the SDSS </a:t>
            </a:r>
            <a:r>
              <a:rPr lang="en-GB" sz="800" b="1" kern="1200" dirty="0" err="1" smtClean="0">
                <a:solidFill>
                  <a:srgbClr val="800000"/>
                </a:solidFill>
                <a:latin typeface="+mn-lt"/>
                <a:ea typeface="+mn-ea"/>
                <a:cs typeface="+mn-cs"/>
              </a:rPr>
              <a:t>modelMag</a:t>
            </a:r>
            <a:r>
              <a:rPr lang="en-GB" sz="800" b="1" kern="1200" dirty="0" smtClean="0">
                <a:solidFill>
                  <a:srgbClr val="800000"/>
                </a:solidFill>
                <a:latin typeface="+mn-lt"/>
                <a:ea typeface="+mn-ea"/>
                <a:cs typeface="+mn-cs"/>
              </a:rPr>
              <a:t> magnitudes of our QSOs.    }</a:t>
            </a:r>
          </a:p>
          <a:p>
            <a:r>
              <a:rPr lang="en-GB" sz="800" b="1" kern="1200" dirty="0" smtClean="0">
                <a:solidFill>
                  <a:srgbClr val="800000"/>
                </a:solidFill>
                <a:latin typeface="+mn-lt"/>
                <a:ea typeface="+mn-ea"/>
                <a:cs typeface="+mn-cs"/>
              </a:rPr>
              <a:t>%  \label{</a:t>
            </a:r>
            <a:r>
              <a:rPr lang="en-GB" sz="800" b="1" kern="1200" dirty="0" err="1" smtClean="0">
                <a:solidFill>
                  <a:srgbClr val="800000"/>
                </a:solidFill>
                <a:latin typeface="+mn-lt"/>
                <a:ea typeface="+mn-ea"/>
                <a:cs typeface="+mn-cs"/>
              </a:rPr>
              <a:t>iS_iA</a:t>
            </a:r>
            <a:r>
              <a:rPr lang="en-GB" sz="800" b="1" kern="1200" dirty="0" smtClean="0">
                <a:solidFill>
                  <a:srgbClr val="800000"/>
                </a:solidFill>
                <a:latin typeface="+mn-lt"/>
                <a:ea typeface="+mn-ea"/>
                <a:cs typeface="+mn-cs"/>
              </a:rPr>
              <a:t>}</a:t>
            </a:r>
          </a:p>
          <a:p>
            <a:r>
              <a:rPr lang="en-GB" sz="800" b="1" kern="1200" dirty="0" smtClean="0">
                <a:solidFill>
                  <a:srgbClr val="800000"/>
                </a:solidFill>
                <a:latin typeface="+mn-lt"/>
                <a:ea typeface="+mn-ea"/>
                <a:cs typeface="+mn-cs"/>
              </a:rPr>
              <a:t>%  \end{figure}</a:t>
            </a:r>
          </a:p>
          <a:p>
            <a:r>
              <a:rPr lang="en-GB" sz="800" b="1" kern="1200" dirty="0" smtClean="0">
                <a:solidFill>
                  <a:srgbClr val="800000"/>
                </a:solidFill>
                <a:latin typeface="+mn-lt"/>
                <a:ea typeface="+mn-ea"/>
                <a:cs typeface="+mn-cs"/>
              </a:rPr>
              <a:t> </a:t>
            </a:r>
            <a:endParaRPr lang="en-GB" sz="800" b="1" kern="1200" dirty="0" smtClean="0">
              <a:solidFill>
                <a:srgbClr val="000000"/>
              </a:solidFill>
              <a:latin typeface="+mn-lt"/>
              <a:ea typeface="+mn-ea"/>
              <a:cs typeface="+mn-cs"/>
            </a:endParaRPr>
          </a:p>
          <a:p>
            <a:endParaRPr lang="en-GB" sz="800" b="1" kern="1200" dirty="0" smtClean="0">
              <a:solidFill>
                <a:srgbClr val="800000"/>
              </a:solidFill>
              <a:latin typeface="+mn-lt"/>
              <a:ea typeface="+mn-ea"/>
              <a:cs typeface="+mn-cs"/>
            </a:endParaRPr>
          </a:p>
          <a:p>
            <a:endParaRPr lang="en-GB" sz="800" b="1" kern="1200" dirty="0" smtClean="0">
              <a:solidFill>
                <a:srgbClr val="800000"/>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39</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We present the  results of an ongoing program, aimed to explore and  investigate the properties and</a:t>
            </a:r>
            <a:r>
              <a:rPr lang="en-GB" baseline="0" dirty="0" smtClean="0"/>
              <a:t> </a:t>
            </a:r>
            <a:r>
              <a:rPr lang="en-GB" dirty="0" smtClean="0"/>
              <a:t>environment of  quasars and quasar associations at low redshift, extracted from Sloan</a:t>
            </a:r>
            <a:r>
              <a:rPr lang="en-GB" baseline="0" dirty="0" smtClean="0"/>
              <a:t> Digital Sky Survey </a:t>
            </a:r>
            <a:r>
              <a:rPr lang="en-GB" dirty="0" smtClean="0"/>
              <a:t>datasets.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recent and forthcoming works we describe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the properties of quasar hosts and their relationship with the central BH,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galaxy environments of isolated quasars</a:t>
            </a:r>
            <a:r>
              <a:rPr lang="en-GB" sz="1200" kern="1200" baseline="0" dirty="0" smtClean="0">
                <a:solidFill>
                  <a:schemeClr val="tx1"/>
                </a:solidFill>
                <a:effectLst/>
                <a:latin typeface="+mn-lt"/>
                <a:ea typeface="+mn-ea"/>
                <a:cs typeface="+mn-cs"/>
              </a:rPr>
              <a:t> and  quasars in close pairs, and </a:t>
            </a:r>
            <a:r>
              <a:rPr lang="en-GB" sz="1200" kern="1200" dirty="0" smtClean="0">
                <a:solidFill>
                  <a:schemeClr val="tx1"/>
                </a:solidFill>
                <a:effectLst/>
                <a:latin typeface="+mn-lt"/>
                <a:ea typeface="+mn-ea"/>
                <a:cs typeface="+mn-cs"/>
              </a:rPr>
              <a:t>the morphology, colours and peculiarities of quasar hosts.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this talk we focus on </a:t>
            </a:r>
            <a:r>
              <a:rPr lang="en-GB" sz="1200" kern="1200" dirty="0" smtClean="0">
                <a:solidFill>
                  <a:schemeClr val="tx1"/>
                </a:solidFill>
                <a:effectLst/>
                <a:latin typeface="+mn-lt"/>
                <a:ea typeface="+mn-ea"/>
                <a:cs typeface="+mn-cs"/>
              </a:rPr>
              <a:t>the galaxy environments and the dynamical properties around 14 low redshift quasar physical-pairs derived from SDSS Data Release 10 spectroscopic and imaging datasets . For these systems we perform a detailed analysis of their host galaxies and of the clustering of galaxies.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 compare the properties of these environments with those of an homogeneous sample of quasars not in pair spanning the same range of redshift and host galaxy luminosities. Finally from the difference of systemic velocity of each pair we set constraints on the total minimum mass of the systems where quasars inhabit ( based  on the dynamic of the pair. )</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Bettoni</a:t>
            </a:r>
            <a:r>
              <a:rPr lang="en-GB" sz="1200" kern="1200" dirty="0" smtClean="0">
                <a:solidFill>
                  <a:schemeClr val="tx1"/>
                </a:solidFill>
                <a:effectLst/>
                <a:latin typeface="+mn-lt"/>
                <a:ea typeface="+mn-ea"/>
                <a:cs typeface="+mn-cs"/>
              </a:rPr>
              <a:t> et al. 2014). </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(Falomo+2014, MNRAS, 440, 476)</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(Karhunen+2014,MNRAS, 441,1802)</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(Sandrinelli+2014,MNRAS, in print)</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(Bettoni+2014, in preparation)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3</a:t>
            </a:fld>
            <a:endParaRPr lang="en-GB"/>
          </a:p>
        </p:txBody>
      </p:sp>
    </p:spTree>
    <p:extLst>
      <p:ext uri="{BB962C8B-B14F-4D97-AF65-F5344CB8AC3E}">
        <p14:creationId xmlns:p14="http://schemas.microsoft.com/office/powerpoint/2010/main" val="2156064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four frames used to study the environment of SDSS J021447.00-003250.6. The redshift of the object is 0.3489. The dashed black lines show the edges of each of the 4 overlapping frames. The blue circle shows the location of the target, while the red circle corresponds to a distance of 1 </a:t>
            </a:r>
            <a:r>
              <a:rPr lang="en-GB" sz="1200" kern="1200" dirty="0" err="1" smtClean="0">
                <a:solidFill>
                  <a:schemeClr val="tx1"/>
                </a:solidFill>
                <a:effectLst/>
                <a:latin typeface="+mn-lt"/>
                <a:ea typeface="+mn-ea"/>
                <a:cs typeface="+mn-cs"/>
              </a:rPr>
              <a:t>Mpc</a:t>
            </a:r>
            <a:r>
              <a:rPr lang="en-GB" sz="1200" kern="1200" dirty="0" smtClean="0">
                <a:solidFill>
                  <a:schemeClr val="tx1"/>
                </a:solidFill>
                <a:effectLst/>
                <a:latin typeface="+mn-lt"/>
                <a:ea typeface="+mn-ea"/>
                <a:cs typeface="+mn-cs"/>
              </a:rPr>
              <a:t> from the target. The green circles show the randomly picked areas used for determining the background galaxy density. </a:t>
            </a:r>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KK We characterize this overdensity with a </a:t>
            </a:r>
            <a:r>
              <a:rPr lang="en-GB" sz="1000" kern="1200" dirty="0" err="1" smtClean="0">
                <a:solidFill>
                  <a:schemeClr val="tx1"/>
                </a:solidFill>
                <a:effectLst/>
                <a:latin typeface="+mn-lt"/>
                <a:ea typeface="+mn-ea"/>
                <a:cs typeface="+mn-cs"/>
              </a:rPr>
              <a:t>param</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eter</a:t>
            </a:r>
            <a:r>
              <a:rPr lang="en-GB" sz="1000" kern="1200" dirty="0" smtClean="0">
                <a:solidFill>
                  <a:schemeClr val="tx1"/>
                </a:solidFill>
                <a:effectLst/>
                <a:latin typeface="+mn-lt"/>
                <a:ea typeface="+mn-ea"/>
                <a:cs typeface="+mn-cs"/>
              </a:rPr>
              <a:t> G, where G = </a:t>
            </a:r>
            <a:r>
              <a:rPr lang="en-GB" sz="1000" kern="1200" dirty="0" err="1" smtClean="0">
                <a:solidFill>
                  <a:schemeClr val="tx1"/>
                </a:solidFill>
                <a:effectLst/>
                <a:latin typeface="+mn-lt"/>
                <a:ea typeface="+mn-ea"/>
                <a:cs typeface="+mn-cs"/>
              </a:rPr>
              <a:t>nenv</a:t>
            </a:r>
            <a:r>
              <a:rPr lang="en-GB" sz="1000" kern="1200" dirty="0" smtClean="0">
                <a:solidFill>
                  <a:schemeClr val="tx1"/>
                </a:solidFill>
                <a:effectLst/>
                <a:latin typeface="+mn-lt"/>
                <a:ea typeface="+mn-ea"/>
                <a:cs typeface="+mn-cs"/>
              </a:rPr>
              <a:t>/nbg. A ratio of unity (</a:t>
            </a:r>
            <a:r>
              <a:rPr lang="en-GB" sz="1000" kern="1200" dirty="0" err="1" smtClean="0">
                <a:solidFill>
                  <a:schemeClr val="tx1"/>
                </a:solidFill>
                <a:effectLst/>
                <a:latin typeface="+mn-lt"/>
                <a:ea typeface="+mn-ea"/>
                <a:cs typeface="+mn-cs"/>
              </a:rPr>
              <a:t>ie</a:t>
            </a:r>
            <a:r>
              <a:rPr lang="en-GB" sz="1000" kern="1200" dirty="0" smtClean="0">
                <a:solidFill>
                  <a:schemeClr val="tx1"/>
                </a:solidFill>
                <a:effectLst/>
                <a:latin typeface="+mn-lt"/>
                <a:ea typeface="+mn-ea"/>
                <a:cs typeface="+mn-cs"/>
              </a:rPr>
              <a:t>. G = 1) thus implies that no overdensity is present in the target en- </a:t>
            </a:r>
            <a:r>
              <a:rPr lang="en-GB" sz="1000" kern="1200" dirty="0" err="1" smtClean="0">
                <a:solidFill>
                  <a:schemeClr val="tx1"/>
                </a:solidFill>
                <a:effectLst/>
                <a:latin typeface="+mn-lt"/>
                <a:ea typeface="+mn-ea"/>
                <a:cs typeface="+mn-cs"/>
              </a:rPr>
              <a:t>vironment</a:t>
            </a:r>
            <a:r>
              <a:rPr lang="en-GB" sz="1000" kern="1200" dirty="0" smtClean="0">
                <a:solidFill>
                  <a:schemeClr val="tx1"/>
                </a:solidFill>
                <a:effectLst/>
                <a:latin typeface="+mn-lt"/>
                <a:ea typeface="+mn-ea"/>
                <a:cs typeface="+mn-cs"/>
              </a:rPr>
              <a:t>. The overdensity was calculated for each of the 200 kpc wide radius bins surrounding the quasar to study how the density changes with projected distance from the quasar.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plots: </a:t>
            </a:r>
            <a:r>
              <a:rPr lang="en-GB" sz="1000" kern="1200" dirty="0" err="1" smtClean="0">
                <a:solidFill>
                  <a:schemeClr val="tx1"/>
                </a:solidFill>
                <a:effectLst/>
                <a:latin typeface="+mn-lt"/>
                <a:ea typeface="+mn-ea"/>
                <a:cs typeface="+mn-cs"/>
              </a:rPr>
              <a:t>comulative</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overdensities</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Differenzial</a:t>
            </a:r>
            <a:r>
              <a:rPr lang="en-GB" sz="1000" kern="1200" dirty="0" smtClean="0">
                <a:solidFill>
                  <a:schemeClr val="tx1"/>
                </a:solidFill>
                <a:effectLst/>
                <a:latin typeface="+mn-lt"/>
                <a:ea typeface="+mn-ea"/>
                <a:cs typeface="+mn-cs"/>
              </a:rPr>
              <a:t> overdensity plot </a:t>
            </a:r>
            <a:r>
              <a:rPr lang="en-GB" sz="1000" kern="1200" dirty="0" err="1" smtClean="0">
                <a:solidFill>
                  <a:schemeClr val="tx1"/>
                </a:solidFill>
                <a:effectLst/>
                <a:latin typeface="+mn-lt"/>
                <a:ea typeface="+mn-ea"/>
                <a:cs typeface="+mn-cs"/>
              </a:rPr>
              <a:t>revelas</a:t>
            </a:r>
            <a:r>
              <a:rPr lang="en-GB" sz="1000" kern="1200" dirty="0" smtClean="0">
                <a:solidFill>
                  <a:schemeClr val="tx1"/>
                </a:solidFill>
                <a:effectLst/>
                <a:latin typeface="+mn-lt"/>
                <a:ea typeface="+mn-ea"/>
                <a:cs typeface="+mn-cs"/>
              </a:rPr>
              <a:t> that signal</a:t>
            </a:r>
            <a:r>
              <a:rPr lang="en-GB" sz="1000" kern="1200" baseline="0" dirty="0" smtClean="0">
                <a:solidFill>
                  <a:schemeClr val="tx1"/>
                </a:solidFill>
                <a:effectLst/>
                <a:latin typeface="+mn-lt"/>
                <a:ea typeface="+mn-ea"/>
                <a:cs typeface="+mn-cs"/>
              </a:rPr>
              <a:t> is significantly present within about 4000 kpc from the target.</a:t>
            </a:r>
            <a:endParaRPr lang="en-GB" sz="1000"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overdensity </a:t>
            </a:r>
            <a:r>
              <a:rPr lang="en-GB" sz="1200" kern="1200" dirty="0" smtClean="0">
                <a:solidFill>
                  <a:schemeClr val="tx1"/>
                </a:solidFill>
                <a:latin typeface="+mn-lt"/>
                <a:ea typeface="+mn-ea"/>
                <a:cs typeface="+mn-cs"/>
              </a:rPr>
              <a:t>for each  200 kpc wide radius bin surrounding the QSO</a:t>
            </a:r>
          </a:p>
          <a:p>
            <a:endParaRPr lang="en-GB"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41</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Left panel: SDSS i-band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of galaxies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QSOs in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corrected</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superposition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companion</a:t>
            </a:r>
            <a:r>
              <a:rPr lang="it-IT" sz="1200" kern="1200" dirty="0" smtClean="0">
                <a:solidFill>
                  <a:schemeClr val="tx1"/>
                </a:solidFill>
                <a:effectLst/>
                <a:latin typeface="+mn-lt"/>
                <a:ea typeface="+mn-ea"/>
                <a:cs typeface="+mn-cs"/>
              </a:rPr>
              <a:t> environment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filled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squares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function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projected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distance</a:t>
            </a:r>
            <a:r>
              <a:rPr lang="it-IT" sz="1200" kern="1200" dirty="0" smtClean="0">
                <a:solidFill>
                  <a:schemeClr val="tx1"/>
                </a:solidFill>
                <a:effectLst/>
                <a:latin typeface="+mn-lt"/>
                <a:ea typeface="+mn-ea"/>
                <a:cs typeface="+mn-cs"/>
              </a:rPr>
              <a:t> from the QSOs. Right panel: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six</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with 0 &lt;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(from the QSO </a:t>
            </a:r>
            <a:r>
              <a:rPr lang="it-IT" sz="1200" kern="1200" dirty="0" err="1" smtClean="0">
                <a:solidFill>
                  <a:schemeClr val="tx1"/>
                </a:solidFill>
                <a:effectLst/>
                <a:latin typeface="+mn-lt"/>
                <a:ea typeface="+mn-ea"/>
                <a:cs typeface="+mn-cs"/>
              </a:rPr>
              <a:t>midpoint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orange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circles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whole</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under the </a:t>
            </a:r>
            <a:r>
              <a:rPr lang="it-IT" sz="1200" kern="1200" dirty="0" err="1" smtClean="0">
                <a:solidFill>
                  <a:schemeClr val="tx1"/>
                </a:solidFill>
                <a:effectLst/>
                <a:latin typeface="+mn-lt"/>
                <a:ea typeface="+mn-ea"/>
                <a:cs typeface="+mn-cs"/>
              </a:rPr>
              <a:t>assumption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each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sample </a:t>
            </a:r>
            <a:r>
              <a:rPr lang="it-IT" sz="1200" kern="1200" dirty="0" err="1" smtClean="0">
                <a:solidFill>
                  <a:schemeClr val="tx1"/>
                </a:solidFill>
                <a:effectLst/>
                <a:latin typeface="+mn-lt"/>
                <a:ea typeface="+mn-ea"/>
                <a:cs typeface="+mn-cs"/>
              </a:rPr>
              <a:t>contributes</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average</a:t>
            </a:r>
            <a:r>
              <a:rPr lang="it-IT" sz="1200" kern="1200" dirty="0" smtClean="0">
                <a:solidFill>
                  <a:schemeClr val="tx1"/>
                </a:solidFill>
                <a:effectLst/>
                <a:latin typeface="+mn-lt"/>
                <a:ea typeface="+mn-ea"/>
                <a:cs typeface="+mn-cs"/>
              </a:rPr>
              <a:t> (i.e. from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left</a:t>
            </a:r>
            <a:r>
              <a:rPr lang="it-IT" sz="1200" kern="1200" dirty="0" smtClean="0">
                <a:solidFill>
                  <a:schemeClr val="tx1"/>
                </a:solidFill>
                <a:effectLst/>
                <a:latin typeface="+mn-lt"/>
                <a:ea typeface="+mn-ea"/>
                <a:cs typeface="+mn-cs"/>
              </a:rPr>
              <a:t> panel) ,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dashed</a:t>
            </a:r>
            <a:r>
              <a:rPr lang="it-IT" sz="1200" kern="1200" dirty="0" smtClean="0">
                <a:solidFill>
                  <a:schemeClr val="tx1"/>
                </a:solidFill>
                <a:effectLst/>
                <a:latin typeface="+mn-lt"/>
                <a:ea typeface="+mn-ea"/>
                <a:cs typeface="+mn-cs"/>
              </a:rPr>
              <a:t> line. </a:t>
            </a:r>
            <a:r>
              <a:rPr lang="it-IT" sz="1200" kern="1200" dirty="0" err="1" smtClean="0">
                <a:solidFill>
                  <a:schemeClr val="tx1"/>
                </a:solidFill>
                <a:effectLst/>
                <a:latin typeface="+mn-lt"/>
                <a:ea typeface="+mn-ea"/>
                <a:cs typeface="+mn-cs"/>
              </a:rPr>
              <a:t>If</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consider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a:t>
            </a:r>
            <a:r>
              <a:rPr lang="it-IT" sz="1200" kern="1200" dirty="0" err="1" smtClean="0">
                <a:solidFill>
                  <a:schemeClr val="tx1"/>
                </a:solidFill>
                <a:effectLst/>
                <a:latin typeface="+mn-lt"/>
                <a:ea typeface="+mn-ea"/>
                <a:cs typeface="+mn-cs"/>
              </a:rPr>
              <a:t>closer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represented</a:t>
            </a:r>
            <a:r>
              <a:rPr lang="it-IT" sz="1200" kern="1200" dirty="0" smtClean="0">
                <a:solidFill>
                  <a:schemeClr val="tx1"/>
                </a:solidFill>
                <a:effectLst/>
                <a:latin typeface="+mn-lt"/>
                <a:ea typeface="+mn-ea"/>
                <a:cs typeface="+mn-cs"/>
              </a:rPr>
              <a:t> by the full green </a:t>
            </a:r>
            <a:r>
              <a:rPr lang="it-IT" sz="1200" kern="1200" dirty="0" err="1" smtClean="0">
                <a:solidFill>
                  <a:schemeClr val="tx1"/>
                </a:solidFill>
                <a:effectLst/>
                <a:latin typeface="+mn-lt"/>
                <a:ea typeface="+mn-ea"/>
                <a:cs typeface="+mn-cs"/>
              </a:rPr>
              <a:t>triangles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both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panels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isolated</a:t>
            </a:r>
            <a:r>
              <a:rPr lang="it-IT" sz="1200" kern="1200" dirty="0" smtClean="0">
                <a:solidFill>
                  <a:schemeClr val="tx1"/>
                </a:solidFill>
                <a:effectLst/>
                <a:latin typeface="+mn-lt"/>
                <a:ea typeface="+mn-ea"/>
                <a:cs typeface="+mn-cs"/>
              </a:rPr>
              <a:t> QSOs from the </a:t>
            </a:r>
            <a:r>
              <a:rPr lang="it-IT" sz="1200" kern="1200" dirty="0" err="1" smtClean="0">
                <a:solidFill>
                  <a:schemeClr val="tx1"/>
                </a:solidFill>
                <a:effectLst/>
                <a:latin typeface="+mn-lt"/>
                <a:ea typeface="+mn-ea"/>
                <a:cs typeface="+mn-cs"/>
              </a:rPr>
              <a:t>subsample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i &lt; 22 </a:t>
            </a:r>
            <a:r>
              <a:rPr lang="it-IT" sz="1200" kern="1200" dirty="0" err="1" smtClean="0">
                <a:solidFill>
                  <a:schemeClr val="tx1"/>
                </a:solidFill>
                <a:effectLst/>
                <a:latin typeface="+mn-lt"/>
                <a:ea typeface="+mn-ea"/>
                <a:cs typeface="+mn-cs"/>
              </a:rPr>
              <a:t>mag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Karhunen</a:t>
            </a:r>
            <a:r>
              <a:rPr lang="it-IT" sz="1200" kern="1200" dirty="0" smtClean="0">
                <a:solidFill>
                  <a:schemeClr val="tx1"/>
                </a:solidFill>
                <a:effectLst/>
                <a:latin typeface="+mn-lt"/>
                <a:ea typeface="+mn-ea"/>
                <a:cs typeface="+mn-cs"/>
              </a:rPr>
              <a:t> et al. (2014)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for a comparison.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42</a:t>
            </a:fld>
            <a:endParaRPr lang="en-GB"/>
          </a:p>
        </p:txBody>
      </p:sp>
    </p:spTree>
    <p:extLst>
      <p:ext uri="{BB962C8B-B14F-4D97-AF65-F5344CB8AC3E}">
        <p14:creationId xmlns:p14="http://schemas.microsoft.com/office/powerpoint/2010/main" val="398889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46</a:t>
            </a:fld>
            <a:endParaRPr lang="en-GB"/>
          </a:p>
        </p:txBody>
      </p:sp>
    </p:spTree>
    <p:extLst>
      <p:ext uri="{BB962C8B-B14F-4D97-AF65-F5344CB8AC3E}">
        <p14:creationId xmlns:p14="http://schemas.microsoft.com/office/powerpoint/2010/main" val="187079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000" kern="1200" dirty="0" smtClean="0">
                <a:solidFill>
                  <a:schemeClr val="tx1"/>
                </a:solidFill>
                <a:latin typeface="+mn-lt"/>
                <a:ea typeface="+mn-ea"/>
                <a:cs typeface="+mn-cs"/>
              </a:rPr>
              <a:t>in order to probe  the galactic environment up to M*+1, and possibly M* + 2, we need to exploit</a:t>
            </a:r>
          </a:p>
          <a:p>
            <a:r>
              <a:rPr lang="en-GB" sz="1000" kern="1200" dirty="0" smtClean="0">
                <a:solidFill>
                  <a:schemeClr val="tx1"/>
                </a:solidFill>
                <a:latin typeface="+mn-lt"/>
                <a:ea typeface="+mn-ea"/>
                <a:cs typeface="+mn-cs"/>
              </a:rPr>
              <a:t> optimal signal--to--noise optical spectroscopy and high quality  images </a:t>
            </a:r>
          </a:p>
          <a:p>
            <a:r>
              <a:rPr lang="en-GB" sz="1000" kern="1200" dirty="0" smtClean="0">
                <a:solidFill>
                  <a:schemeClr val="tx1"/>
                </a:solidFill>
                <a:latin typeface="+mn-lt"/>
                <a:ea typeface="+mn-ea"/>
                <a:cs typeface="+mn-cs"/>
              </a:rPr>
              <a:t> of the QSO fields.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\begin{itemize}</a:t>
            </a:r>
          </a:p>
          <a:p>
            <a:r>
              <a:rPr lang="en-GB" sz="1000" kern="1200" dirty="0" smtClean="0">
                <a:solidFill>
                  <a:schemeClr val="tx1"/>
                </a:solidFill>
                <a:latin typeface="+mn-lt"/>
                <a:ea typeface="+mn-ea"/>
                <a:cs typeface="+mn-cs"/>
              </a:rPr>
              <a:t> \item</a:t>
            </a:r>
          </a:p>
          <a:p>
            <a:r>
              <a:rPr lang="en-GB" sz="1000" kern="1200" dirty="0" smtClean="0">
                <a:solidFill>
                  <a:schemeClr val="tx1"/>
                </a:solidFill>
                <a:latin typeface="+mn-lt"/>
                <a:ea typeface="+mn-ea"/>
                <a:cs typeface="+mn-cs"/>
              </a:rPr>
              <a:t>We have obtained observing time for  spectra and R and I band  imaging of selected 18  QSO  pairs at $z &lt; 1$   </a:t>
            </a:r>
          </a:p>
          <a:p>
            <a:r>
              <a:rPr lang="en-GB" sz="1000" kern="1200" dirty="0" smtClean="0">
                <a:solidFill>
                  <a:schemeClr val="tx1"/>
                </a:solidFill>
                <a:latin typeface="+mn-lt"/>
                <a:ea typeface="+mn-ea"/>
                <a:cs typeface="+mn-cs"/>
              </a:rPr>
              <a:t>from OSIRIS--Gran </a:t>
            </a:r>
            <a:r>
              <a:rPr lang="en-GB" sz="1000" kern="1200" dirty="0" err="1" smtClean="0">
                <a:solidFill>
                  <a:schemeClr val="tx1"/>
                </a:solidFill>
                <a:latin typeface="+mn-lt"/>
                <a:ea typeface="+mn-ea"/>
                <a:cs typeface="+mn-cs"/>
              </a:rPr>
              <a:t>Telescopio</a:t>
            </a:r>
            <a:r>
              <a:rPr lang="en-GB" sz="1000" kern="1200" dirty="0" smtClean="0">
                <a:solidFill>
                  <a:schemeClr val="tx1"/>
                </a:solidFill>
                <a:latin typeface="+mn-lt"/>
                <a:ea typeface="+mn-ea"/>
                <a:cs typeface="+mn-cs"/>
              </a:rPr>
              <a:t> CANARIAS (GTC, 10.4\,m) to map B and V rest-frame targets.</a:t>
            </a:r>
          </a:p>
          <a:p>
            <a:r>
              <a:rPr lang="en-GB" sz="1000" kern="1200" dirty="0" smtClean="0">
                <a:solidFill>
                  <a:schemeClr val="tx1"/>
                </a:solidFill>
                <a:latin typeface="+mn-lt"/>
                <a:ea typeface="+mn-ea"/>
                <a:cs typeface="+mn-cs"/>
              </a:rPr>
              <a:t>\item</a:t>
            </a:r>
          </a:p>
          <a:p>
            <a:r>
              <a:rPr lang="en-GB" sz="1000" kern="1200" dirty="0" smtClean="0">
                <a:solidFill>
                  <a:schemeClr val="tx1"/>
                </a:solidFill>
                <a:latin typeface="+mn-lt"/>
                <a:ea typeface="+mn-ea"/>
                <a:cs typeface="+mn-cs"/>
              </a:rPr>
              <a:t>A larger sample of  33 QSO pairs at higher redshift ($0.7 &lt; z &lt; 1.6$)  was  drawn in</a:t>
            </a:r>
          </a:p>
          <a:p>
            <a:r>
              <a:rPr lang="en-GB" sz="1000" kern="1200" dirty="0" smtClean="0">
                <a:solidFill>
                  <a:schemeClr val="tx1"/>
                </a:solidFill>
                <a:latin typeface="+mn-lt"/>
                <a:ea typeface="+mn-ea"/>
                <a:cs typeface="+mn-cs"/>
              </a:rPr>
              <a:t>the J and H deep images (R and V rest-frame) using  the  Nordic Optical Telescope (NOT, 2.5 \ m, Chapter \ref{NOT}).</a:t>
            </a:r>
          </a:p>
          <a:p>
            <a:r>
              <a:rPr lang="en-GB" sz="1000" kern="1200" dirty="0" smtClean="0">
                <a:solidFill>
                  <a:schemeClr val="tx1"/>
                </a:solidFill>
                <a:latin typeface="+mn-lt"/>
                <a:ea typeface="+mn-ea"/>
                <a:cs typeface="+mn-cs"/>
              </a:rPr>
              <a:t>\item  </a:t>
            </a:r>
          </a:p>
          <a:p>
            <a:r>
              <a:rPr lang="en-GB" sz="1000" kern="1200" dirty="0" err="1" smtClean="0">
                <a:solidFill>
                  <a:schemeClr val="tx1"/>
                </a:solidFill>
                <a:latin typeface="+mn-lt"/>
                <a:ea typeface="+mn-ea"/>
                <a:cs typeface="+mn-cs"/>
              </a:rPr>
              <a:t>Multicolor</a:t>
            </a:r>
            <a:r>
              <a:rPr lang="en-GB" sz="1000" kern="1200" dirty="0" smtClean="0">
                <a:solidFill>
                  <a:schemeClr val="tx1"/>
                </a:solidFill>
                <a:latin typeface="+mn-lt"/>
                <a:ea typeface="+mn-ea"/>
                <a:cs typeface="+mn-cs"/>
              </a:rPr>
              <a:t> imaging of sample of  20 pairs at  $z &lt; 1$ have been  obtained  with  </a:t>
            </a:r>
          </a:p>
          <a:p>
            <a:r>
              <a:rPr lang="en-GB" sz="1000" kern="1200" dirty="0" smtClean="0">
                <a:solidFill>
                  <a:schemeClr val="tx1"/>
                </a:solidFill>
                <a:latin typeface="+mn-lt"/>
                <a:ea typeface="+mn-ea"/>
                <a:cs typeface="+mn-cs"/>
              </a:rPr>
              <a:t>BUSCA-</a:t>
            </a:r>
            <a:r>
              <a:rPr lang="en-GB" sz="1000" kern="1200" dirty="0" err="1" smtClean="0">
                <a:solidFill>
                  <a:schemeClr val="tx1"/>
                </a:solidFill>
                <a:latin typeface="+mn-lt"/>
                <a:ea typeface="+mn-ea"/>
                <a:cs typeface="+mn-cs"/>
              </a:rPr>
              <a:t>Calar</a:t>
            </a:r>
            <a:r>
              <a:rPr lang="en-GB" sz="1000" kern="1200" dirty="0" smtClean="0">
                <a:solidFill>
                  <a:schemeClr val="tx1"/>
                </a:solidFill>
                <a:latin typeface="+mn-lt"/>
                <a:ea typeface="+mn-ea"/>
                <a:cs typeface="+mn-cs"/>
              </a:rPr>
              <a:t> Alto (CAHA, 2.2 \ m) telescope in</a:t>
            </a:r>
          </a:p>
          <a:p>
            <a:r>
              <a:rPr lang="en-GB" sz="1000" kern="1200" dirty="0" smtClean="0">
                <a:solidFill>
                  <a:schemeClr val="tx1"/>
                </a:solidFill>
                <a:latin typeface="+mn-lt"/>
                <a:ea typeface="+mn-ea"/>
                <a:cs typeface="+mn-cs"/>
              </a:rPr>
              <a:t>U, B, R, I bands. %and z, J filters and 2 from Omega2000 (namely z, J)</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 </a:t>
            </a:r>
          </a:p>
          <a:p>
            <a:r>
              <a:rPr lang="en-GB" sz="1000" kern="1200" dirty="0" smtClean="0">
                <a:solidFill>
                  <a:schemeClr val="tx1"/>
                </a:solidFill>
                <a:latin typeface="+mn-lt"/>
                <a:ea typeface="+mn-ea"/>
                <a:cs typeface="+mn-cs"/>
              </a:rPr>
              <a:t>We want to  investigate whether QSO pairs need to inhabit in a large structure</a:t>
            </a:r>
          </a:p>
          <a:p>
            <a:r>
              <a:rPr lang="en-GB" sz="1000" kern="1200" dirty="0" smtClean="0">
                <a:solidFill>
                  <a:schemeClr val="tx1"/>
                </a:solidFill>
                <a:latin typeface="+mn-lt"/>
                <a:ea typeface="+mn-ea"/>
                <a:cs typeface="+mn-cs"/>
              </a:rPr>
              <a:t>  to form or if they are isolated systems. </a:t>
            </a:r>
          </a:p>
          <a:p>
            <a:r>
              <a:rPr lang="en-GB" sz="1000" kern="1200" dirty="0" smtClean="0">
                <a:solidFill>
                  <a:schemeClr val="tx1"/>
                </a:solidFill>
                <a:latin typeface="+mn-lt"/>
                <a:ea typeface="+mn-ea"/>
                <a:cs typeface="+mn-cs"/>
              </a:rPr>
              <a:t>  The spectra allow us to accurately evaluate the  velocity difference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down to </a:t>
            </a:r>
          </a:p>
          <a:p>
            <a:r>
              <a:rPr lang="en-GB" sz="1000" kern="1200" dirty="0" smtClean="0">
                <a:solidFill>
                  <a:schemeClr val="tx1"/>
                </a:solidFill>
                <a:latin typeface="+mn-lt"/>
                <a:ea typeface="+mn-ea"/>
                <a:cs typeface="+mn-cs"/>
              </a:rPr>
              <a:t>  $\sim$30 km/s and to obtain a probe of the relative velocity of the two galaxies</a:t>
            </a:r>
          </a:p>
          <a:p>
            <a:r>
              <a:rPr lang="en-GB" sz="1000" kern="1200" dirty="0" smtClean="0">
                <a:solidFill>
                  <a:schemeClr val="tx1"/>
                </a:solidFill>
                <a:latin typeface="+mn-lt"/>
                <a:ea typeface="+mn-ea"/>
                <a:cs typeface="+mn-cs"/>
              </a:rPr>
              <a:t>  %This is obtained  from </a:t>
            </a:r>
          </a:p>
          <a:p>
            <a:r>
              <a:rPr lang="en-GB" sz="1000" kern="1200" dirty="0" smtClean="0">
                <a:solidFill>
                  <a:schemeClr val="tx1"/>
                </a:solidFill>
                <a:latin typeface="+mn-lt"/>
                <a:ea typeface="+mn-ea"/>
                <a:cs typeface="+mn-cs"/>
              </a:rPr>
              <a:t>  through careful measures of the forbidden  [OIII]$\lambda 5007$ transition,</a:t>
            </a:r>
          </a:p>
          <a:p>
            <a:r>
              <a:rPr lang="en-GB" sz="1000" kern="1200" dirty="0" smtClean="0">
                <a:solidFill>
                  <a:schemeClr val="tx1"/>
                </a:solidFill>
                <a:latin typeface="+mn-lt"/>
                <a:ea typeface="+mn-ea"/>
                <a:cs typeface="+mn-cs"/>
              </a:rPr>
              <a:t> since it is not affected by the peculiar dynamics of the broad line region. </a:t>
            </a:r>
          </a:p>
          <a:p>
            <a:r>
              <a:rPr lang="en-GB" sz="1000" kern="1200" dirty="0" smtClean="0">
                <a:solidFill>
                  <a:schemeClr val="tx1"/>
                </a:solidFill>
                <a:latin typeface="+mn-lt"/>
                <a:ea typeface="+mn-ea"/>
                <a:cs typeface="+mn-cs"/>
              </a:rPr>
              <a:t> % The values of  $\Delta </a:t>
            </a:r>
            <a:r>
              <a:rPr lang="en-GB" sz="1000" kern="1200" dirty="0" err="1" smtClean="0">
                <a:solidFill>
                  <a:schemeClr val="tx1"/>
                </a:solidFill>
                <a:latin typeface="+mn-lt"/>
                <a:ea typeface="+mn-ea"/>
                <a:cs typeface="+mn-cs"/>
              </a:rPr>
              <a:t>V_r</a:t>
            </a:r>
            <a:r>
              <a:rPr lang="en-GB" sz="1000" kern="1200" dirty="0" smtClean="0">
                <a:solidFill>
                  <a:schemeClr val="tx1"/>
                </a:solidFill>
                <a:latin typeface="+mn-lt"/>
                <a:ea typeface="+mn-ea"/>
                <a:cs typeface="+mn-cs"/>
              </a:rPr>
              <a:t>$ will provide a firm lower limit to the</a:t>
            </a:r>
          </a:p>
          <a:p>
            <a:r>
              <a:rPr lang="en-GB" sz="1000" kern="1200" dirty="0" smtClean="0">
                <a:solidFill>
                  <a:schemeClr val="tx1"/>
                </a:solidFill>
                <a:latin typeface="+mn-lt"/>
                <a:ea typeface="+mn-ea"/>
                <a:cs typeface="+mn-cs"/>
              </a:rPr>
              <a:t>%systemic velocity of the QSO pair. </a:t>
            </a:r>
          </a:p>
          <a:p>
            <a:r>
              <a:rPr lang="en-GB" sz="1000" kern="1200" dirty="0" smtClean="0">
                <a:solidFill>
                  <a:schemeClr val="tx1"/>
                </a:solidFill>
                <a:latin typeface="+mn-lt"/>
                <a:ea typeface="+mn-ea"/>
                <a:cs typeface="+mn-cs"/>
              </a:rPr>
              <a:t>Assuming  that the QSO pairs are bound</a:t>
            </a:r>
          </a:p>
          <a:p>
            <a:r>
              <a:rPr lang="en-GB" sz="1000" kern="1200" dirty="0" smtClean="0">
                <a:solidFill>
                  <a:schemeClr val="tx1"/>
                </a:solidFill>
                <a:latin typeface="+mn-lt"/>
                <a:ea typeface="+mn-ea"/>
                <a:cs typeface="+mn-cs"/>
              </a:rPr>
              <a:t>systems, we can derive the minimum total mass of the dynamical system to which each pair</a:t>
            </a:r>
          </a:p>
          <a:p>
            <a:r>
              <a:rPr lang="en-GB" sz="1000" kern="1200" dirty="0" smtClean="0">
                <a:solidFill>
                  <a:schemeClr val="tx1"/>
                </a:solidFill>
                <a:latin typeface="+mn-lt"/>
                <a:ea typeface="+mn-ea"/>
                <a:cs typeface="+mn-cs"/>
              </a:rPr>
              <a:t>belongs, and we can compare it with the masses of the pair host galaxies.</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From the  images we can derive morphology and </a:t>
            </a:r>
            <a:r>
              <a:rPr lang="en-GB" sz="1000" kern="1200" dirty="0" err="1" smtClean="0">
                <a:solidFill>
                  <a:schemeClr val="tx1"/>
                </a:solidFill>
                <a:latin typeface="+mn-lt"/>
                <a:ea typeface="+mn-ea"/>
                <a:cs typeface="+mn-cs"/>
              </a:rPr>
              <a:t>color</a:t>
            </a:r>
            <a:r>
              <a:rPr lang="en-GB" sz="1000" kern="1200" dirty="0" smtClean="0">
                <a:solidFill>
                  <a:schemeClr val="tx1"/>
                </a:solidFill>
                <a:latin typeface="+mn-lt"/>
                <a:ea typeface="+mn-ea"/>
                <a:cs typeface="+mn-cs"/>
              </a:rPr>
              <a:t> as indicator</a:t>
            </a:r>
          </a:p>
          <a:p>
            <a:r>
              <a:rPr lang="en-GB" sz="1000" kern="1200" dirty="0" smtClean="0">
                <a:solidFill>
                  <a:schemeClr val="tx1"/>
                </a:solidFill>
                <a:latin typeface="+mn-lt"/>
                <a:ea typeface="+mn-ea"/>
                <a:cs typeface="+mn-cs"/>
              </a:rPr>
              <a:t>of current star formation of both the host galaxies of the QSOs</a:t>
            </a:r>
          </a:p>
          <a:p>
            <a:r>
              <a:rPr lang="en-GB" sz="1000" kern="1200" dirty="0" smtClean="0">
                <a:solidFill>
                  <a:schemeClr val="tx1"/>
                </a:solidFill>
                <a:latin typeface="+mn-lt"/>
                <a:ea typeface="+mn-ea"/>
                <a:cs typeface="+mn-cs"/>
              </a:rPr>
              <a:t>and those in their environment.  The analysis of the distribution of</a:t>
            </a:r>
          </a:p>
          <a:p>
            <a:r>
              <a:rPr lang="en-GB" sz="1000" kern="1200" dirty="0" smtClean="0">
                <a:solidFill>
                  <a:schemeClr val="tx1"/>
                </a:solidFill>
                <a:latin typeface="+mn-lt"/>
                <a:ea typeface="+mn-ea"/>
                <a:cs typeface="+mn-cs"/>
              </a:rPr>
              <a:t>galaxies in the field of the QSO pair is  compared with the one in the</a:t>
            </a:r>
          </a:p>
          <a:p>
            <a:r>
              <a:rPr lang="en-GB" sz="1000" kern="1200" dirty="0" smtClean="0">
                <a:solidFill>
                  <a:schemeClr val="tx1"/>
                </a:solidFill>
                <a:latin typeface="+mn-lt"/>
                <a:ea typeface="+mn-ea"/>
                <a:cs typeface="+mn-cs"/>
              </a:rPr>
              <a:t>background  in the same frames to </a:t>
            </a:r>
          </a:p>
          <a:p>
            <a:r>
              <a:rPr lang="en-GB" sz="1000" kern="1200" dirty="0" smtClean="0">
                <a:solidFill>
                  <a:schemeClr val="tx1"/>
                </a:solidFill>
                <a:latin typeface="+mn-lt"/>
                <a:ea typeface="+mn-ea"/>
                <a:cs typeface="+mn-cs"/>
              </a:rPr>
              <a:t>study the galaxy environment, its richness and distribution.</a:t>
            </a:r>
          </a:p>
          <a:p>
            <a:r>
              <a:rPr lang="en-GB" sz="1000" kern="1200" dirty="0" smtClean="0">
                <a:solidFill>
                  <a:schemeClr val="tx1"/>
                </a:solidFill>
                <a:latin typeface="+mn-lt"/>
                <a:ea typeface="+mn-ea"/>
                <a:cs typeface="+mn-cs"/>
              </a:rPr>
              <a:t>In addition, the image observations could also  allow us to derive a direct estimate </a:t>
            </a:r>
          </a:p>
          <a:p>
            <a:r>
              <a:rPr lang="en-GB" sz="1000" kern="1200" dirty="0" smtClean="0">
                <a:solidFill>
                  <a:schemeClr val="tx1"/>
                </a:solidFill>
                <a:latin typeface="+mn-lt"/>
                <a:ea typeface="+mn-ea"/>
                <a:cs typeface="+mn-cs"/>
              </a:rPr>
              <a:t>of  the masses of the host galaxies of the QSOs, and to detect, if present, the signatures</a:t>
            </a:r>
          </a:p>
          <a:p>
            <a:r>
              <a:rPr lang="en-GB" sz="1000" kern="1200" dirty="0" smtClean="0">
                <a:solidFill>
                  <a:schemeClr val="tx1"/>
                </a:solidFill>
                <a:latin typeface="+mn-lt"/>
                <a:ea typeface="+mn-ea"/>
                <a:cs typeface="+mn-cs"/>
              </a:rPr>
              <a:t>  of the eventual merger  episode that affects the host galaxy of the pairs.</a:t>
            </a:r>
          </a:p>
          <a:p>
            <a:r>
              <a:rPr lang="en-GB" sz="1000" kern="1200" dirty="0" smtClean="0">
                <a:solidFill>
                  <a:schemeClr val="tx1"/>
                </a:solidFill>
                <a:latin typeface="+mn-lt"/>
                <a:ea typeface="+mn-ea"/>
                <a:cs typeface="+mn-cs"/>
              </a:rPr>
              <a:t>When multi-band observations are present,  we use photometric redshifts to get rid of </a:t>
            </a:r>
          </a:p>
          <a:p>
            <a:r>
              <a:rPr lang="en-GB" sz="1000" kern="1200" dirty="0" smtClean="0">
                <a:solidFill>
                  <a:schemeClr val="tx1"/>
                </a:solidFill>
                <a:latin typeface="+mn-lt"/>
                <a:ea typeface="+mn-ea"/>
                <a:cs typeface="+mn-cs"/>
              </a:rPr>
              <a:t>fore- and back-ground sources.</a:t>
            </a:r>
          </a:p>
          <a:p>
            <a:r>
              <a:rPr lang="en-GB" sz="1000" kern="1200" dirty="0" smtClean="0">
                <a:solidFill>
                  <a:schemeClr val="tx1"/>
                </a:solidFill>
                <a:latin typeface="+mn-lt"/>
                <a:ea typeface="+mn-ea"/>
                <a:cs typeface="+mn-cs"/>
              </a:rPr>
              <a:t> We  reconstruct the luminosity functions of the </a:t>
            </a:r>
          </a:p>
          <a:p>
            <a:r>
              <a:rPr lang="en-GB" sz="1000" kern="1200" dirty="0" smtClean="0">
                <a:solidFill>
                  <a:schemeClr val="tx1"/>
                </a:solidFill>
                <a:latin typeface="+mn-lt"/>
                <a:ea typeface="+mn-ea"/>
                <a:cs typeface="+mn-cs"/>
              </a:rPr>
              <a:t>galaxies selected in this way, and compare them to those of known clusters</a:t>
            </a:r>
          </a:p>
          <a:p>
            <a:r>
              <a:rPr lang="en-GB" sz="1000" kern="1200" dirty="0" smtClean="0">
                <a:solidFill>
                  <a:schemeClr val="tx1"/>
                </a:solidFill>
                <a:latin typeface="+mn-lt"/>
                <a:ea typeface="+mn-ea"/>
                <a:cs typeface="+mn-cs"/>
              </a:rPr>
              <a:t> and groups of galaxies to have an help in understanding the size of the structure </a:t>
            </a:r>
            <a:r>
              <a:rPr lang="en-GB" sz="1000" kern="1200" dirty="0" err="1" smtClean="0">
                <a:solidFill>
                  <a:schemeClr val="tx1"/>
                </a:solidFill>
                <a:latin typeface="+mn-lt"/>
                <a:ea typeface="+mn-ea"/>
                <a:cs typeface="+mn-cs"/>
              </a:rPr>
              <a:t>harboring</a:t>
            </a:r>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the QSO pair.</a:t>
            </a:r>
          </a:p>
          <a:p>
            <a:r>
              <a:rPr lang="en-GB" sz="1000" kern="1200" dirty="0" smtClean="0">
                <a:solidFill>
                  <a:schemeClr val="tx1"/>
                </a:solidFill>
                <a:latin typeface="+mn-lt"/>
                <a:ea typeface="+mn-ea"/>
                <a:cs typeface="+mn-cs"/>
              </a:rPr>
              <a:t> % This will help us understanding the % size of the halo environment </a:t>
            </a:r>
            <a:r>
              <a:rPr lang="en-GB" sz="1000" kern="1200" dirty="0" err="1" smtClean="0">
                <a:solidFill>
                  <a:schemeClr val="tx1"/>
                </a:solidFill>
                <a:latin typeface="+mn-lt"/>
                <a:ea typeface="+mn-ea"/>
                <a:cs typeface="+mn-cs"/>
              </a:rPr>
              <a:t>harboring</a:t>
            </a:r>
            <a:r>
              <a:rPr lang="en-GB" sz="1000" kern="1200" dirty="0" smtClean="0">
                <a:solidFill>
                  <a:schemeClr val="tx1"/>
                </a:solidFill>
                <a:latin typeface="+mn-lt"/>
                <a:ea typeface="+mn-ea"/>
                <a:cs typeface="+mn-cs"/>
              </a:rPr>
              <a:t> the QSO pair. </a:t>
            </a: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sz="1000" kern="1200" dirty="0" smtClean="0">
              <a:solidFill>
                <a:schemeClr val="tx1"/>
              </a:solidFill>
              <a:latin typeface="+mn-lt"/>
              <a:ea typeface="+mn-ea"/>
              <a:cs typeface="+mn-cs"/>
            </a:endParaRPr>
          </a:p>
          <a:p>
            <a:endParaRPr lang="en-GB" sz="1000" kern="1200" dirty="0" smtClean="0">
              <a:solidFill>
                <a:schemeClr val="tx1"/>
              </a:solidFill>
              <a:latin typeface="+mn-lt"/>
              <a:ea typeface="+mn-ea"/>
              <a:cs typeface="+mn-cs"/>
            </a:endParaRPr>
          </a:p>
          <a:p>
            <a:r>
              <a:rPr lang="en-GB" sz="1000" kern="1200" dirty="0" smtClean="0">
                <a:solidFill>
                  <a:schemeClr val="tx1"/>
                </a:solidFill>
                <a:latin typeface="+mn-lt"/>
                <a:ea typeface="+mn-ea"/>
                <a:cs typeface="+mn-cs"/>
              </a:rPr>
              <a:t>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49</a:t>
            </a:fld>
            <a:endParaRPr lang="en-GB"/>
          </a:p>
        </p:txBody>
      </p:sp>
    </p:spTree>
    <p:extLst>
      <p:ext uri="{BB962C8B-B14F-4D97-AF65-F5344CB8AC3E}">
        <p14:creationId xmlns:p14="http://schemas.microsoft.com/office/powerpoint/2010/main" val="82888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aseline="30000" dirty="0" smtClean="0"/>
              <a:t>Each of the three classes has great importance for probing the galactic halos of quasar host galaxies (column density, metal and dust abundances, ionization, etc.), the distribution of matter from galactic to </a:t>
            </a:r>
            <a:r>
              <a:rPr lang="en-GB" sz="1200" baseline="30000" dirty="0" err="1" smtClean="0"/>
              <a:t>supercluster</a:t>
            </a:r>
            <a:r>
              <a:rPr lang="en-GB" sz="1200" baseline="30000" dirty="0" smtClean="0"/>
              <a:t> scales, and the role of galaxy interactions in triggering nuclear activity. For instance, </a:t>
            </a:r>
            <a:r>
              <a:rPr lang="en-GB" sz="1200" baseline="30000" dirty="0" err="1" smtClean="0"/>
              <a:t>Kirkman</a:t>
            </a:r>
            <a:r>
              <a:rPr lang="en-GB" sz="1200" baseline="30000" dirty="0" smtClean="0"/>
              <a:t> &amp; </a:t>
            </a:r>
            <a:r>
              <a:rPr lang="en-GB" sz="1200" baseline="30000" dirty="0" err="1" smtClean="0"/>
              <a:t>Tytler</a:t>
            </a:r>
            <a:r>
              <a:rPr lang="en-GB" sz="1200" baseline="30000" dirty="0" smtClean="0"/>
              <a:t> (2008) and </a:t>
            </a:r>
            <a:r>
              <a:rPr lang="en-GB" sz="1200" baseline="30000" dirty="0" err="1" smtClean="0"/>
              <a:t>Gallerani</a:t>
            </a:r>
            <a:r>
              <a:rPr lang="en-GB" sz="1200" baseline="30000" dirty="0" smtClean="0"/>
              <a:t> et al. (2008) used absorption features in the spectra of apparent quasar pairs to study the ionization properties of the gas in the halos of quasar hosts and to constrain the duty cycle of the nuclear activity. Zhdanov &amp; </a:t>
            </a:r>
            <a:r>
              <a:rPr lang="en-GB" sz="1200" baseline="30000" dirty="0" err="1" smtClean="0"/>
              <a:t>Surdej</a:t>
            </a:r>
            <a:r>
              <a:rPr lang="en-GB" sz="1200" baseline="30000" dirty="0" smtClean="0"/>
              <a:t> (2001), Myers et al. (2007) and </a:t>
            </a:r>
            <a:r>
              <a:rPr lang="en-GB" sz="1200" baseline="30000" dirty="0" err="1" smtClean="0"/>
              <a:t>Hennawi</a:t>
            </a:r>
            <a:r>
              <a:rPr lang="en-GB" sz="1200" baseline="30000" dirty="0" smtClean="0"/>
              <a:t> et al. (2006, 2009) used close, physical quasar pairs to show that the quasar correlation function gets progressively steeper at sub-</a:t>
            </a:r>
            <a:r>
              <a:rPr lang="en-GB" sz="1200" baseline="30000" dirty="0" err="1" smtClean="0"/>
              <a:t>megaparsec</a:t>
            </a:r>
            <a:r>
              <a:rPr lang="en-GB" sz="1200" baseline="30000" dirty="0" smtClean="0"/>
              <a:t> scales, where gravitational interactions among galaxies become stronger.</a:t>
            </a:r>
            <a:endParaRPr lang="en-GB" dirty="0"/>
          </a:p>
        </p:txBody>
      </p:sp>
      <p:sp>
        <p:nvSpPr>
          <p:cNvPr id="4" name="Segnaposto numero diapositiva 3"/>
          <p:cNvSpPr>
            <a:spLocks noGrp="1"/>
          </p:cNvSpPr>
          <p:nvPr>
            <p:ph type="sldNum" sz="quarter" idx="10"/>
          </p:nvPr>
        </p:nvSpPr>
        <p:spPr/>
        <p:txBody>
          <a:bodyPr/>
          <a:lstStyle/>
          <a:p>
            <a:fld id="{425DD55A-8401-1A4F-9857-AE4D7EDD54DA}" type="slidenum">
              <a:rPr lang="en-GB" smtClean="0"/>
              <a:t>50</a:t>
            </a:fld>
            <a:endParaRPr lang="en-GB"/>
          </a:p>
        </p:txBody>
      </p:sp>
    </p:spTree>
    <p:extLst>
      <p:ext uri="{BB962C8B-B14F-4D97-AF65-F5344CB8AC3E}">
        <p14:creationId xmlns:p14="http://schemas.microsoft.com/office/powerpoint/2010/main" val="770288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t>
            </a:r>
            <a:r>
              <a:rPr lang="it-IT" dirty="0" err="1" smtClean="0"/>
              <a:t>Croom</a:t>
            </a:r>
            <a:r>
              <a:rPr lang="it-IT" dirty="0" smtClean="0"/>
              <a:t> et al. 2002, 2005; </a:t>
            </a:r>
            <a:r>
              <a:rPr lang="it-IT" dirty="0" err="1" smtClean="0"/>
              <a:t>Porciani</a:t>
            </a:r>
            <a:r>
              <a:rPr lang="it-IT" dirty="0" smtClean="0"/>
              <a:t> et al. 2004). </a:t>
            </a:r>
            <a:r>
              <a:rPr lang="it-IT" dirty="0" err="1" smtClean="0"/>
              <a:t>Their</a:t>
            </a:r>
            <a:r>
              <a:rPr lang="it-IT" dirty="0" smtClean="0"/>
              <a:t> </a:t>
            </a:r>
            <a:r>
              <a:rPr lang="it-IT" dirty="0" err="1" smtClean="0"/>
              <a:t>main</a:t>
            </a:r>
            <a:r>
              <a:rPr lang="it-IT" dirty="0" smtClean="0"/>
              <a:t> </a:t>
            </a:r>
            <a:r>
              <a:rPr lang="it-IT" dirty="0" err="1" smtClean="0"/>
              <a:t>results</a:t>
            </a:r>
            <a:r>
              <a:rPr lang="it-IT" dirty="0" smtClean="0"/>
              <a:t> are (1) </a:t>
            </a:r>
            <a:r>
              <a:rPr lang="it-IT" dirty="0" err="1" smtClean="0"/>
              <a:t>quasars</a:t>
            </a:r>
            <a:r>
              <a:rPr lang="it-IT" dirty="0" smtClean="0"/>
              <a:t> in the </a:t>
            </a:r>
            <a:r>
              <a:rPr lang="it-IT" dirty="0" err="1" smtClean="0"/>
              <a:t>red</a:t>
            </a:r>
            <a:r>
              <a:rPr lang="it-IT" dirty="0" smtClean="0"/>
              <a:t>- </a:t>
            </a:r>
            <a:r>
              <a:rPr lang="it-IT" dirty="0" err="1" smtClean="0"/>
              <a:t>shift</a:t>
            </a:r>
            <a:r>
              <a:rPr lang="it-IT" dirty="0" smtClean="0"/>
              <a:t> </a:t>
            </a:r>
            <a:r>
              <a:rPr lang="it-IT" dirty="0" err="1" smtClean="0"/>
              <a:t>range</a:t>
            </a:r>
            <a:r>
              <a:rPr lang="it-IT" dirty="0" smtClean="0"/>
              <a:t> 0:3 &lt; </a:t>
            </a:r>
            <a:r>
              <a:rPr lang="it-IT" dirty="0" err="1" smtClean="0"/>
              <a:t>z</a:t>
            </a:r>
            <a:r>
              <a:rPr lang="it-IT" dirty="0" smtClean="0"/>
              <a:t> &lt; 2:2 show </a:t>
            </a:r>
            <a:r>
              <a:rPr lang="it-IT" dirty="0" err="1" smtClean="0"/>
              <a:t>similar</a:t>
            </a:r>
            <a:r>
              <a:rPr lang="it-IT" dirty="0" smtClean="0"/>
              <a:t> </a:t>
            </a:r>
            <a:r>
              <a:rPr lang="it-IT" dirty="0" err="1" smtClean="0"/>
              <a:t>clustering</a:t>
            </a:r>
            <a:r>
              <a:rPr lang="it-IT" dirty="0" smtClean="0"/>
              <a:t> to </a:t>
            </a:r>
            <a:r>
              <a:rPr lang="it-IT" dirty="0" err="1" smtClean="0"/>
              <a:t>local</a:t>
            </a:r>
            <a:r>
              <a:rPr lang="it-IT" dirty="0" smtClean="0"/>
              <a:t> </a:t>
            </a:r>
            <a:r>
              <a:rPr lang="it-IT" dirty="0" err="1" smtClean="0"/>
              <a:t>gal</a:t>
            </a:r>
            <a:r>
              <a:rPr lang="it-IT" dirty="0" smtClean="0"/>
              <a:t>- </a:t>
            </a:r>
            <a:r>
              <a:rPr lang="it-IT" dirty="0" err="1" smtClean="0"/>
              <a:t>axies</a:t>
            </a:r>
            <a:r>
              <a:rPr lang="it-IT" dirty="0" smtClean="0"/>
              <a:t>, </a:t>
            </a:r>
            <a:r>
              <a:rPr lang="it-IT" dirty="0" err="1" smtClean="0"/>
              <a:t>well</a:t>
            </a:r>
            <a:r>
              <a:rPr lang="it-IT" dirty="0" smtClean="0"/>
              <a:t> </a:t>
            </a:r>
            <a:r>
              <a:rPr lang="it-IT" dirty="0" err="1" smtClean="0"/>
              <a:t>fit</a:t>
            </a:r>
            <a:r>
              <a:rPr lang="it-IT" dirty="0" smtClean="0"/>
              <a:t> by a </a:t>
            </a:r>
            <a:r>
              <a:rPr lang="it-IT" dirty="0" err="1" smtClean="0"/>
              <a:t>power</a:t>
            </a:r>
            <a:r>
              <a:rPr lang="it-IT" dirty="0" smtClean="0"/>
              <a:t> law with a </a:t>
            </a:r>
            <a:r>
              <a:rPr lang="it-IT" dirty="0" err="1" smtClean="0"/>
              <a:t>clustering</a:t>
            </a:r>
            <a:r>
              <a:rPr lang="it-IT" dirty="0" smtClean="0"/>
              <a:t> scale </a:t>
            </a:r>
            <a:r>
              <a:rPr lang="it-IT" dirty="0" err="1" smtClean="0"/>
              <a:t>length</a:t>
            </a:r>
            <a:r>
              <a:rPr lang="it-IT" dirty="0" smtClean="0"/>
              <a:t> of r0 1⁄4 4:8(þ0:9/􏰋1:5) h􏰋1 </a:t>
            </a:r>
            <a:r>
              <a:rPr lang="it-IT" dirty="0" err="1" smtClean="0"/>
              <a:t>Mpc</a:t>
            </a:r>
            <a:r>
              <a:rPr lang="it-IT" dirty="0" smtClean="0"/>
              <a:t> and a </a:t>
            </a:r>
            <a:r>
              <a:rPr lang="it-IT" dirty="0" err="1" smtClean="0"/>
              <a:t>slope</a:t>
            </a:r>
            <a:r>
              <a:rPr lang="it-IT" dirty="0" smtClean="0"/>
              <a:t> of 􏰠 1⁄4 1:5 􏰌 0:2; (2) the </a:t>
            </a:r>
            <a:r>
              <a:rPr lang="it-IT" dirty="0" err="1" smtClean="0"/>
              <a:t>clustering</a:t>
            </a:r>
            <a:r>
              <a:rPr lang="it-IT" dirty="0" smtClean="0"/>
              <a:t> </a:t>
            </a:r>
            <a:r>
              <a:rPr lang="it-IT" dirty="0" err="1" smtClean="0"/>
              <a:t>amplitude</a:t>
            </a:r>
            <a:r>
              <a:rPr lang="it-IT" dirty="0" smtClean="0"/>
              <a:t> shows </a:t>
            </a:r>
            <a:r>
              <a:rPr lang="it-IT" dirty="0" err="1" smtClean="0"/>
              <a:t>little</a:t>
            </a:r>
            <a:r>
              <a:rPr lang="it-IT" dirty="0" smtClean="0"/>
              <a:t> </a:t>
            </a:r>
            <a:r>
              <a:rPr lang="it-IT" dirty="0" err="1" smtClean="0"/>
              <a:t>dependence</a:t>
            </a:r>
            <a:r>
              <a:rPr lang="it-IT" dirty="0" smtClean="0"/>
              <a:t> on quasar </a:t>
            </a:r>
            <a:r>
              <a:rPr lang="it-IT" dirty="0" err="1" smtClean="0"/>
              <a:t>luminosity</a:t>
            </a:r>
            <a:r>
              <a:rPr lang="it-IT" dirty="0" smtClean="0"/>
              <a:t> (</a:t>
            </a:r>
            <a:r>
              <a:rPr lang="it-IT" dirty="0" err="1" smtClean="0"/>
              <a:t>within</a:t>
            </a:r>
            <a:r>
              <a:rPr lang="it-IT" dirty="0" smtClean="0"/>
              <a:t> the large </a:t>
            </a:r>
            <a:r>
              <a:rPr lang="it-IT" dirty="0" err="1" smtClean="0"/>
              <a:t>error</a:t>
            </a:r>
            <a:r>
              <a:rPr lang="it-IT" dirty="0" smtClean="0"/>
              <a:t> </a:t>
            </a:r>
            <a:r>
              <a:rPr lang="it-IT" dirty="0" err="1" smtClean="0"/>
              <a:t>bars</a:t>
            </a:r>
            <a:r>
              <a:rPr lang="it-IT" dirty="0" smtClean="0"/>
              <a:t>); and (3) </a:t>
            </a:r>
            <a:r>
              <a:rPr lang="it-IT" dirty="0" err="1" smtClean="0"/>
              <a:t>that</a:t>
            </a:r>
            <a:r>
              <a:rPr lang="it-IT" dirty="0" smtClean="0"/>
              <a:t> </a:t>
            </a:r>
            <a:r>
              <a:rPr lang="it-IT" dirty="0" err="1" smtClean="0"/>
              <a:t>amplitude</a:t>
            </a:r>
            <a:r>
              <a:rPr lang="it-IT" dirty="0" smtClean="0"/>
              <a:t> </a:t>
            </a:r>
            <a:r>
              <a:rPr lang="it-IT" dirty="0" err="1" smtClean="0"/>
              <a:t>increases</a:t>
            </a:r>
            <a:r>
              <a:rPr lang="it-IT" dirty="0" smtClean="0"/>
              <a:t> with </a:t>
            </a:r>
            <a:r>
              <a:rPr lang="it-IT" dirty="0" err="1" smtClean="0"/>
              <a:t>redshift</a:t>
            </a:r>
            <a:r>
              <a:rPr lang="it-IT" dirty="0" smtClean="0"/>
              <a:t> in the </a:t>
            </a:r>
            <a:r>
              <a:rPr lang="it-IT" dirty="0" err="1" smtClean="0"/>
              <a:t>range</a:t>
            </a:r>
            <a:r>
              <a:rPr lang="it-IT" dirty="0" smtClean="0"/>
              <a:t> 0:5 &lt; </a:t>
            </a:r>
            <a:r>
              <a:rPr lang="it-IT" dirty="0" err="1" smtClean="0"/>
              <a:t>z</a:t>
            </a:r>
            <a:r>
              <a:rPr lang="it-IT" dirty="0" smtClean="0"/>
              <a:t> ̄ &lt; 2:5. Myers et al. (2006) </a:t>
            </a:r>
            <a:r>
              <a:rPr lang="it-IT" dirty="0" err="1" smtClean="0"/>
              <a:t>confirm</a:t>
            </a:r>
            <a:r>
              <a:rPr lang="it-IT" dirty="0" smtClean="0"/>
              <a:t> </a:t>
            </a:r>
            <a:r>
              <a:rPr lang="it-IT" dirty="0" err="1" smtClean="0"/>
              <a:t>these</a:t>
            </a:r>
            <a:r>
              <a:rPr lang="it-IT" dirty="0" smtClean="0"/>
              <a:t> </a:t>
            </a:r>
            <a:r>
              <a:rPr lang="it-IT" dirty="0" err="1" smtClean="0"/>
              <a:t>conclusions</a:t>
            </a:r>
            <a:r>
              <a:rPr lang="it-IT" dirty="0" smtClean="0"/>
              <a:t> </a:t>
            </a:r>
            <a:r>
              <a:rPr lang="it-IT" dirty="0" err="1" smtClean="0"/>
              <a:t>using</a:t>
            </a:r>
            <a:r>
              <a:rPr lang="it-IT" dirty="0" smtClean="0"/>
              <a:t> the </a:t>
            </a:r>
            <a:r>
              <a:rPr lang="it-IT" dirty="0" err="1" smtClean="0"/>
              <a:t>projected</a:t>
            </a:r>
            <a:r>
              <a:rPr lang="it-IT" dirty="0" smtClean="0"/>
              <a:t> </a:t>
            </a:r>
            <a:r>
              <a:rPr lang="it-IT" dirty="0" err="1" smtClean="0"/>
              <a:t>angular</a:t>
            </a:r>
            <a:r>
              <a:rPr lang="it-IT" dirty="0" smtClean="0"/>
              <a:t> </a:t>
            </a:r>
            <a:r>
              <a:rPr lang="it-IT" dirty="0" err="1" smtClean="0"/>
              <a:t>clustering</a:t>
            </a:r>
            <a:r>
              <a:rPr lang="it-IT" dirty="0" smtClean="0"/>
              <a:t> of 􏰉80,000 </a:t>
            </a:r>
            <a:r>
              <a:rPr lang="it-IT" dirty="0" err="1" smtClean="0"/>
              <a:t>quasars</a:t>
            </a:r>
            <a:r>
              <a:rPr lang="it-IT" dirty="0" smtClean="0"/>
              <a:t> in the </a:t>
            </a:r>
            <a:r>
              <a:rPr lang="it-IT" dirty="0" err="1" smtClean="0"/>
              <a:t>Sloan</a:t>
            </a:r>
            <a:r>
              <a:rPr lang="it-IT" dirty="0" smtClean="0"/>
              <a:t> Digital </a:t>
            </a:r>
            <a:r>
              <a:rPr lang="it-IT" dirty="0" err="1" smtClean="0"/>
              <a:t>Sky</a:t>
            </a:r>
            <a:r>
              <a:rPr lang="it-IT" dirty="0" smtClean="0"/>
              <a:t> </a:t>
            </a:r>
            <a:r>
              <a:rPr lang="it-IT" dirty="0" err="1" smtClean="0"/>
              <a:t>Survey</a:t>
            </a:r>
            <a:r>
              <a:rPr lang="it-IT" dirty="0" smtClean="0"/>
              <a:t> (SDSS). </a:t>
            </a:r>
            <a:r>
              <a:rPr lang="it-IT" dirty="0" err="1" smtClean="0"/>
              <a:t>These</a:t>
            </a:r>
            <a:r>
              <a:rPr lang="it-IT" dirty="0" smtClean="0"/>
              <a:t> </a:t>
            </a:r>
            <a:r>
              <a:rPr lang="it-IT" dirty="0" err="1" smtClean="0"/>
              <a:t>results</a:t>
            </a:r>
            <a:r>
              <a:rPr lang="it-IT" dirty="0" smtClean="0"/>
              <a:t> </a:t>
            </a:r>
            <a:r>
              <a:rPr lang="it-IT" dirty="0" err="1" smtClean="0"/>
              <a:t>generally</a:t>
            </a:r>
            <a:r>
              <a:rPr lang="it-IT" dirty="0" smtClean="0"/>
              <a:t> </a:t>
            </a:r>
            <a:r>
              <a:rPr lang="it-IT" dirty="0" err="1" smtClean="0"/>
              <a:t>support</a:t>
            </a:r>
            <a:r>
              <a:rPr lang="it-IT" dirty="0" smtClean="0"/>
              <a:t> a </a:t>
            </a:r>
            <a:r>
              <a:rPr lang="it-IT" dirty="0" err="1" smtClean="0"/>
              <a:t>picture</a:t>
            </a:r>
            <a:r>
              <a:rPr lang="it-IT" dirty="0" smtClean="0"/>
              <a:t> in </a:t>
            </a:r>
            <a:r>
              <a:rPr lang="it-IT" dirty="0" err="1" smtClean="0"/>
              <a:t>which</a:t>
            </a:r>
            <a:r>
              <a:rPr lang="it-IT" dirty="0" smtClean="0"/>
              <a:t> quasar </a:t>
            </a:r>
            <a:r>
              <a:rPr lang="it-IT" dirty="0" err="1" smtClean="0"/>
              <a:t>luminosity</a:t>
            </a:r>
            <a:r>
              <a:rPr lang="it-IT" dirty="0" smtClean="0"/>
              <a:t> </a:t>
            </a:r>
            <a:r>
              <a:rPr lang="it-IT" dirty="0" err="1" smtClean="0"/>
              <a:t>is</a:t>
            </a:r>
            <a:r>
              <a:rPr lang="it-IT" dirty="0" smtClean="0"/>
              <a:t> </a:t>
            </a:r>
            <a:r>
              <a:rPr lang="it-IT" dirty="0" err="1" smtClean="0"/>
              <a:t>not</a:t>
            </a:r>
            <a:r>
              <a:rPr lang="it-IT" dirty="0" smtClean="0"/>
              <a:t> </a:t>
            </a:r>
            <a:r>
              <a:rPr lang="it-IT" dirty="0" err="1" smtClean="0"/>
              <a:t>strongly</a:t>
            </a:r>
            <a:r>
              <a:rPr lang="it-IT" dirty="0" smtClean="0"/>
              <a:t> </a:t>
            </a:r>
            <a:r>
              <a:rPr lang="it-IT" dirty="0" err="1" smtClean="0"/>
              <a:t>correlated</a:t>
            </a:r>
            <a:r>
              <a:rPr lang="it-IT" dirty="0" smtClean="0"/>
              <a:t> with the </a:t>
            </a:r>
            <a:r>
              <a:rPr lang="it-IT" dirty="0" err="1" smtClean="0"/>
              <a:t>parent</a:t>
            </a:r>
            <a:r>
              <a:rPr lang="it-IT" dirty="0" smtClean="0"/>
              <a:t> dark </a:t>
            </a:r>
            <a:r>
              <a:rPr lang="it-IT" dirty="0" err="1" smtClean="0"/>
              <a:t>matter</a:t>
            </a:r>
            <a:r>
              <a:rPr lang="it-IT" dirty="0" smtClean="0"/>
              <a:t> </a:t>
            </a:r>
            <a:r>
              <a:rPr lang="it-IT" dirty="0" err="1" smtClean="0"/>
              <a:t>halo</a:t>
            </a:r>
            <a:r>
              <a:rPr lang="it-IT" dirty="0" smtClean="0"/>
              <a:t> mass, and </a:t>
            </a:r>
            <a:r>
              <a:rPr lang="it-IT" dirty="0" err="1" smtClean="0"/>
              <a:t>characteristic</a:t>
            </a:r>
            <a:r>
              <a:rPr lang="it-IT" dirty="0" smtClean="0"/>
              <a:t> quasar </a:t>
            </a:r>
            <a:r>
              <a:rPr lang="it-IT" dirty="0" err="1" smtClean="0"/>
              <a:t>host</a:t>
            </a:r>
            <a:r>
              <a:rPr lang="it-IT" dirty="0" smtClean="0"/>
              <a:t> </a:t>
            </a:r>
            <a:r>
              <a:rPr lang="it-IT" dirty="0" err="1" smtClean="0"/>
              <a:t>halo</a:t>
            </a:r>
            <a:r>
              <a:rPr lang="it-IT" dirty="0" smtClean="0"/>
              <a:t> </a:t>
            </a:r>
            <a:r>
              <a:rPr lang="it-IT" dirty="0" err="1" smtClean="0"/>
              <a:t>masses</a:t>
            </a:r>
            <a:r>
              <a:rPr lang="it-IT" dirty="0" smtClean="0"/>
              <a:t> are 􏰉1012Y 1013 M􏰈 </a:t>
            </a:r>
            <a:r>
              <a:rPr lang="it-IT" dirty="0" err="1" smtClean="0"/>
              <a:t>at</a:t>
            </a:r>
            <a:r>
              <a:rPr lang="it-IT" dirty="0" smtClean="0"/>
              <a:t> </a:t>
            </a:r>
            <a:r>
              <a:rPr lang="it-IT" dirty="0" err="1" smtClean="0"/>
              <a:t>z</a:t>
            </a:r>
            <a:r>
              <a:rPr lang="it-IT" dirty="0" smtClean="0"/>
              <a:t> 􏰉 1Y2. In </a:t>
            </a:r>
            <a:r>
              <a:rPr lang="it-IT" dirty="0" err="1" smtClean="0"/>
              <a:t>addition</a:t>
            </a:r>
            <a:r>
              <a:rPr lang="it-IT" dirty="0" smtClean="0"/>
              <a:t>, </a:t>
            </a:r>
            <a:r>
              <a:rPr lang="it-IT" dirty="0" err="1" smtClean="0"/>
              <a:t>only</a:t>
            </a:r>
            <a:r>
              <a:rPr lang="it-IT" dirty="0" smtClean="0"/>
              <a:t> a </a:t>
            </a:r>
            <a:r>
              <a:rPr lang="it-IT" dirty="0" err="1" smtClean="0"/>
              <a:t>few</a:t>
            </a:r>
            <a:r>
              <a:rPr lang="it-IT" dirty="0" smtClean="0"/>
              <a:t> </a:t>
            </a:r>
            <a:r>
              <a:rPr lang="it-IT" dirty="0" err="1" smtClean="0"/>
              <a:t>percent</a:t>
            </a:r>
            <a:r>
              <a:rPr lang="it-IT" dirty="0" smtClean="0"/>
              <a:t> of the </a:t>
            </a:r>
            <a:r>
              <a:rPr lang="it-IT" dirty="0" err="1" smtClean="0"/>
              <a:t>poten</a:t>
            </a:r>
            <a:r>
              <a:rPr lang="it-IT" dirty="0" smtClean="0"/>
              <a:t>- </a:t>
            </a:r>
            <a:r>
              <a:rPr lang="it-IT" dirty="0" err="1" smtClean="0"/>
              <a:t>tial</a:t>
            </a:r>
            <a:r>
              <a:rPr lang="it-IT" dirty="0" smtClean="0"/>
              <a:t> </a:t>
            </a:r>
            <a:r>
              <a:rPr lang="it-IT" dirty="0" err="1" smtClean="0"/>
              <a:t>parent</a:t>
            </a:r>
            <a:r>
              <a:rPr lang="it-IT" dirty="0" smtClean="0"/>
              <a:t> halos </a:t>
            </a:r>
            <a:r>
              <a:rPr lang="it-IT" dirty="0" err="1" smtClean="0"/>
              <a:t>actually</a:t>
            </a:r>
            <a:r>
              <a:rPr lang="it-IT" dirty="0" smtClean="0"/>
              <a:t> </a:t>
            </a:r>
            <a:r>
              <a:rPr lang="it-IT" dirty="0" err="1" smtClean="0"/>
              <a:t>host</a:t>
            </a:r>
            <a:r>
              <a:rPr lang="it-IT" dirty="0" smtClean="0"/>
              <a:t> a quasar (</a:t>
            </a:r>
            <a:r>
              <a:rPr lang="it-IT" dirty="0" err="1" smtClean="0"/>
              <a:t>Porciani</a:t>
            </a:r>
            <a:r>
              <a:rPr lang="it-IT" dirty="0" smtClean="0"/>
              <a:t> et al. 2004), and the </a:t>
            </a:r>
            <a:r>
              <a:rPr lang="it-IT" dirty="0" err="1" smtClean="0"/>
              <a:t>inferred</a:t>
            </a:r>
            <a:r>
              <a:rPr lang="it-IT" dirty="0" smtClean="0"/>
              <a:t> quasar </a:t>
            </a:r>
            <a:r>
              <a:rPr lang="it-IT" dirty="0" err="1" smtClean="0"/>
              <a:t>lifetime</a:t>
            </a:r>
            <a:r>
              <a:rPr lang="it-IT" dirty="0" smtClean="0"/>
              <a:t> </a:t>
            </a:r>
            <a:r>
              <a:rPr lang="it-IT" dirty="0" err="1" smtClean="0"/>
              <a:t>is</a:t>
            </a:r>
            <a:r>
              <a:rPr lang="it-IT" dirty="0" smtClean="0"/>
              <a:t> </a:t>
            </a:r>
            <a:r>
              <a:rPr lang="it-IT" dirty="0" err="1" smtClean="0"/>
              <a:t>not</a:t>
            </a:r>
            <a:r>
              <a:rPr lang="it-IT" dirty="0" smtClean="0"/>
              <a:t> long, 􏰉107 </a:t>
            </a:r>
            <a:r>
              <a:rPr lang="it-IT" dirty="0" err="1" smtClean="0"/>
              <a:t>yr</a:t>
            </a:r>
            <a:r>
              <a:rPr lang="it-IT" dirty="0" smtClean="0"/>
              <a:t>. </a:t>
            </a:r>
          </a:p>
          <a:p>
            <a:endParaRPr lang="en-GB" dirty="0"/>
          </a:p>
        </p:txBody>
      </p:sp>
      <p:sp>
        <p:nvSpPr>
          <p:cNvPr id="4" name="Segnaposto numero diapositiva 3"/>
          <p:cNvSpPr>
            <a:spLocks noGrp="1"/>
          </p:cNvSpPr>
          <p:nvPr>
            <p:ph type="sldNum" sz="quarter" idx="10"/>
          </p:nvPr>
        </p:nvSpPr>
        <p:spPr/>
        <p:txBody>
          <a:bodyPr/>
          <a:lstStyle/>
          <a:p>
            <a:fld id="{425DD55A-8401-1A4F-9857-AE4D7EDD54DA}" type="slidenum">
              <a:rPr lang="en-GB" smtClean="0"/>
              <a:t>55</a:t>
            </a:fld>
            <a:endParaRPr lang="en-GB"/>
          </a:p>
        </p:txBody>
      </p:sp>
    </p:spTree>
    <p:extLst>
      <p:ext uri="{BB962C8B-B14F-4D97-AF65-F5344CB8AC3E}">
        <p14:creationId xmlns:p14="http://schemas.microsoft.com/office/powerpoint/2010/main" val="1625415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It has long been known that quasars are associated with en- </a:t>
            </a:r>
            <a:r>
              <a:rPr lang="en-GB" dirty="0" err="1" smtClean="0"/>
              <a:t>hancements</a:t>
            </a:r>
            <a:r>
              <a:rPr lang="en-GB" dirty="0" smtClean="0"/>
              <a:t> in the distribution of galaxies (</a:t>
            </a:r>
            <a:r>
              <a:rPr lang="en-GB" dirty="0" err="1" smtClean="0"/>
              <a:t>Bahcall</a:t>
            </a:r>
            <a:r>
              <a:rPr lang="en-GB" dirty="0" smtClean="0"/>
              <a:t> et al. 1969; </a:t>
            </a:r>
            <a:r>
              <a:rPr lang="en-GB" dirty="0" err="1" smtClean="0"/>
              <a:t>Seldner</a:t>
            </a:r>
            <a:r>
              <a:rPr lang="en-GB" dirty="0" smtClean="0"/>
              <a:t> &amp; Peebles 1979; Yee &amp; Green 1984, 1987; </a:t>
            </a:r>
            <a:r>
              <a:rPr lang="en-GB" dirty="0" err="1" smtClean="0"/>
              <a:t>Bahcall</a:t>
            </a:r>
            <a:r>
              <a:rPr lang="en-GB" dirty="0" smtClean="0"/>
              <a:t> &amp; </a:t>
            </a:r>
            <a:r>
              <a:rPr lang="en-GB" dirty="0" err="1" smtClean="0"/>
              <a:t>Chokshi</a:t>
            </a:r>
            <a:r>
              <a:rPr lang="en-GB" dirty="0" smtClean="0"/>
              <a:t> 1991; </a:t>
            </a:r>
            <a:r>
              <a:rPr lang="en-GB" dirty="0" err="1" smtClean="0"/>
              <a:t>Laurikainen</a:t>
            </a:r>
            <a:r>
              <a:rPr lang="en-GB" dirty="0" smtClean="0"/>
              <a:t> &amp; </a:t>
            </a:r>
            <a:r>
              <a:rPr lang="en-GB" dirty="0" err="1" smtClean="0"/>
              <a:t>Salo</a:t>
            </a:r>
            <a:r>
              <a:rPr lang="en-GB" dirty="0" smtClean="0"/>
              <a:t> 1995; Smith et al. 1995, 2000;</a:t>
            </a:r>
          </a:p>
          <a:p>
            <a:r>
              <a:rPr lang="en-GB" dirty="0" smtClean="0"/>
              <a:t>115Hall &amp; Green 1998). However, there has been significant scatter in these measurements of quasar-galaxy correlations (see Brown et al. [2001, Table 1] for a compilation of recent studies) caused by heterogeneous quasar samples, methodology, and imaging depths. Large surveys, such as the 2dF and SDSS, provide </a:t>
            </a:r>
            <a:r>
              <a:rPr lang="en-GB" dirty="0" err="1" smtClean="0"/>
              <a:t>ho</a:t>
            </a:r>
            <a:r>
              <a:rPr lang="en-GB" dirty="0" smtClean="0"/>
              <a:t>- </a:t>
            </a:r>
            <a:r>
              <a:rPr lang="en-GB" dirty="0" err="1" smtClean="0"/>
              <a:t>mogeneous</a:t>
            </a:r>
            <a:r>
              <a:rPr lang="en-GB" dirty="0" smtClean="0"/>
              <a:t> samples of 􏰉10,000 quasars/AGNs surrounded by 􏰉100,000 galaxies, providing an opportunity to robustly study the clustering of galaxies around low-redshift quasars. </a:t>
            </a:r>
          </a:p>
          <a:p>
            <a:endParaRPr lang="en-GB" dirty="0" smtClean="0"/>
          </a:p>
          <a:p>
            <a:r>
              <a:rPr lang="en-GB" dirty="0" smtClean="0"/>
              <a:t>Croom et al. (2004b) show that the quasar-galaxy cross-correlation function in 2dF data is the same as the galaxy autocorrelation function, measured in redshift space on scales of s 1⁄4 1Y20 h􏰋1 </a:t>
            </a:r>
            <a:r>
              <a:rPr lang="en-GB" dirty="0" err="1" smtClean="0"/>
              <a:t>Mpc</a:t>
            </a:r>
            <a:r>
              <a:rPr lang="en-GB" dirty="0" smtClean="0"/>
              <a:t> </a:t>
            </a:r>
          </a:p>
          <a:p>
            <a:endParaRPr lang="en-GB" dirty="0" smtClean="0"/>
          </a:p>
          <a:p>
            <a:endParaRPr lang="en-GB" dirty="0" smtClean="0"/>
          </a:p>
          <a:p>
            <a:r>
              <a:rPr lang="en-GB" dirty="0" smtClean="0"/>
              <a:t>wake 2004 They find that AGNs have a similar clustering strength to galaxies in the same redshift range, </a:t>
            </a:r>
          </a:p>
          <a:p>
            <a:endParaRPr lang="en-GB" dirty="0"/>
          </a:p>
        </p:txBody>
      </p:sp>
      <p:sp>
        <p:nvSpPr>
          <p:cNvPr id="4" name="Segnaposto numero diapositiva 3"/>
          <p:cNvSpPr>
            <a:spLocks noGrp="1"/>
          </p:cNvSpPr>
          <p:nvPr>
            <p:ph type="sldNum" sz="quarter" idx="10"/>
          </p:nvPr>
        </p:nvSpPr>
        <p:spPr/>
        <p:txBody>
          <a:bodyPr/>
          <a:lstStyle/>
          <a:p>
            <a:fld id="{425DD55A-8401-1A4F-9857-AE4D7EDD54DA}" type="slidenum">
              <a:rPr lang="en-GB" smtClean="0"/>
              <a:t>56</a:t>
            </a:fld>
            <a:endParaRPr lang="en-GB"/>
          </a:p>
        </p:txBody>
      </p:sp>
    </p:spTree>
    <p:extLst>
      <p:ext uri="{BB962C8B-B14F-4D97-AF65-F5344CB8AC3E}">
        <p14:creationId xmlns:p14="http://schemas.microsoft.com/office/powerpoint/2010/main" val="2781532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being blue-galaxy clustering enhanced in the central of low mass halos, while more luminous  red galaxies reside in more massive halos \</a:t>
            </a:r>
            <a:r>
              <a:rPr lang="en-GB" dirty="0" err="1" smtClean="0"/>
              <a:t>citep</a:t>
            </a:r>
            <a:r>
              <a:rPr lang="en-GB" dirty="0" smtClean="0"/>
              <a:t>{Zehavi2005}. In this picture minor mergers could  assume a no negligible role  in triggering the quasar activity.</a:t>
            </a:r>
          </a:p>
          <a:p>
            <a:endParaRPr lang="en-GB" dirty="0"/>
          </a:p>
        </p:txBody>
      </p:sp>
      <p:sp>
        <p:nvSpPr>
          <p:cNvPr id="4" name="Segnaposto numero diapositiva 3"/>
          <p:cNvSpPr>
            <a:spLocks noGrp="1"/>
          </p:cNvSpPr>
          <p:nvPr>
            <p:ph type="sldNum" sz="quarter" idx="10"/>
          </p:nvPr>
        </p:nvSpPr>
        <p:spPr/>
        <p:txBody>
          <a:bodyPr/>
          <a:lstStyle/>
          <a:p>
            <a:fld id="{425DD55A-8401-1A4F-9857-AE4D7EDD54DA}" type="slidenum">
              <a:rPr lang="en-GB" smtClean="0"/>
              <a:t>59</a:t>
            </a:fld>
            <a:endParaRPr lang="en-GB"/>
          </a:p>
        </p:txBody>
      </p:sp>
    </p:spTree>
    <p:extLst>
      <p:ext uri="{BB962C8B-B14F-4D97-AF65-F5344CB8AC3E}">
        <p14:creationId xmlns:p14="http://schemas.microsoft.com/office/powerpoint/2010/main" val="2467214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61</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Left panel: SDSS i-band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of galaxies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QSOs in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corrected</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superposition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companion</a:t>
            </a:r>
            <a:r>
              <a:rPr lang="it-IT" sz="1200" kern="1200" dirty="0" smtClean="0">
                <a:solidFill>
                  <a:schemeClr val="tx1"/>
                </a:solidFill>
                <a:effectLst/>
                <a:latin typeface="+mn-lt"/>
                <a:ea typeface="+mn-ea"/>
                <a:cs typeface="+mn-cs"/>
              </a:rPr>
              <a:t> environment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filled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squares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function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projected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distance</a:t>
            </a:r>
            <a:r>
              <a:rPr lang="it-IT" sz="1200" kern="1200" dirty="0" smtClean="0">
                <a:solidFill>
                  <a:schemeClr val="tx1"/>
                </a:solidFill>
                <a:effectLst/>
                <a:latin typeface="+mn-lt"/>
                <a:ea typeface="+mn-ea"/>
                <a:cs typeface="+mn-cs"/>
              </a:rPr>
              <a:t> from the QSOs. Right panel: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six</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with 0 &lt;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(from the QSO </a:t>
            </a:r>
            <a:r>
              <a:rPr lang="it-IT" sz="1200" kern="1200" dirty="0" err="1" smtClean="0">
                <a:solidFill>
                  <a:schemeClr val="tx1"/>
                </a:solidFill>
                <a:effectLst/>
                <a:latin typeface="+mn-lt"/>
                <a:ea typeface="+mn-ea"/>
                <a:cs typeface="+mn-cs"/>
              </a:rPr>
              <a:t>midpoint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orange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circles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whole</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under the </a:t>
            </a:r>
            <a:r>
              <a:rPr lang="it-IT" sz="1200" kern="1200" dirty="0" err="1" smtClean="0">
                <a:solidFill>
                  <a:schemeClr val="tx1"/>
                </a:solidFill>
                <a:effectLst/>
                <a:latin typeface="+mn-lt"/>
                <a:ea typeface="+mn-ea"/>
                <a:cs typeface="+mn-cs"/>
              </a:rPr>
              <a:t>assumption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each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sample </a:t>
            </a:r>
            <a:r>
              <a:rPr lang="it-IT" sz="1200" kern="1200" dirty="0" err="1" smtClean="0">
                <a:solidFill>
                  <a:schemeClr val="tx1"/>
                </a:solidFill>
                <a:effectLst/>
                <a:latin typeface="+mn-lt"/>
                <a:ea typeface="+mn-ea"/>
                <a:cs typeface="+mn-cs"/>
              </a:rPr>
              <a:t>contributes</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average</a:t>
            </a:r>
            <a:r>
              <a:rPr lang="it-IT" sz="1200" kern="1200" dirty="0" smtClean="0">
                <a:solidFill>
                  <a:schemeClr val="tx1"/>
                </a:solidFill>
                <a:effectLst/>
                <a:latin typeface="+mn-lt"/>
                <a:ea typeface="+mn-ea"/>
                <a:cs typeface="+mn-cs"/>
              </a:rPr>
              <a:t> (i.e. from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left</a:t>
            </a:r>
            <a:r>
              <a:rPr lang="it-IT" sz="1200" kern="1200" dirty="0" smtClean="0">
                <a:solidFill>
                  <a:schemeClr val="tx1"/>
                </a:solidFill>
                <a:effectLst/>
                <a:latin typeface="+mn-lt"/>
                <a:ea typeface="+mn-ea"/>
                <a:cs typeface="+mn-cs"/>
              </a:rPr>
              <a:t> panel) ,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dashed</a:t>
            </a:r>
            <a:r>
              <a:rPr lang="it-IT" sz="1200" kern="1200" dirty="0" smtClean="0">
                <a:solidFill>
                  <a:schemeClr val="tx1"/>
                </a:solidFill>
                <a:effectLst/>
                <a:latin typeface="+mn-lt"/>
                <a:ea typeface="+mn-ea"/>
                <a:cs typeface="+mn-cs"/>
              </a:rPr>
              <a:t> line. </a:t>
            </a:r>
            <a:r>
              <a:rPr lang="it-IT" sz="1200" kern="1200" dirty="0" err="1" smtClean="0">
                <a:solidFill>
                  <a:schemeClr val="tx1"/>
                </a:solidFill>
                <a:effectLst/>
                <a:latin typeface="+mn-lt"/>
                <a:ea typeface="+mn-ea"/>
                <a:cs typeface="+mn-cs"/>
              </a:rPr>
              <a:t>If</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consider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individual</a:t>
            </a:r>
            <a:r>
              <a:rPr lang="it-IT" sz="1200" kern="1200" dirty="0" smtClean="0">
                <a:solidFill>
                  <a:schemeClr val="tx1"/>
                </a:solidFill>
                <a:effectLst/>
                <a:latin typeface="+mn-lt"/>
                <a:ea typeface="+mn-ea"/>
                <a:cs typeface="+mn-cs"/>
              </a:rPr>
              <a:t> QSO in the </a:t>
            </a:r>
            <a:r>
              <a:rPr lang="it-IT" sz="1200" kern="1200" dirty="0" err="1" smtClean="0">
                <a:solidFill>
                  <a:schemeClr val="tx1"/>
                </a:solidFill>
                <a:effectLst/>
                <a:latin typeface="+mn-lt"/>
                <a:ea typeface="+mn-ea"/>
                <a:cs typeface="+mn-cs"/>
              </a:rPr>
              <a:t>closer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&lt; 180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represented</a:t>
            </a:r>
            <a:r>
              <a:rPr lang="it-IT" sz="1200" kern="1200" dirty="0" smtClean="0">
                <a:solidFill>
                  <a:schemeClr val="tx1"/>
                </a:solidFill>
                <a:effectLst/>
                <a:latin typeface="+mn-lt"/>
                <a:ea typeface="+mn-ea"/>
                <a:cs typeface="+mn-cs"/>
              </a:rPr>
              <a:t> by the full green </a:t>
            </a:r>
            <a:r>
              <a:rPr lang="it-IT" sz="1200" kern="1200" dirty="0" err="1" smtClean="0">
                <a:solidFill>
                  <a:schemeClr val="tx1"/>
                </a:solidFill>
                <a:effectLst/>
                <a:latin typeface="+mn-lt"/>
                <a:ea typeface="+mn-ea"/>
                <a:cs typeface="+mn-cs"/>
              </a:rPr>
              <a:t>triangles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both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panels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cumulative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isolated</a:t>
            </a:r>
            <a:r>
              <a:rPr lang="it-IT" sz="1200" kern="1200" dirty="0" smtClean="0">
                <a:solidFill>
                  <a:schemeClr val="tx1"/>
                </a:solidFill>
                <a:effectLst/>
                <a:latin typeface="+mn-lt"/>
                <a:ea typeface="+mn-ea"/>
                <a:cs typeface="+mn-cs"/>
              </a:rPr>
              <a:t> QSOs from the </a:t>
            </a:r>
            <a:r>
              <a:rPr lang="it-IT" sz="1200" kern="1200" dirty="0" err="1" smtClean="0">
                <a:solidFill>
                  <a:schemeClr val="tx1"/>
                </a:solidFill>
                <a:effectLst/>
                <a:latin typeface="+mn-lt"/>
                <a:ea typeface="+mn-ea"/>
                <a:cs typeface="+mn-cs"/>
              </a:rPr>
              <a:t>subsample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i &lt; 22 </a:t>
            </a:r>
            <a:r>
              <a:rPr lang="it-IT" sz="1200" kern="1200" dirty="0" err="1" smtClean="0">
                <a:solidFill>
                  <a:schemeClr val="tx1"/>
                </a:solidFill>
                <a:effectLst/>
                <a:latin typeface="+mn-lt"/>
                <a:ea typeface="+mn-ea"/>
                <a:cs typeface="+mn-cs"/>
              </a:rPr>
              <a:t>mag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Karhunen</a:t>
            </a:r>
            <a:r>
              <a:rPr lang="it-IT" sz="1200" kern="1200" dirty="0" smtClean="0">
                <a:solidFill>
                  <a:schemeClr val="tx1"/>
                </a:solidFill>
                <a:effectLst/>
                <a:latin typeface="+mn-lt"/>
                <a:ea typeface="+mn-ea"/>
                <a:cs typeface="+mn-cs"/>
              </a:rPr>
              <a:t> et al. (2014)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for a comparison.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62</a:t>
            </a:fld>
            <a:endParaRPr lang="en-GB"/>
          </a:p>
        </p:txBody>
      </p:sp>
    </p:spTree>
    <p:extLst>
      <p:ext uri="{BB962C8B-B14F-4D97-AF65-F5344CB8AC3E}">
        <p14:creationId xmlns:p14="http://schemas.microsoft.com/office/powerpoint/2010/main" val="398889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We present the  results of an ongoing program, aimed to explore and  investigate the properties and</a:t>
            </a:r>
            <a:r>
              <a:rPr lang="en-GB" baseline="0" dirty="0" smtClean="0"/>
              <a:t> </a:t>
            </a:r>
            <a:r>
              <a:rPr lang="en-GB" dirty="0" smtClean="0"/>
              <a:t>environment of  quasars and quasar associations at low redshift, extracted from Sloan</a:t>
            </a:r>
            <a:r>
              <a:rPr lang="en-GB" baseline="0" dirty="0" smtClean="0"/>
              <a:t> Digital Sky Survey </a:t>
            </a:r>
            <a:r>
              <a:rPr lang="en-GB" dirty="0" smtClean="0"/>
              <a:t>datasets.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recent and forthcoming works we describe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the properties of quasar hosts and their relationship with the central BH,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galaxy environments of isolated quasars</a:t>
            </a:r>
            <a:r>
              <a:rPr lang="en-GB" sz="1200" kern="1200" baseline="0" dirty="0" smtClean="0">
                <a:solidFill>
                  <a:schemeClr val="tx1"/>
                </a:solidFill>
                <a:effectLst/>
                <a:latin typeface="+mn-lt"/>
                <a:ea typeface="+mn-ea"/>
                <a:cs typeface="+mn-cs"/>
              </a:rPr>
              <a:t> and  quasars in close pairs, and </a:t>
            </a:r>
            <a:r>
              <a:rPr lang="en-GB" sz="1200" kern="1200" dirty="0" smtClean="0">
                <a:solidFill>
                  <a:schemeClr val="tx1"/>
                </a:solidFill>
                <a:effectLst/>
                <a:latin typeface="+mn-lt"/>
                <a:ea typeface="+mn-ea"/>
                <a:cs typeface="+mn-cs"/>
              </a:rPr>
              <a:t>the morphology, colours and peculiarities of quasar hosts.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this talk we focus on </a:t>
            </a:r>
            <a:r>
              <a:rPr lang="en-GB" sz="1200" kern="1200" dirty="0" smtClean="0">
                <a:solidFill>
                  <a:schemeClr val="tx1"/>
                </a:solidFill>
                <a:effectLst/>
                <a:latin typeface="+mn-lt"/>
                <a:ea typeface="+mn-ea"/>
                <a:cs typeface="+mn-cs"/>
              </a:rPr>
              <a:t>the galaxy environments and the dynamical properties around 14 low redshift quasar physical-pairs derived from SDSS Data Release 10 spectroscopic and imaging datasets . For these systems we perform a detailed analysis of their host galaxies and of the clustering of galaxies.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 compare the properties of these environments with those of an homogeneous sample of quasars not in pair spanning the same range of redshift and host galaxy luminosities. Finally from the difference of systemic velocity of each pair we set constraints on the total minimum mass of the systems where quasars inhabit ( based  on the dynamic of the pair. )</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Bettoni</a:t>
            </a:r>
            <a:r>
              <a:rPr lang="en-GB" sz="1200" kern="1200" dirty="0" smtClean="0">
                <a:solidFill>
                  <a:schemeClr val="tx1"/>
                </a:solidFill>
                <a:effectLst/>
                <a:latin typeface="+mn-lt"/>
                <a:ea typeface="+mn-ea"/>
                <a:cs typeface="+mn-cs"/>
              </a:rPr>
              <a:t> et al. 2014). </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(Falomo+2014, MNRAS, 440, 476)</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(Karhunen+2014,MNRAS, 441,1802)</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(Sandrinelli+2014,MNRAS, in print)</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(Bettoni+2014, in preparation)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4</a:t>
            </a:fld>
            <a:endParaRPr lang="en-GB"/>
          </a:p>
        </p:txBody>
      </p:sp>
    </p:spTree>
    <p:extLst>
      <p:ext uri="{BB962C8B-B14F-4D97-AF65-F5344CB8AC3E}">
        <p14:creationId xmlns:p14="http://schemas.microsoft.com/office/powerpoint/2010/main" val="2156064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four frames used to study the environment of SDSS J021447.00-003250.6. The redshift of the object is 0.3489. The dashed black lines show the edges of each of the 4 overlapping frames. The blue circle shows the location of the target, while the red circle corresponds to a distance of 1 </a:t>
            </a:r>
            <a:r>
              <a:rPr lang="en-GB" sz="1200" kern="1200" dirty="0" err="1" smtClean="0">
                <a:solidFill>
                  <a:schemeClr val="tx1"/>
                </a:solidFill>
                <a:effectLst/>
                <a:latin typeface="+mn-lt"/>
                <a:ea typeface="+mn-ea"/>
                <a:cs typeface="+mn-cs"/>
              </a:rPr>
              <a:t>Mpc</a:t>
            </a:r>
            <a:r>
              <a:rPr lang="en-GB" sz="1200" kern="1200" dirty="0" smtClean="0">
                <a:solidFill>
                  <a:schemeClr val="tx1"/>
                </a:solidFill>
                <a:effectLst/>
                <a:latin typeface="+mn-lt"/>
                <a:ea typeface="+mn-ea"/>
                <a:cs typeface="+mn-cs"/>
              </a:rPr>
              <a:t> from the target. The green circles show the randomly picked areas used for determining the background galaxy density. </a:t>
            </a:r>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63</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For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sample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a:t>
            </a:r>
            <a:r>
              <a:rPr lang="it-IT" sz="1200" i="1"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eff</a:t>
            </a:r>
            <a:r>
              <a:rPr lang="it-IT" sz="1200" kern="1200" dirty="0" smtClean="0">
                <a:solidFill>
                  <a:schemeClr val="tx1"/>
                </a:solidFill>
                <a:effectLst/>
                <a:latin typeface="+mn-lt"/>
                <a:ea typeface="+mn-ea"/>
                <a:cs typeface="+mn-cs"/>
              </a:rPr>
              <a:t> = 1.06,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∼0.6 per cent of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haloes</a:t>
            </a:r>
            <a:r>
              <a:rPr lang="it-IT" sz="1200" kern="1200" dirty="0" smtClean="0">
                <a:solidFill>
                  <a:schemeClr val="tx1"/>
                </a:solidFill>
                <a:effectLst/>
                <a:latin typeface="+mn-lt"/>
                <a:ea typeface="+mn-ea"/>
                <a:cs typeface="+mn-cs"/>
              </a:rPr>
              <a:t> with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2 × 1012 M⊙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corresponds</a:t>
            </a:r>
            <a:r>
              <a:rPr lang="it-IT" sz="1200" kern="1200" dirty="0" smtClean="0">
                <a:solidFill>
                  <a:schemeClr val="tx1"/>
                </a:solidFill>
                <a:effectLst/>
                <a:latin typeface="+mn-lt"/>
                <a:ea typeface="+mn-ea"/>
                <a:cs typeface="+mn-cs"/>
              </a:rPr>
              <a:t> to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2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coincides</a:t>
            </a:r>
            <a:r>
              <a:rPr lang="it-IT" sz="1200" kern="1200" dirty="0" smtClean="0">
                <a:solidFill>
                  <a:schemeClr val="tx1"/>
                </a:solidFill>
                <a:effectLst/>
                <a:latin typeface="+mn-lt"/>
                <a:ea typeface="+mn-ea"/>
                <a:cs typeface="+mn-cs"/>
              </a:rPr>
              <a:t> with the e-</a:t>
            </a:r>
            <a:r>
              <a:rPr lang="it-IT" sz="1200" kern="1200" dirty="0" err="1" smtClean="0">
                <a:solidFill>
                  <a:schemeClr val="tx1"/>
                </a:solidFill>
                <a:effectLst/>
                <a:latin typeface="+mn-lt"/>
                <a:ea typeface="+mn-ea"/>
                <a:cs typeface="+mn-cs"/>
              </a:rPr>
              <a:t>folding</a:t>
            </a:r>
            <a:r>
              <a:rPr lang="it-IT" sz="1200" kern="1200" dirty="0" smtClean="0">
                <a:solidFill>
                  <a:schemeClr val="tx1"/>
                </a:solidFill>
                <a:effectLst/>
                <a:latin typeface="+mn-lt"/>
                <a:ea typeface="+mn-ea"/>
                <a:cs typeface="+mn-cs"/>
              </a:rPr>
              <a:t> time of a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accretes</a:t>
            </a:r>
            <a:r>
              <a:rPr lang="it-IT" sz="1200" kern="1200" dirty="0" smtClean="0">
                <a:solidFill>
                  <a:schemeClr val="tx1"/>
                </a:solidFill>
                <a:effectLst/>
                <a:latin typeface="+mn-lt"/>
                <a:ea typeface="+mn-ea"/>
                <a:cs typeface="+mn-cs"/>
              </a:rPr>
              <a:t> mass with a radiative </a:t>
            </a:r>
            <a:r>
              <a:rPr lang="it-IT" sz="1200" kern="1200" dirty="0" err="1" smtClean="0">
                <a:solidFill>
                  <a:schemeClr val="tx1"/>
                </a:solidFill>
                <a:effectLst/>
                <a:latin typeface="+mn-lt"/>
                <a:ea typeface="+mn-ea"/>
                <a:cs typeface="+mn-cs"/>
              </a:rPr>
              <a:t>efficiency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ε</a:t>
            </a:r>
            <a:r>
              <a:rPr lang="it-IT" sz="1200" kern="1200" dirty="0" smtClean="0">
                <a:solidFill>
                  <a:schemeClr val="tx1"/>
                </a:solidFill>
                <a:effectLst/>
                <a:latin typeface="+mn-lt"/>
                <a:ea typeface="+mn-ea"/>
                <a:cs typeface="+mn-cs"/>
              </a:rPr>
              <a:t> ∼ 0.1 and </a:t>
            </a:r>
            <a:r>
              <a:rPr lang="it-IT" sz="1200" kern="1200" dirty="0" err="1" smtClean="0">
                <a:solidFill>
                  <a:schemeClr val="tx1"/>
                </a:solidFill>
                <a:effectLst/>
                <a:latin typeface="+mn-lt"/>
                <a:ea typeface="+mn-ea"/>
                <a:cs typeface="+mn-cs"/>
              </a:rPr>
              <a:t>shines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η</a:t>
            </a:r>
            <a:r>
              <a:rPr lang="it-IT" sz="1200" kern="1200" dirty="0" smtClean="0">
                <a:solidFill>
                  <a:schemeClr val="tx1"/>
                </a:solidFill>
                <a:effectLst/>
                <a:latin typeface="+mn-lt"/>
                <a:ea typeface="+mn-ea"/>
                <a:cs typeface="+mn-cs"/>
              </a:rPr>
              <a:t> ∼ 0.5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Eddington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Salpeter</a:t>
            </a:r>
            <a:r>
              <a:rPr lang="it-IT" sz="1200" kern="1200" dirty="0" smtClean="0">
                <a:solidFill>
                  <a:schemeClr val="tx1"/>
                </a:solidFill>
                <a:effectLst/>
                <a:latin typeface="+mn-lt"/>
                <a:ea typeface="+mn-ea"/>
                <a:cs typeface="+mn-cs"/>
              </a:rPr>
              <a:t> 1964).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zeff</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1.89, the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increases</a:t>
            </a:r>
            <a:r>
              <a:rPr lang="it-IT" sz="1200" kern="1200" dirty="0" smtClean="0">
                <a:solidFill>
                  <a:schemeClr val="tx1"/>
                </a:solidFill>
                <a:effectLst/>
                <a:latin typeface="+mn-lt"/>
                <a:ea typeface="+mn-ea"/>
                <a:cs typeface="+mn-cs"/>
              </a:rPr>
              <a:t> to ∼5 per cent and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7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estimated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lifetime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107 and 108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determination</a:t>
            </a:r>
            <a:r>
              <a:rPr lang="it-IT" sz="1200" kern="1200" dirty="0" smtClean="0">
                <a:solidFill>
                  <a:schemeClr val="tx1"/>
                </a:solidFill>
                <a:effectLst/>
                <a:latin typeface="+mn-lt"/>
                <a:ea typeface="+mn-ea"/>
                <a:cs typeface="+mn-cs"/>
              </a:rPr>
              <a:t> of </a:t>
            </a:r>
            <a:r>
              <a:rPr lang="it-IT" sz="1200" i="1" kern="1200" dirty="0" err="1" smtClean="0">
                <a:solidFill>
                  <a:schemeClr val="tx1"/>
                </a:solidFill>
                <a:effectLst/>
                <a:latin typeface="+mn-lt"/>
                <a:ea typeface="+mn-ea"/>
                <a:cs typeface="+mn-cs"/>
              </a:rPr>
              <a:t>N</a:t>
            </a:r>
            <a:r>
              <a:rPr lang="it-IT" sz="1200" i="1" kern="1200" dirty="0" smtClean="0">
                <a:solidFill>
                  <a:schemeClr val="tx1"/>
                </a:solidFill>
                <a:effectLst/>
                <a:latin typeface="+mn-lt"/>
                <a:ea typeface="+mn-ea"/>
                <a:cs typeface="+mn-cs"/>
              </a:rPr>
              <a:t>(M)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more </a:t>
            </a:r>
            <a:r>
              <a:rPr lang="it-IT" sz="1200" kern="1200" dirty="0" err="1" smtClean="0">
                <a:solidFill>
                  <a:schemeClr val="tx1"/>
                </a:solidFill>
                <a:effectLst/>
                <a:latin typeface="+mn-lt"/>
                <a:ea typeface="+mn-ea"/>
                <a:cs typeface="+mn-cs"/>
              </a:rPr>
              <a:t>uncertain</a:t>
            </a:r>
            <a:r>
              <a:rPr lang="it-IT" sz="1200" kern="1200" dirty="0" smtClean="0">
                <a:solidFill>
                  <a:schemeClr val="tx1"/>
                </a:solidFill>
                <a:effectLst/>
                <a:latin typeface="+mn-lt"/>
                <a:ea typeface="+mn-ea"/>
                <a:cs typeface="+mn-cs"/>
              </a:rPr>
              <a:t> for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1013 M⊙,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occupation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tends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increase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mass. (porciani2004)</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66</a:t>
            </a:fld>
            <a:endParaRPr lang="en-GB"/>
          </a:p>
        </p:txBody>
      </p:sp>
    </p:spTree>
    <p:extLst>
      <p:ext uri="{BB962C8B-B14F-4D97-AF65-F5344CB8AC3E}">
        <p14:creationId xmlns:p14="http://schemas.microsoft.com/office/powerpoint/2010/main" val="3531014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endParaRPr lang="en-GB" dirty="0" smtClean="0">
              <a:latin typeface="Century Gothic"/>
              <a:cs typeface="Century Gothic"/>
            </a:endParaRPr>
          </a:p>
          <a:p>
            <a:pPr marL="285750" indent="-285750">
              <a:buFont typeface="Arial"/>
              <a:buChar char="•"/>
            </a:pPr>
            <a:endParaRPr lang="en-GB" dirty="0">
              <a:latin typeface="Century Gothic"/>
              <a:cs typeface="Century Gothic"/>
            </a:endParaRPr>
          </a:p>
        </p:txBody>
      </p:sp>
      <p:sp>
        <p:nvSpPr>
          <p:cNvPr id="4" name="Segnaposto numero diapositiva 3"/>
          <p:cNvSpPr>
            <a:spLocks noGrp="1"/>
          </p:cNvSpPr>
          <p:nvPr>
            <p:ph type="sldNum" sz="quarter" idx="10"/>
          </p:nvPr>
        </p:nvSpPr>
        <p:spPr/>
        <p:txBody>
          <a:bodyPr/>
          <a:lstStyle/>
          <a:p>
            <a:fld id="{9CB648EC-B94A-8649-A9A8-F018526B38A1}" type="slidenum">
              <a:rPr lang="en-GB" smtClean="0"/>
              <a:t>67</a:t>
            </a:fld>
            <a:endParaRPr lang="en-GB"/>
          </a:p>
        </p:txBody>
      </p:sp>
    </p:spTree>
    <p:extLst>
      <p:ext uri="{BB962C8B-B14F-4D97-AF65-F5344CB8AC3E}">
        <p14:creationId xmlns:p14="http://schemas.microsoft.com/office/powerpoint/2010/main" val="148991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endParaRPr lang="en-GB" dirty="0" smtClean="0">
              <a:latin typeface="Century Gothic"/>
              <a:cs typeface="Century Gothic"/>
            </a:endParaRPr>
          </a:p>
          <a:p>
            <a:pPr marL="285750" indent="-285750">
              <a:buFont typeface="Arial"/>
              <a:buChar char="•"/>
            </a:pPr>
            <a:endParaRPr lang="en-GB" dirty="0">
              <a:latin typeface="Century Gothic"/>
              <a:cs typeface="Century Gothic"/>
            </a:endParaRPr>
          </a:p>
        </p:txBody>
      </p:sp>
      <p:sp>
        <p:nvSpPr>
          <p:cNvPr id="4" name="Segnaposto numero diapositiva 3"/>
          <p:cNvSpPr>
            <a:spLocks noGrp="1"/>
          </p:cNvSpPr>
          <p:nvPr>
            <p:ph type="sldNum" sz="quarter" idx="10"/>
          </p:nvPr>
        </p:nvSpPr>
        <p:spPr/>
        <p:txBody>
          <a:bodyPr/>
          <a:lstStyle/>
          <a:p>
            <a:fld id="{9CB648EC-B94A-8649-A9A8-F018526B38A1}" type="slidenum">
              <a:rPr lang="en-GB" smtClean="0"/>
              <a:t>68</a:t>
            </a:fld>
            <a:endParaRPr lang="en-GB"/>
          </a:p>
        </p:txBody>
      </p:sp>
    </p:spTree>
    <p:extLst>
      <p:ext uri="{BB962C8B-B14F-4D97-AF65-F5344CB8AC3E}">
        <p14:creationId xmlns:p14="http://schemas.microsoft.com/office/powerpoint/2010/main" val="1489910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endParaRPr lang="en-GB" dirty="0" smtClean="0">
              <a:latin typeface="Century Gothic"/>
              <a:cs typeface="Century Gothic"/>
            </a:endParaRPr>
          </a:p>
          <a:p>
            <a:pPr marL="285750" indent="-285750">
              <a:buFont typeface="Arial"/>
              <a:buChar char="•"/>
            </a:pPr>
            <a:endParaRPr lang="en-GB" dirty="0">
              <a:latin typeface="Century Gothic"/>
              <a:cs typeface="Century Gothic"/>
            </a:endParaRPr>
          </a:p>
        </p:txBody>
      </p:sp>
      <p:sp>
        <p:nvSpPr>
          <p:cNvPr id="4" name="Segnaposto numero diapositiva 3"/>
          <p:cNvSpPr>
            <a:spLocks noGrp="1"/>
          </p:cNvSpPr>
          <p:nvPr>
            <p:ph type="sldNum" sz="quarter" idx="10"/>
          </p:nvPr>
        </p:nvSpPr>
        <p:spPr/>
        <p:txBody>
          <a:bodyPr/>
          <a:lstStyle/>
          <a:p>
            <a:fld id="{9CB648EC-B94A-8649-A9A8-F018526B38A1}" type="slidenum">
              <a:rPr lang="en-GB" smtClean="0"/>
              <a:t>69</a:t>
            </a:fld>
            <a:endParaRPr lang="en-GB"/>
          </a:p>
        </p:txBody>
      </p:sp>
    </p:spTree>
    <p:extLst>
      <p:ext uri="{BB962C8B-B14F-4D97-AF65-F5344CB8AC3E}">
        <p14:creationId xmlns:p14="http://schemas.microsoft.com/office/powerpoint/2010/main" val="1489910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72</a:t>
            </a:fld>
            <a:endParaRPr lang="en-GB"/>
          </a:p>
        </p:txBody>
      </p:sp>
    </p:spTree>
    <p:extLst>
      <p:ext uri="{BB962C8B-B14F-4D97-AF65-F5344CB8AC3E}">
        <p14:creationId xmlns:p14="http://schemas.microsoft.com/office/powerpoint/2010/main" val="962015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It has long been known that quasars are associated with en- </a:t>
            </a:r>
            <a:r>
              <a:rPr lang="en-GB" dirty="0" err="1" smtClean="0"/>
              <a:t>hancements</a:t>
            </a:r>
            <a:r>
              <a:rPr lang="en-GB" dirty="0" smtClean="0"/>
              <a:t> in the distribution of galaxies (</a:t>
            </a:r>
            <a:r>
              <a:rPr lang="en-GB" dirty="0" err="1" smtClean="0"/>
              <a:t>Bahcall</a:t>
            </a:r>
            <a:r>
              <a:rPr lang="en-GB" dirty="0" smtClean="0"/>
              <a:t> et al. 1969; </a:t>
            </a:r>
            <a:r>
              <a:rPr lang="en-GB" dirty="0" err="1" smtClean="0"/>
              <a:t>Seldner</a:t>
            </a:r>
            <a:r>
              <a:rPr lang="en-GB" dirty="0" smtClean="0"/>
              <a:t> &amp; Peebles 1979; Yee &amp; Green 1984, 1987; </a:t>
            </a:r>
            <a:r>
              <a:rPr lang="en-GB" dirty="0" err="1" smtClean="0"/>
              <a:t>Bahcall</a:t>
            </a:r>
            <a:r>
              <a:rPr lang="en-GB" dirty="0" smtClean="0"/>
              <a:t> &amp; </a:t>
            </a:r>
            <a:r>
              <a:rPr lang="en-GB" dirty="0" err="1" smtClean="0"/>
              <a:t>Chokshi</a:t>
            </a:r>
            <a:r>
              <a:rPr lang="en-GB" dirty="0" smtClean="0"/>
              <a:t> 1991; </a:t>
            </a:r>
            <a:r>
              <a:rPr lang="en-GB" dirty="0" err="1" smtClean="0"/>
              <a:t>Laurikainen</a:t>
            </a:r>
            <a:r>
              <a:rPr lang="en-GB" dirty="0" smtClean="0"/>
              <a:t> &amp; </a:t>
            </a:r>
            <a:r>
              <a:rPr lang="en-GB" dirty="0" err="1" smtClean="0"/>
              <a:t>Salo</a:t>
            </a:r>
            <a:r>
              <a:rPr lang="en-GB" dirty="0" smtClean="0"/>
              <a:t> 1995; Smith et al. 1995, 2000;</a:t>
            </a:r>
          </a:p>
          <a:p>
            <a:r>
              <a:rPr lang="en-GB" dirty="0" smtClean="0"/>
              <a:t>115Hall &amp; Green 1998). However, there has been significant scatter in these measurements of quasar-galaxy correlations (see Brown et al. [2001, Table 1] for a compilation of recent studies) caused by heterogeneous quasar samples, methodology, and imaging depths. Large surveys, such as the 2dF and SDSS, provide </a:t>
            </a:r>
            <a:r>
              <a:rPr lang="en-GB" dirty="0" err="1" smtClean="0"/>
              <a:t>ho</a:t>
            </a:r>
            <a:r>
              <a:rPr lang="en-GB" dirty="0" smtClean="0"/>
              <a:t>- </a:t>
            </a:r>
            <a:r>
              <a:rPr lang="en-GB" dirty="0" err="1" smtClean="0"/>
              <a:t>mogeneous</a:t>
            </a:r>
            <a:r>
              <a:rPr lang="en-GB" dirty="0" smtClean="0"/>
              <a:t> samples of 􏰉10,000 quasars/AGNs surrounded by 􏰉100,000 galaxies, providing an opportunity to robustly study the clustering of galaxies around low-redshift quasars. </a:t>
            </a:r>
          </a:p>
          <a:p>
            <a:endParaRPr lang="en-GB" dirty="0" smtClean="0"/>
          </a:p>
          <a:p>
            <a:r>
              <a:rPr lang="en-GB" dirty="0" smtClean="0"/>
              <a:t>Croom et al. (2004b) show that the quasar-galaxy cross-correlation function in 2dF data is the same as the galaxy autocorrelation function, measured in redshift space on scales of s 1⁄4 1Y20 h􏰋1 </a:t>
            </a:r>
            <a:r>
              <a:rPr lang="en-GB" dirty="0" err="1" smtClean="0"/>
              <a:t>Mpc</a:t>
            </a:r>
            <a:r>
              <a:rPr lang="en-GB" dirty="0" smtClean="0"/>
              <a:t> </a:t>
            </a:r>
          </a:p>
          <a:p>
            <a:endParaRPr lang="en-GB" dirty="0" smtClean="0"/>
          </a:p>
          <a:p>
            <a:endParaRPr lang="en-GB" dirty="0" smtClean="0"/>
          </a:p>
          <a:p>
            <a:r>
              <a:rPr lang="en-GB" dirty="0" smtClean="0"/>
              <a:t>wake 2004 They find that AGNs have a similar clustering strength to galaxies in the same redshift range, </a:t>
            </a:r>
          </a:p>
          <a:p>
            <a:endParaRPr lang="en-GB" dirty="0"/>
          </a:p>
        </p:txBody>
      </p:sp>
      <p:sp>
        <p:nvSpPr>
          <p:cNvPr id="4" name="Segnaposto numero diapositiva 3"/>
          <p:cNvSpPr>
            <a:spLocks noGrp="1"/>
          </p:cNvSpPr>
          <p:nvPr>
            <p:ph type="sldNum" sz="quarter" idx="10"/>
          </p:nvPr>
        </p:nvSpPr>
        <p:spPr/>
        <p:txBody>
          <a:bodyPr/>
          <a:lstStyle/>
          <a:p>
            <a:fld id="{425DD55A-8401-1A4F-9857-AE4D7EDD54DA}" type="slidenum">
              <a:rPr lang="en-GB" smtClean="0"/>
              <a:t>73</a:t>
            </a:fld>
            <a:endParaRPr lang="en-GB"/>
          </a:p>
        </p:txBody>
      </p:sp>
    </p:spTree>
    <p:extLst>
      <p:ext uri="{BB962C8B-B14F-4D97-AF65-F5344CB8AC3E}">
        <p14:creationId xmlns:p14="http://schemas.microsoft.com/office/powerpoint/2010/main" val="2781532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76</a:t>
            </a:fld>
            <a:endParaRPr lang="en-GB"/>
          </a:p>
        </p:txBody>
      </p:sp>
    </p:spTree>
    <p:extLst>
      <p:ext uri="{BB962C8B-B14F-4D97-AF65-F5344CB8AC3E}">
        <p14:creationId xmlns:p14="http://schemas.microsoft.com/office/powerpoint/2010/main" val="962015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a:buChar char="•"/>
            </a:pPr>
            <a:r>
              <a:rPr lang="en-GB" sz="1000" b="1" kern="1200" dirty="0" smtClean="0">
                <a:solidFill>
                  <a:srgbClr val="000000"/>
                </a:solidFill>
                <a:latin typeface="+mn-lt"/>
                <a:ea typeface="+mn-ea"/>
                <a:cs typeface="+mn-cs"/>
              </a:rPr>
              <a:t>QSO pairs luminosity  slightly  increases   with low-redshift as shown in Figure \ref{</a:t>
            </a:r>
            <a:r>
              <a:rPr lang="en-GB" sz="1000" b="1" kern="1200" dirty="0" err="1" smtClean="0">
                <a:solidFill>
                  <a:srgbClr val="000000"/>
                </a:solidFill>
                <a:latin typeface="+mn-lt"/>
                <a:ea typeface="+mn-ea"/>
                <a:cs typeface="+mn-cs"/>
              </a:rPr>
              <a:t>Rhost</a:t>
            </a:r>
            <a:r>
              <a:rPr lang="en-GB" sz="1000" b="1" kern="1200" dirty="0" smtClean="0">
                <a:solidFill>
                  <a:srgbClr val="000000"/>
                </a:solidFill>
                <a:latin typeface="+mn-lt"/>
                <a:ea typeface="+mn-ea"/>
                <a:cs typeface="+mn-cs"/>
              </a:rPr>
              <a:t>} and it is  consistent with the behaviour  of  massive inactive elliptical undergoing a passive evolution.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rgbClr val="000000"/>
                </a:solidFill>
                <a:latin typeface="+mn-lt"/>
                <a:ea typeface="+mn-ea"/>
                <a:cs typeface="+mn-cs"/>
              </a:rPr>
              <a:t>(M*</a:t>
            </a:r>
            <a:r>
              <a:rPr lang="en-GB" sz="1200" b="1" kern="1200" baseline="-25000" dirty="0" smtClean="0">
                <a:solidFill>
                  <a:srgbClr val="000000"/>
                </a:solidFill>
                <a:latin typeface="+mn-lt"/>
                <a:ea typeface="+mn-ea"/>
                <a:cs typeface="+mn-cs"/>
              </a:rPr>
              <a:t>R</a:t>
            </a:r>
            <a:r>
              <a:rPr lang="en-GB" sz="1200" b="1" kern="1200" dirty="0" smtClean="0">
                <a:solidFill>
                  <a:srgbClr val="000000"/>
                </a:solidFill>
                <a:latin typeface="+mn-lt"/>
                <a:ea typeface="+mn-ea"/>
                <a:cs typeface="+mn-cs"/>
              </a:rPr>
              <a:t>=-21.2,Nakamura+2003 </a:t>
            </a:r>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81</a:t>
            </a:fld>
            <a:endParaRPr lang="en-GB"/>
          </a:p>
        </p:txBody>
      </p:sp>
    </p:spTree>
    <p:extLst>
      <p:ext uri="{BB962C8B-B14F-4D97-AF65-F5344CB8AC3E}">
        <p14:creationId xmlns:p14="http://schemas.microsoft.com/office/powerpoint/2010/main" val="2320600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pPr marL="285750" indent="-285750">
              <a:buFont typeface="Arial"/>
              <a:buChar char="•"/>
            </a:pPr>
            <a:r>
              <a:rPr lang="en-GB" sz="800" kern="1200" dirty="0" smtClean="0">
                <a:solidFill>
                  <a:schemeClr val="tx1"/>
                </a:solidFill>
                <a:latin typeface="+mn-lt"/>
                <a:ea typeface="+mn-ea"/>
                <a:cs typeface="+mn-cs"/>
              </a:rPr>
              <a:t>M*+2 at z &lt; 0.3, </a:t>
            </a:r>
          </a:p>
          <a:p>
            <a:pPr marL="285750" indent="-285750">
              <a:buFont typeface="Arial"/>
              <a:buChar char="•"/>
            </a:pPr>
            <a:r>
              <a:rPr lang="en-GB" sz="800" kern="1200" dirty="0" smtClean="0">
                <a:solidFill>
                  <a:schemeClr val="tx1"/>
                </a:solidFill>
                <a:latin typeface="+mn-lt"/>
                <a:ea typeface="+mn-ea"/>
                <a:cs typeface="+mn-cs"/>
              </a:rPr>
              <a:t>M*+1 at z  &lt;0.5 and M* at z &lt; 0.8</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mn-lt"/>
                <a:ea typeface="+mn-ea"/>
                <a:cs typeface="+mn-cs"/>
              </a:rPr>
              <a:t>n</a:t>
            </a:r>
            <a:r>
              <a:rPr lang="en-GB" sz="1000" kern="1200" baseline="-25000" dirty="0" smtClean="0">
                <a:solidFill>
                  <a:schemeClr val="tx1"/>
                </a:solidFill>
                <a:latin typeface="+mn-lt"/>
                <a:ea typeface="+mn-ea"/>
                <a:cs typeface="+mn-cs"/>
              </a:rPr>
              <a:t>bg</a:t>
            </a:r>
            <a:r>
              <a:rPr lang="en-GB" sz="1000" kern="1200" dirty="0" smtClean="0">
                <a:solidFill>
                  <a:schemeClr val="tx1"/>
                </a:solidFill>
                <a:latin typeface="+mn-lt"/>
                <a:ea typeface="+mn-ea"/>
                <a:cs typeface="+mn-cs"/>
              </a:rPr>
              <a:t> is  the median of the galaxy surface density of each 1-arcmin wide annulus between 7 and 15 arcmin and the semi interquartile range is assumed as scatter</a:t>
            </a:r>
          </a:p>
        </p:txBody>
      </p:sp>
      <p:sp>
        <p:nvSpPr>
          <p:cNvPr id="4" name="Segnaposto numero diapositiva 3"/>
          <p:cNvSpPr>
            <a:spLocks noGrp="1"/>
          </p:cNvSpPr>
          <p:nvPr>
            <p:ph type="sldNum" sz="quarter" idx="10"/>
          </p:nvPr>
        </p:nvSpPr>
        <p:spPr/>
        <p:txBody>
          <a:bodyPr/>
          <a:lstStyle/>
          <a:p>
            <a:fld id="{9CB648EC-B94A-8649-A9A8-F018526B38A1}" type="slidenum">
              <a:rPr lang="en-GB" smtClean="0"/>
              <a:t>82</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We present the  results of an ongoing program, aimed to explore and  investigate the properties and</a:t>
            </a:r>
            <a:r>
              <a:rPr lang="en-GB" baseline="0" dirty="0" smtClean="0"/>
              <a:t> </a:t>
            </a:r>
            <a:r>
              <a:rPr lang="en-GB" dirty="0" smtClean="0"/>
              <a:t>environment of  quasars and quasar associations at low redshift, extracted from Sloan</a:t>
            </a:r>
            <a:r>
              <a:rPr lang="en-GB" baseline="0" dirty="0" smtClean="0"/>
              <a:t> Digital Sky Survey </a:t>
            </a:r>
            <a:r>
              <a:rPr lang="en-GB" dirty="0" smtClean="0"/>
              <a:t>datasets.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recent and forthcoming works we describe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the properties of quasar hosts and their relationship with the central BH,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galaxy environments of isolated quasars</a:t>
            </a:r>
            <a:r>
              <a:rPr lang="en-GB" sz="1200" kern="1200" baseline="0" dirty="0" smtClean="0">
                <a:solidFill>
                  <a:schemeClr val="tx1"/>
                </a:solidFill>
                <a:effectLst/>
                <a:latin typeface="+mn-lt"/>
                <a:ea typeface="+mn-ea"/>
                <a:cs typeface="+mn-cs"/>
              </a:rPr>
              <a:t> and  quasars in close pairs, and </a:t>
            </a:r>
            <a:r>
              <a:rPr lang="en-GB" sz="1200" kern="1200" dirty="0" smtClean="0">
                <a:solidFill>
                  <a:schemeClr val="tx1"/>
                </a:solidFill>
                <a:effectLst/>
                <a:latin typeface="+mn-lt"/>
                <a:ea typeface="+mn-ea"/>
                <a:cs typeface="+mn-cs"/>
              </a:rPr>
              <a:t>the morphology, colours and peculiarities of quasar hosts.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this talk we focus on </a:t>
            </a:r>
            <a:r>
              <a:rPr lang="en-GB" sz="1200" kern="1200" dirty="0" smtClean="0">
                <a:solidFill>
                  <a:schemeClr val="tx1"/>
                </a:solidFill>
                <a:effectLst/>
                <a:latin typeface="+mn-lt"/>
                <a:ea typeface="+mn-ea"/>
                <a:cs typeface="+mn-cs"/>
              </a:rPr>
              <a:t>the galaxy environments and the dynamical properties around 14 low redshift quasar physical-pairs derived from SDSS Data Release 10 spectroscopic and imaging datasets . For these systems we perform a detailed analysis of their host galaxies and of the clustering of galaxies.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 compare the properties of these environments with those of an homogeneous sample of quasars not in pair spanning the same range of redshift and host galaxy luminosities. Finally from the difference of systemic velocity of each pair we set constraints on the total minimum mass of the systems where quasars inhabit ( based  on the dynamic of the pair. )</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Bettoni</a:t>
            </a:r>
            <a:r>
              <a:rPr lang="en-GB" sz="1200" kern="1200" dirty="0" smtClean="0">
                <a:solidFill>
                  <a:schemeClr val="tx1"/>
                </a:solidFill>
                <a:effectLst/>
                <a:latin typeface="+mn-lt"/>
                <a:ea typeface="+mn-ea"/>
                <a:cs typeface="+mn-cs"/>
              </a:rPr>
              <a:t> et al. 2014). </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(Falomo+2014, MNRAS, 440, 476)</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(Karhunen+2014,MNRAS, 441,1802)</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(Sandrinelli+2014,MNRAS, in print)</a:t>
            </a:r>
          </a:p>
          <a:p>
            <a:pPr marL="0" marR="0" lvl="2" indent="0" algn="l" defTabSz="457200" rtl="0" eaLnBrk="1" fontAlgn="auto" latinLnBrk="0" hangingPunct="1">
              <a:lnSpc>
                <a:spcPct val="100000"/>
              </a:lnSpc>
              <a:spcBef>
                <a:spcPts val="0"/>
              </a:spcBef>
              <a:spcAft>
                <a:spcPts val="0"/>
              </a:spcAft>
              <a:buClrTx/>
              <a:buSzTx/>
              <a:buFontTx/>
              <a:buNone/>
              <a:tabLst/>
              <a:defRPr/>
            </a:pPr>
            <a:r>
              <a:rPr lang="en-GB" sz="1400" dirty="0" smtClean="0"/>
              <a:t>(Bettoni+2014, in preparation)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5</a:t>
            </a:fld>
            <a:endParaRPr lang="en-GB"/>
          </a:p>
        </p:txBody>
      </p:sp>
    </p:spTree>
    <p:extLst>
      <p:ext uri="{BB962C8B-B14F-4D97-AF65-F5344CB8AC3E}">
        <p14:creationId xmlns:p14="http://schemas.microsoft.com/office/powerpoint/2010/main" val="2156064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For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sample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a:t>
            </a:r>
            <a:r>
              <a:rPr lang="it-IT" sz="1200" i="1"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eff</a:t>
            </a:r>
            <a:r>
              <a:rPr lang="it-IT" sz="1200" kern="1200" dirty="0" smtClean="0">
                <a:solidFill>
                  <a:schemeClr val="tx1"/>
                </a:solidFill>
                <a:effectLst/>
                <a:latin typeface="+mn-lt"/>
                <a:ea typeface="+mn-ea"/>
                <a:cs typeface="+mn-cs"/>
              </a:rPr>
              <a:t> = 1.06,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∼0.6 per cent of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haloes</a:t>
            </a:r>
            <a:r>
              <a:rPr lang="it-IT" sz="1200" kern="1200" dirty="0" smtClean="0">
                <a:solidFill>
                  <a:schemeClr val="tx1"/>
                </a:solidFill>
                <a:effectLst/>
                <a:latin typeface="+mn-lt"/>
                <a:ea typeface="+mn-ea"/>
                <a:cs typeface="+mn-cs"/>
              </a:rPr>
              <a:t> with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2 × 1012 M⊙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corresponds</a:t>
            </a:r>
            <a:r>
              <a:rPr lang="it-IT" sz="1200" kern="1200" dirty="0" smtClean="0">
                <a:solidFill>
                  <a:schemeClr val="tx1"/>
                </a:solidFill>
                <a:effectLst/>
                <a:latin typeface="+mn-lt"/>
                <a:ea typeface="+mn-ea"/>
                <a:cs typeface="+mn-cs"/>
              </a:rPr>
              <a:t> to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2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coincides</a:t>
            </a:r>
            <a:r>
              <a:rPr lang="it-IT" sz="1200" kern="1200" dirty="0" smtClean="0">
                <a:solidFill>
                  <a:schemeClr val="tx1"/>
                </a:solidFill>
                <a:effectLst/>
                <a:latin typeface="+mn-lt"/>
                <a:ea typeface="+mn-ea"/>
                <a:cs typeface="+mn-cs"/>
              </a:rPr>
              <a:t> with the e-</a:t>
            </a:r>
            <a:r>
              <a:rPr lang="it-IT" sz="1200" kern="1200" dirty="0" err="1" smtClean="0">
                <a:solidFill>
                  <a:schemeClr val="tx1"/>
                </a:solidFill>
                <a:effectLst/>
                <a:latin typeface="+mn-lt"/>
                <a:ea typeface="+mn-ea"/>
                <a:cs typeface="+mn-cs"/>
              </a:rPr>
              <a:t>folding</a:t>
            </a:r>
            <a:r>
              <a:rPr lang="it-IT" sz="1200" kern="1200" dirty="0" smtClean="0">
                <a:solidFill>
                  <a:schemeClr val="tx1"/>
                </a:solidFill>
                <a:effectLst/>
                <a:latin typeface="+mn-lt"/>
                <a:ea typeface="+mn-ea"/>
                <a:cs typeface="+mn-cs"/>
              </a:rPr>
              <a:t> time of a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accretes</a:t>
            </a:r>
            <a:r>
              <a:rPr lang="it-IT" sz="1200" kern="1200" dirty="0" smtClean="0">
                <a:solidFill>
                  <a:schemeClr val="tx1"/>
                </a:solidFill>
                <a:effectLst/>
                <a:latin typeface="+mn-lt"/>
                <a:ea typeface="+mn-ea"/>
                <a:cs typeface="+mn-cs"/>
              </a:rPr>
              <a:t> mass with a radiative </a:t>
            </a:r>
            <a:r>
              <a:rPr lang="it-IT" sz="1200" kern="1200" dirty="0" err="1" smtClean="0">
                <a:solidFill>
                  <a:schemeClr val="tx1"/>
                </a:solidFill>
                <a:effectLst/>
                <a:latin typeface="+mn-lt"/>
                <a:ea typeface="+mn-ea"/>
                <a:cs typeface="+mn-cs"/>
              </a:rPr>
              <a:t>efficiency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ε</a:t>
            </a:r>
            <a:r>
              <a:rPr lang="it-IT" sz="1200" kern="1200" dirty="0" smtClean="0">
                <a:solidFill>
                  <a:schemeClr val="tx1"/>
                </a:solidFill>
                <a:effectLst/>
                <a:latin typeface="+mn-lt"/>
                <a:ea typeface="+mn-ea"/>
                <a:cs typeface="+mn-cs"/>
              </a:rPr>
              <a:t> ∼ 0.1 and </a:t>
            </a:r>
            <a:r>
              <a:rPr lang="it-IT" sz="1200" kern="1200" dirty="0" err="1" smtClean="0">
                <a:solidFill>
                  <a:schemeClr val="tx1"/>
                </a:solidFill>
                <a:effectLst/>
                <a:latin typeface="+mn-lt"/>
                <a:ea typeface="+mn-ea"/>
                <a:cs typeface="+mn-cs"/>
              </a:rPr>
              <a:t>shines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η</a:t>
            </a:r>
            <a:r>
              <a:rPr lang="it-IT" sz="1200" kern="1200" dirty="0" smtClean="0">
                <a:solidFill>
                  <a:schemeClr val="tx1"/>
                </a:solidFill>
                <a:effectLst/>
                <a:latin typeface="+mn-lt"/>
                <a:ea typeface="+mn-ea"/>
                <a:cs typeface="+mn-cs"/>
              </a:rPr>
              <a:t> ∼ 0.5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Eddington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Salpeter</a:t>
            </a:r>
            <a:r>
              <a:rPr lang="it-IT" sz="1200" kern="1200" dirty="0" smtClean="0">
                <a:solidFill>
                  <a:schemeClr val="tx1"/>
                </a:solidFill>
                <a:effectLst/>
                <a:latin typeface="+mn-lt"/>
                <a:ea typeface="+mn-ea"/>
                <a:cs typeface="+mn-cs"/>
              </a:rPr>
              <a:t> 1964).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zeff</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1.89, the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increases</a:t>
            </a:r>
            <a:r>
              <a:rPr lang="it-IT" sz="1200" kern="1200" dirty="0" smtClean="0">
                <a:solidFill>
                  <a:schemeClr val="tx1"/>
                </a:solidFill>
                <a:effectLst/>
                <a:latin typeface="+mn-lt"/>
                <a:ea typeface="+mn-ea"/>
                <a:cs typeface="+mn-cs"/>
              </a:rPr>
              <a:t> to ∼5 per cent and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7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estimated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lifetime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107 and 108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determination</a:t>
            </a:r>
            <a:r>
              <a:rPr lang="it-IT" sz="1200" kern="1200" dirty="0" smtClean="0">
                <a:solidFill>
                  <a:schemeClr val="tx1"/>
                </a:solidFill>
                <a:effectLst/>
                <a:latin typeface="+mn-lt"/>
                <a:ea typeface="+mn-ea"/>
                <a:cs typeface="+mn-cs"/>
              </a:rPr>
              <a:t> of </a:t>
            </a:r>
            <a:r>
              <a:rPr lang="it-IT" sz="1200" i="1" kern="1200" dirty="0" err="1" smtClean="0">
                <a:solidFill>
                  <a:schemeClr val="tx1"/>
                </a:solidFill>
                <a:effectLst/>
                <a:latin typeface="+mn-lt"/>
                <a:ea typeface="+mn-ea"/>
                <a:cs typeface="+mn-cs"/>
              </a:rPr>
              <a:t>N</a:t>
            </a:r>
            <a:r>
              <a:rPr lang="it-IT" sz="1200" i="1" kern="1200" dirty="0" smtClean="0">
                <a:solidFill>
                  <a:schemeClr val="tx1"/>
                </a:solidFill>
                <a:effectLst/>
                <a:latin typeface="+mn-lt"/>
                <a:ea typeface="+mn-ea"/>
                <a:cs typeface="+mn-cs"/>
              </a:rPr>
              <a:t>(M)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more </a:t>
            </a:r>
            <a:r>
              <a:rPr lang="it-IT" sz="1200" kern="1200" dirty="0" err="1" smtClean="0">
                <a:solidFill>
                  <a:schemeClr val="tx1"/>
                </a:solidFill>
                <a:effectLst/>
                <a:latin typeface="+mn-lt"/>
                <a:ea typeface="+mn-ea"/>
                <a:cs typeface="+mn-cs"/>
              </a:rPr>
              <a:t>uncertain</a:t>
            </a:r>
            <a:r>
              <a:rPr lang="it-IT" sz="1200" kern="1200" dirty="0" smtClean="0">
                <a:solidFill>
                  <a:schemeClr val="tx1"/>
                </a:solidFill>
                <a:effectLst/>
                <a:latin typeface="+mn-lt"/>
                <a:ea typeface="+mn-ea"/>
                <a:cs typeface="+mn-cs"/>
              </a:rPr>
              <a:t> for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1013 M⊙,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occupation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tends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increase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mass. (porciani2004)</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92</a:t>
            </a:fld>
            <a:endParaRPr lang="en-GB"/>
          </a:p>
        </p:txBody>
      </p:sp>
    </p:spTree>
    <p:extLst>
      <p:ext uri="{BB962C8B-B14F-4D97-AF65-F5344CB8AC3E}">
        <p14:creationId xmlns:p14="http://schemas.microsoft.com/office/powerpoint/2010/main" val="3531014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four frames used to study the environment of SDSS J021447.00-003250.6. The redshift of the object is 0.3489. The dashed black lines show the edges of each of the 4 overlapping frames. The blue circle shows the location of the target, while the red circle corresponds to a distance of 1 </a:t>
            </a:r>
            <a:r>
              <a:rPr lang="en-GB" sz="1200" kern="1200" dirty="0" err="1" smtClean="0">
                <a:solidFill>
                  <a:schemeClr val="tx1"/>
                </a:solidFill>
                <a:effectLst/>
                <a:latin typeface="+mn-lt"/>
                <a:ea typeface="+mn-ea"/>
                <a:cs typeface="+mn-cs"/>
              </a:rPr>
              <a:t>Mpc</a:t>
            </a:r>
            <a:r>
              <a:rPr lang="en-GB" sz="1200" kern="1200" dirty="0" smtClean="0">
                <a:solidFill>
                  <a:schemeClr val="tx1"/>
                </a:solidFill>
                <a:effectLst/>
                <a:latin typeface="+mn-lt"/>
                <a:ea typeface="+mn-ea"/>
                <a:cs typeface="+mn-cs"/>
              </a:rPr>
              <a:t> from the target. The green circles show the randomly picked areas used for determining the background galaxy density. </a:t>
            </a:r>
            <a:endParaRPr lang="en-GB" dirty="0" smtClean="0"/>
          </a:p>
          <a:p>
            <a:r>
              <a:rPr lang="en-GB" dirty="0" smtClean="0"/>
              <a:t>From these, we obtained position and photometry of galaxies by selecting all primary objects </a:t>
            </a:r>
            <a:r>
              <a:rPr lang="en-GB" dirty="0" err="1" smtClean="0"/>
              <a:t>photometrically</a:t>
            </a:r>
            <a:r>
              <a:rPr lang="en-GB" dirty="0" smtClean="0"/>
              <a:t> classified as galaxies in SDSS DR10 catalogues. To estimate the completeness of the SDSS galaxy cat- </a:t>
            </a:r>
            <a:r>
              <a:rPr lang="en-GB" dirty="0" err="1" smtClean="0"/>
              <a:t>alogues</a:t>
            </a:r>
            <a:r>
              <a:rPr lang="en-GB" dirty="0" smtClean="0"/>
              <a:t> we compared the differential number counts of de- </a:t>
            </a:r>
            <a:r>
              <a:rPr lang="en-GB" dirty="0" err="1" smtClean="0"/>
              <a:t>tected</a:t>
            </a:r>
            <a:r>
              <a:rPr lang="en-GB" dirty="0" smtClean="0"/>
              <a:t> galaxies as a function of the magnitude with the very deep galaxy count data available from the Durham </a:t>
            </a:r>
            <a:r>
              <a:rPr lang="en-GB" dirty="0" err="1" smtClean="0"/>
              <a:t>Univer</a:t>
            </a:r>
            <a:r>
              <a:rPr lang="en-GB" dirty="0" smtClean="0"/>
              <a:t>- </a:t>
            </a:r>
            <a:r>
              <a:rPr lang="en-GB" dirty="0" err="1" smtClean="0"/>
              <a:t>sity</a:t>
            </a:r>
            <a:r>
              <a:rPr lang="en-GB" dirty="0" smtClean="0"/>
              <a:t> Cosmology Group3. In particular for each field we con- </a:t>
            </a:r>
            <a:r>
              <a:rPr lang="en-GB" dirty="0" err="1" smtClean="0"/>
              <a:t>sidered</a:t>
            </a:r>
            <a:r>
              <a:rPr lang="en-GB" dirty="0" smtClean="0"/>
              <a:t> as threshold the magnitude mi,50% where the com- </a:t>
            </a:r>
            <a:r>
              <a:rPr lang="en-GB" dirty="0" err="1" smtClean="0"/>
              <a:t>pleteness</a:t>
            </a:r>
            <a:r>
              <a:rPr lang="en-GB" dirty="0" smtClean="0"/>
              <a:t> of observed galaxies drops to 50% of that expected from </a:t>
            </a:r>
            <a:r>
              <a:rPr lang="en-GB" dirty="0" err="1" smtClean="0"/>
              <a:t>Capak</a:t>
            </a:r>
            <a:r>
              <a:rPr lang="en-GB" dirty="0" smtClean="0"/>
              <a:t> et al. (2007) (see Fig. 3). </a:t>
            </a:r>
          </a:p>
          <a:p>
            <a:r>
              <a:rPr lang="en-GB" dirty="0" smtClean="0"/>
              <a:t>The apparent i-magnitude thresholds are closely dis- </a:t>
            </a:r>
            <a:r>
              <a:rPr lang="en-GB" dirty="0" err="1" smtClean="0"/>
              <a:t>tributed</a:t>
            </a:r>
            <a:r>
              <a:rPr lang="en-GB" dirty="0" smtClean="0"/>
              <a:t> around the mean value of 21.96 ± 0.09 and listed in Table 4 with the corresponding absolute k-corrected mag- </a:t>
            </a:r>
            <a:r>
              <a:rPr lang="en-GB" dirty="0" err="1" smtClean="0"/>
              <a:t>nitudes</a:t>
            </a:r>
            <a:r>
              <a:rPr lang="en-GB" dirty="0" smtClean="0"/>
              <a:t>. At these thresholds we can observe galaxies with magnitude M*+2 at z &lt; 0.3, M*+1 at z 􏰀 0.5 and M* at z 􏰀 0.8. </a:t>
            </a:r>
          </a:p>
          <a:p>
            <a:r>
              <a:rPr lang="en-GB" dirty="0" smtClean="0"/>
              <a:t>In order to study the galaxy environment we followed the procedure described by </a:t>
            </a:r>
            <a:r>
              <a:rPr lang="en-GB" dirty="0" err="1" smtClean="0"/>
              <a:t>Karhunen</a:t>
            </a:r>
            <a:r>
              <a:rPr lang="en-GB" dirty="0" smtClean="0"/>
              <a:t> et al. (2014). To </a:t>
            </a:r>
            <a:r>
              <a:rPr lang="en-GB" dirty="0" err="1" smtClean="0"/>
              <a:t>eval</a:t>
            </a:r>
            <a:r>
              <a:rPr lang="en-GB" dirty="0" smtClean="0"/>
              <a:t>- </a:t>
            </a:r>
            <a:r>
              <a:rPr lang="en-GB" dirty="0" err="1" smtClean="0"/>
              <a:t>uate</a:t>
            </a:r>
            <a:r>
              <a:rPr lang="en-GB" dirty="0" smtClean="0"/>
              <a:t> the surface number density of galaxies in the back- ground, nbg , we considered the galaxies with i &lt; mi,50% and projected angular distance between 7 and 15 arcmin from the midpoint of the QSO pair. This corresponds to a mini- mum distance from the QSO of ∼ 1.6 </a:t>
            </a:r>
            <a:r>
              <a:rPr lang="en-GB" dirty="0" err="1" smtClean="0"/>
              <a:t>Mpc</a:t>
            </a:r>
            <a:r>
              <a:rPr lang="en-GB" dirty="0" smtClean="0"/>
              <a:t> for the nearest target. The region was then divided into annuli with width of </a:t>
            </a:r>
          </a:p>
          <a:p>
            <a:endParaRPr lang="en-GB"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KK We characterize this overdensity with a </a:t>
            </a:r>
            <a:r>
              <a:rPr lang="en-GB" sz="1000" kern="1200" dirty="0" err="1" smtClean="0">
                <a:solidFill>
                  <a:schemeClr val="tx1"/>
                </a:solidFill>
                <a:effectLst/>
                <a:latin typeface="+mn-lt"/>
                <a:ea typeface="+mn-ea"/>
                <a:cs typeface="+mn-cs"/>
              </a:rPr>
              <a:t>param</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eter</a:t>
            </a:r>
            <a:r>
              <a:rPr lang="en-GB" sz="1000" kern="1200" dirty="0" smtClean="0">
                <a:solidFill>
                  <a:schemeClr val="tx1"/>
                </a:solidFill>
                <a:effectLst/>
                <a:latin typeface="+mn-lt"/>
                <a:ea typeface="+mn-ea"/>
                <a:cs typeface="+mn-cs"/>
              </a:rPr>
              <a:t> G, where G = </a:t>
            </a:r>
            <a:r>
              <a:rPr lang="en-GB" sz="1000" kern="1200" dirty="0" err="1" smtClean="0">
                <a:solidFill>
                  <a:schemeClr val="tx1"/>
                </a:solidFill>
                <a:effectLst/>
                <a:latin typeface="+mn-lt"/>
                <a:ea typeface="+mn-ea"/>
                <a:cs typeface="+mn-cs"/>
              </a:rPr>
              <a:t>nenv</a:t>
            </a:r>
            <a:r>
              <a:rPr lang="en-GB" sz="1000" kern="1200" dirty="0" smtClean="0">
                <a:solidFill>
                  <a:schemeClr val="tx1"/>
                </a:solidFill>
                <a:effectLst/>
                <a:latin typeface="+mn-lt"/>
                <a:ea typeface="+mn-ea"/>
                <a:cs typeface="+mn-cs"/>
              </a:rPr>
              <a:t>/nbg. A ratio of unity (</a:t>
            </a:r>
            <a:r>
              <a:rPr lang="en-GB" sz="1000" kern="1200" dirty="0" err="1" smtClean="0">
                <a:solidFill>
                  <a:schemeClr val="tx1"/>
                </a:solidFill>
                <a:effectLst/>
                <a:latin typeface="+mn-lt"/>
                <a:ea typeface="+mn-ea"/>
                <a:cs typeface="+mn-cs"/>
              </a:rPr>
              <a:t>ie</a:t>
            </a:r>
            <a:r>
              <a:rPr lang="en-GB" sz="1000" kern="1200" dirty="0" smtClean="0">
                <a:solidFill>
                  <a:schemeClr val="tx1"/>
                </a:solidFill>
                <a:effectLst/>
                <a:latin typeface="+mn-lt"/>
                <a:ea typeface="+mn-ea"/>
                <a:cs typeface="+mn-cs"/>
              </a:rPr>
              <a:t>. G = 1) thus implies that no overdensity is present in the target en- </a:t>
            </a:r>
            <a:r>
              <a:rPr lang="en-GB" sz="1000" kern="1200" dirty="0" err="1" smtClean="0">
                <a:solidFill>
                  <a:schemeClr val="tx1"/>
                </a:solidFill>
                <a:effectLst/>
                <a:latin typeface="+mn-lt"/>
                <a:ea typeface="+mn-ea"/>
                <a:cs typeface="+mn-cs"/>
              </a:rPr>
              <a:t>vironment</a:t>
            </a:r>
            <a:r>
              <a:rPr lang="en-GB" sz="1000" kern="1200" dirty="0" smtClean="0">
                <a:solidFill>
                  <a:schemeClr val="tx1"/>
                </a:solidFill>
                <a:effectLst/>
                <a:latin typeface="+mn-lt"/>
                <a:ea typeface="+mn-ea"/>
                <a:cs typeface="+mn-cs"/>
              </a:rPr>
              <a:t>. The overdensity was calculated for each of the 200 kpc wide radius bins surrounding the quasar to study how the density changes with projected distance from the quasar.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plots: </a:t>
            </a:r>
            <a:r>
              <a:rPr lang="en-GB" sz="1000" kern="1200" dirty="0" err="1" smtClean="0">
                <a:solidFill>
                  <a:schemeClr val="tx1"/>
                </a:solidFill>
                <a:effectLst/>
                <a:latin typeface="+mn-lt"/>
                <a:ea typeface="+mn-ea"/>
                <a:cs typeface="+mn-cs"/>
              </a:rPr>
              <a:t>comulative</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overdensities</a:t>
            </a:r>
            <a:r>
              <a:rPr lang="en-GB" sz="1000" kern="1200" dirty="0" smtClean="0">
                <a:solidFill>
                  <a:schemeClr val="tx1"/>
                </a:solidFill>
                <a:effectLst/>
                <a:latin typeface="+mn-lt"/>
                <a:ea typeface="+mn-ea"/>
                <a:cs typeface="+mn-cs"/>
              </a:rPr>
              <a:t>. </a:t>
            </a:r>
            <a:r>
              <a:rPr lang="en-GB" sz="1000" kern="1200" dirty="0" err="1" smtClean="0">
                <a:solidFill>
                  <a:schemeClr val="tx1"/>
                </a:solidFill>
                <a:effectLst/>
                <a:latin typeface="+mn-lt"/>
                <a:ea typeface="+mn-ea"/>
                <a:cs typeface="+mn-cs"/>
              </a:rPr>
              <a:t>Differenzial</a:t>
            </a:r>
            <a:r>
              <a:rPr lang="en-GB" sz="1000" kern="1200" dirty="0" smtClean="0">
                <a:solidFill>
                  <a:schemeClr val="tx1"/>
                </a:solidFill>
                <a:effectLst/>
                <a:latin typeface="+mn-lt"/>
                <a:ea typeface="+mn-ea"/>
                <a:cs typeface="+mn-cs"/>
              </a:rPr>
              <a:t> overdensity plot </a:t>
            </a:r>
            <a:r>
              <a:rPr lang="en-GB" sz="1000" kern="1200" dirty="0" err="1" smtClean="0">
                <a:solidFill>
                  <a:schemeClr val="tx1"/>
                </a:solidFill>
                <a:effectLst/>
                <a:latin typeface="+mn-lt"/>
                <a:ea typeface="+mn-ea"/>
                <a:cs typeface="+mn-cs"/>
              </a:rPr>
              <a:t>revelas</a:t>
            </a:r>
            <a:r>
              <a:rPr lang="en-GB" sz="1000" kern="1200" dirty="0" smtClean="0">
                <a:solidFill>
                  <a:schemeClr val="tx1"/>
                </a:solidFill>
                <a:effectLst/>
                <a:latin typeface="+mn-lt"/>
                <a:ea typeface="+mn-ea"/>
                <a:cs typeface="+mn-cs"/>
              </a:rPr>
              <a:t> that signal</a:t>
            </a:r>
            <a:r>
              <a:rPr lang="en-GB" sz="1000" kern="1200" baseline="0" dirty="0" smtClean="0">
                <a:solidFill>
                  <a:schemeClr val="tx1"/>
                </a:solidFill>
                <a:effectLst/>
                <a:latin typeface="+mn-lt"/>
                <a:ea typeface="+mn-ea"/>
                <a:cs typeface="+mn-cs"/>
              </a:rPr>
              <a:t> is significantly present within about 4000 kpc from the target.</a:t>
            </a:r>
            <a:endParaRPr lang="en-GB" sz="1000"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overdensity </a:t>
            </a:r>
            <a:r>
              <a:rPr lang="en-GB" sz="1200" kern="1200" dirty="0" smtClean="0">
                <a:solidFill>
                  <a:schemeClr val="tx1"/>
                </a:solidFill>
                <a:latin typeface="+mn-lt"/>
                <a:ea typeface="+mn-ea"/>
                <a:cs typeface="+mn-cs"/>
              </a:rPr>
              <a:t>for each  200 kpc wide radius bin surrounding the QSO</a:t>
            </a:r>
          </a:p>
          <a:p>
            <a:endParaRPr lang="en-GB"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93</a:t>
            </a:fld>
            <a:endParaRPr lang="en-GB"/>
          </a:p>
        </p:txBody>
      </p:sp>
    </p:spTree>
    <p:extLst>
      <p:ext uri="{BB962C8B-B14F-4D97-AF65-F5344CB8AC3E}">
        <p14:creationId xmlns:p14="http://schemas.microsoft.com/office/powerpoint/2010/main" val="3445699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minimum </a:t>
            </a:r>
            <a:r>
              <a:rPr lang="it-IT" sz="1200" kern="1200" dirty="0" err="1" smtClean="0">
                <a:solidFill>
                  <a:schemeClr val="tx1"/>
                </a:solidFill>
                <a:effectLst/>
                <a:latin typeface="+mn-lt"/>
                <a:ea typeface="+mn-ea"/>
                <a:cs typeface="+mn-cs"/>
              </a:rPr>
              <a:t>dynamical</a:t>
            </a:r>
            <a:r>
              <a:rPr lang="it-IT" sz="1200" kern="1200" dirty="0" smtClean="0">
                <a:solidFill>
                  <a:schemeClr val="tx1"/>
                </a:solidFill>
                <a:effectLst/>
                <a:latin typeface="+mn-lt"/>
                <a:ea typeface="+mn-ea"/>
                <a:cs typeface="+mn-cs"/>
              </a:rPr>
              <a:t> mass </a:t>
            </a:r>
            <a:r>
              <a:rPr lang="it-IT" sz="1200" kern="1200" dirty="0" err="1" smtClean="0">
                <a:solidFill>
                  <a:schemeClr val="tx1"/>
                </a:solidFill>
                <a:effectLst/>
                <a:latin typeface="+mn-lt"/>
                <a:ea typeface="+mn-ea"/>
                <a:cs typeface="+mn-cs"/>
              </a:rPr>
              <a:t>Mvir,min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plotted</a:t>
            </a:r>
            <a:r>
              <a:rPr lang="it-IT" sz="1200" kern="1200" dirty="0" smtClean="0">
                <a:solidFill>
                  <a:schemeClr val="tx1"/>
                </a:solidFill>
                <a:effectLst/>
                <a:latin typeface="+mn-lt"/>
                <a:ea typeface="+mn-ea"/>
                <a:cs typeface="+mn-cs"/>
              </a:rPr>
              <a:t> vs &lt; G0,500 &gt;, i.e.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overdensity</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two</a:t>
            </a:r>
            <a:r>
              <a:rPr lang="it-IT" sz="1200" kern="1200" dirty="0" smtClean="0">
                <a:solidFill>
                  <a:schemeClr val="tx1"/>
                </a:solidFill>
                <a:effectLst/>
                <a:latin typeface="+mn-lt"/>
                <a:ea typeface="+mn-ea"/>
                <a:cs typeface="+mn-cs"/>
              </a:rPr>
              <a:t> QSO of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within</a:t>
            </a:r>
            <a:r>
              <a:rPr lang="it-IT" sz="1200" kern="1200" dirty="0" smtClean="0">
                <a:solidFill>
                  <a:schemeClr val="tx1"/>
                </a:solidFill>
                <a:effectLst/>
                <a:latin typeface="+mn-lt"/>
                <a:ea typeface="+mn-ea"/>
                <a:cs typeface="+mn-cs"/>
              </a:rPr>
              <a:t> 500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corrected</a:t>
            </a:r>
            <a:r>
              <a:rPr lang="it-IT" sz="1200" kern="1200" dirty="0" smtClean="0">
                <a:solidFill>
                  <a:schemeClr val="tx1"/>
                </a:solidFill>
                <a:effectLst/>
                <a:latin typeface="+mn-lt"/>
                <a:ea typeface="+mn-ea"/>
                <a:cs typeface="+mn-cs"/>
              </a:rPr>
              <a:t> from environment </a:t>
            </a:r>
            <a:r>
              <a:rPr lang="it-IT" sz="1200" kern="1200" dirty="0" err="1" smtClean="0">
                <a:solidFill>
                  <a:schemeClr val="tx1"/>
                </a:solidFill>
                <a:effectLst/>
                <a:latin typeface="+mn-lt"/>
                <a:ea typeface="+mn-ea"/>
                <a:cs typeface="+mn-cs"/>
              </a:rPr>
              <a:t>superposition</a:t>
            </a:r>
            <a:r>
              <a:rPr lang="it-IT" sz="1200" kern="1200" dirty="0" smtClean="0">
                <a:solidFill>
                  <a:schemeClr val="tx1"/>
                </a:solidFill>
                <a:effectLst/>
                <a:latin typeface="+mn-lt"/>
                <a:ea typeface="+mn-ea"/>
                <a:cs typeface="+mn-cs"/>
              </a:rPr>
              <a:t>. &lt; G0,500 &gt;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taken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indicator</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excess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Blue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include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multiplied</a:t>
            </a:r>
            <a:r>
              <a:rPr lang="it-IT" sz="1200" kern="1200" dirty="0" smtClean="0">
                <a:solidFill>
                  <a:schemeClr val="tx1"/>
                </a:solidFill>
                <a:effectLst/>
                <a:latin typeface="+mn-lt"/>
                <a:ea typeface="+mn-ea"/>
                <a:cs typeface="+mn-cs"/>
              </a:rPr>
              <a:t> by 2 </a:t>
            </a:r>
            <a:r>
              <a:rPr lang="it-IT" sz="1200" kern="1200" dirty="0" err="1" smtClean="0">
                <a:solidFill>
                  <a:schemeClr val="tx1"/>
                </a:solidFill>
                <a:effectLst/>
                <a:latin typeface="+mn-lt"/>
                <a:ea typeface="+mn-ea"/>
                <a:cs typeface="+mn-cs"/>
              </a:rPr>
              <a:t>reported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Decarli</a:t>
            </a:r>
            <a:r>
              <a:rPr lang="it-IT" sz="1200" kern="1200" dirty="0" smtClean="0">
                <a:solidFill>
                  <a:schemeClr val="tx1"/>
                </a:solidFill>
                <a:effectLst/>
                <a:latin typeface="+mn-lt"/>
                <a:ea typeface="+mn-ea"/>
                <a:cs typeface="+mn-cs"/>
              </a:rPr>
              <a:t> et al. 2010 and </a:t>
            </a:r>
            <a:r>
              <a:rPr lang="it-IT" sz="1200" kern="1200" dirty="0" err="1" smtClean="0">
                <a:solidFill>
                  <a:schemeClr val="tx1"/>
                </a:solidFill>
                <a:effectLst/>
                <a:latin typeface="+mn-lt"/>
                <a:ea typeface="+mn-ea"/>
                <a:cs typeface="+mn-cs"/>
              </a:rPr>
              <a:t>based</a:t>
            </a:r>
            <a:r>
              <a:rPr lang="it-IT" sz="1200" kern="1200" dirty="0" smtClean="0">
                <a:solidFill>
                  <a:schemeClr val="tx1"/>
                </a:solidFill>
                <a:effectLst/>
                <a:latin typeface="+mn-lt"/>
                <a:ea typeface="+mn-ea"/>
                <a:cs typeface="+mn-cs"/>
              </a:rPr>
              <a:t> on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z</a:t>
            </a:r>
            <a:r>
              <a:rPr lang="it-IT" sz="1200" kern="1200" dirty="0" smtClean="0">
                <a:solidFill>
                  <a:schemeClr val="tx1"/>
                </a:solidFill>
                <a:effectLst/>
                <a:latin typeface="+mn-lt"/>
                <a:ea typeface="+mn-ea"/>
                <a:cs typeface="+mn-cs"/>
              </a:rPr>
              <a:t> &lt; 1 (</a:t>
            </a:r>
            <a:r>
              <a:rPr lang="it-IT" sz="1200" kern="1200" dirty="0" err="1" smtClean="0">
                <a:solidFill>
                  <a:schemeClr val="tx1"/>
                </a:solidFill>
                <a:effectLst/>
                <a:latin typeface="+mn-lt"/>
                <a:ea typeface="+mn-ea"/>
                <a:cs typeface="+mn-cs"/>
              </a:rPr>
              <a:t>Mhost</a:t>
            </a:r>
            <a:r>
              <a:rPr lang="it-IT" sz="1200" kern="1200" dirty="0" smtClean="0">
                <a:solidFill>
                  <a:schemeClr val="tx1"/>
                </a:solidFill>
                <a:effectLst/>
                <a:latin typeface="+mn-lt"/>
                <a:ea typeface="+mn-ea"/>
                <a:cs typeface="+mn-cs"/>
              </a:rPr>
              <a:t> ∼ 0.1 − 2 · 1012M⊙).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purple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mark</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range</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z</a:t>
            </a:r>
            <a:r>
              <a:rPr lang="it-IT" sz="1200" kern="1200" dirty="0" smtClean="0">
                <a:solidFill>
                  <a:schemeClr val="tx1"/>
                </a:solidFill>
                <a:effectLst/>
                <a:latin typeface="+mn-lt"/>
                <a:ea typeface="+mn-ea"/>
                <a:cs typeface="+mn-cs"/>
              </a:rPr>
              <a:t> &lt; 0.6 QSOs (1.9 − 6.1 ·h−1M⊙) </a:t>
            </a:r>
            <a:r>
              <a:rPr lang="it-IT" sz="1200" kern="1200" dirty="0" err="1" smtClean="0">
                <a:solidFill>
                  <a:schemeClr val="tx1"/>
                </a:solidFill>
                <a:effectLst/>
                <a:latin typeface="+mn-lt"/>
                <a:ea typeface="+mn-ea"/>
                <a:cs typeface="+mn-cs"/>
              </a:rPr>
              <a:t>derived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Padmanabhan</a:t>
            </a:r>
            <a:r>
              <a:rPr lang="it-IT" sz="1200" kern="1200" dirty="0" smtClean="0">
                <a:solidFill>
                  <a:schemeClr val="tx1"/>
                </a:solidFill>
                <a:effectLst/>
                <a:latin typeface="+mn-lt"/>
                <a:ea typeface="+mn-ea"/>
                <a:cs typeface="+mn-cs"/>
              </a:rPr>
              <a:t> et al. (2009). Yellow </a:t>
            </a:r>
            <a:r>
              <a:rPr lang="it-IT" sz="1200" kern="1200" dirty="0" err="1" smtClean="0">
                <a:solidFill>
                  <a:schemeClr val="tx1"/>
                </a:solidFill>
                <a:effectLst/>
                <a:latin typeface="+mn-lt"/>
                <a:ea typeface="+mn-ea"/>
                <a:cs typeface="+mn-cs"/>
              </a:rPr>
              <a:t>dotted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encompass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range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variably</a:t>
            </a:r>
            <a:r>
              <a:rPr lang="it-IT" sz="1200" kern="1200" dirty="0" smtClean="0">
                <a:solidFill>
                  <a:schemeClr val="tx1"/>
                </a:solidFill>
                <a:effectLst/>
                <a:latin typeface="+mn-lt"/>
                <a:ea typeface="+mn-ea"/>
                <a:cs typeface="+mn-cs"/>
              </a:rPr>
              <a:t> of the sum MA + MB of the </a:t>
            </a:r>
            <a:r>
              <a:rPr lang="it-IT" sz="1200" kern="1200" dirty="0" err="1" smtClean="0">
                <a:solidFill>
                  <a:schemeClr val="tx1"/>
                </a:solidFill>
                <a:effectLst/>
                <a:latin typeface="+mn-lt"/>
                <a:ea typeface="+mn-ea"/>
                <a:cs typeface="+mn-cs"/>
              </a:rPr>
              <a:t>pair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member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chapter</a:t>
            </a:r>
            <a:r>
              <a:rPr lang="it-IT" sz="1200" kern="1200" dirty="0" smtClean="0">
                <a:solidFill>
                  <a:schemeClr val="tx1"/>
                </a:solidFill>
                <a:effectLst/>
                <a:latin typeface="+mn-lt"/>
                <a:ea typeface="+mn-ea"/>
                <a:cs typeface="+mn-cs"/>
              </a:rPr>
              <a:t>. ID </a:t>
            </a:r>
            <a:r>
              <a:rPr lang="it-IT" sz="1200" kern="1200" dirty="0" err="1" smtClean="0">
                <a:solidFill>
                  <a:schemeClr val="tx1"/>
                </a:solidFill>
                <a:effectLst/>
                <a:latin typeface="+mn-lt"/>
                <a:ea typeface="+mn-ea"/>
                <a:cs typeface="+mn-cs"/>
              </a:rPr>
              <a:t>numbers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mark</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pairs</a:t>
            </a:r>
            <a:r>
              <a:rPr lang="it-IT" sz="1200" kern="1200" dirty="0" smtClean="0">
                <a:solidFill>
                  <a:schemeClr val="tx1"/>
                </a:solidFill>
                <a:effectLst/>
                <a:latin typeface="+mn-lt"/>
                <a:ea typeface="+mn-ea"/>
                <a:cs typeface="+mn-cs"/>
              </a:rPr>
              <a:t>.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94</a:t>
            </a:fld>
            <a:endParaRPr lang="en-GB"/>
          </a:p>
        </p:txBody>
      </p:sp>
    </p:spTree>
    <p:extLst>
      <p:ext uri="{BB962C8B-B14F-4D97-AF65-F5344CB8AC3E}">
        <p14:creationId xmlns:p14="http://schemas.microsoft.com/office/powerpoint/2010/main" val="187079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widely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accepted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massive galaxies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supermassive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centers. </a:t>
            </a:r>
            <a:r>
              <a:rPr lang="it-IT" sz="1200" kern="1200" dirty="0" err="1" smtClean="0">
                <a:solidFill>
                  <a:schemeClr val="tx1"/>
                </a:solidFill>
                <a:effectLst/>
                <a:latin typeface="+mn-lt"/>
                <a:ea typeface="+mn-ea"/>
                <a:cs typeface="+mn-cs"/>
              </a:rPr>
              <a:t>However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a small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them</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and for a </a:t>
            </a:r>
            <a:r>
              <a:rPr lang="it-IT" sz="1200" kern="1200" dirty="0" err="1" smtClean="0">
                <a:solidFill>
                  <a:schemeClr val="tx1"/>
                </a:solidFill>
                <a:effectLst/>
                <a:latin typeface="+mn-lt"/>
                <a:ea typeface="+mn-ea"/>
                <a:cs typeface="+mn-cs"/>
              </a:rPr>
              <a:t>very</a:t>
            </a:r>
            <a:r>
              <a:rPr lang="it-IT" sz="1200" kern="1200" dirty="0" smtClean="0">
                <a:solidFill>
                  <a:schemeClr val="tx1"/>
                </a:solidFill>
                <a:effectLst/>
                <a:latin typeface="+mn-lt"/>
                <a:ea typeface="+mn-ea"/>
                <a:cs typeface="+mn-cs"/>
              </a:rPr>
              <a:t> short time with </a:t>
            </a:r>
            <a:r>
              <a:rPr lang="it-IT" sz="1200" kern="1200" dirty="0" err="1" smtClean="0">
                <a:solidFill>
                  <a:schemeClr val="tx1"/>
                </a:solidFill>
                <a:effectLst/>
                <a:latin typeface="+mn-lt"/>
                <a:ea typeface="+mn-ea"/>
                <a:cs typeface="+mn-cs"/>
              </a:rPr>
              <a:t>respect</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time of the galaxies.</a:t>
            </a:r>
          </a:p>
          <a:p>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mechanisms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activates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fuels</a:t>
            </a:r>
            <a:r>
              <a:rPr lang="it-IT" sz="1200" kern="1200" dirty="0" smtClean="0">
                <a:solidFill>
                  <a:schemeClr val="tx1"/>
                </a:solidFill>
                <a:effectLst/>
                <a:latin typeface="+mn-lt"/>
                <a:ea typeface="+mn-ea"/>
                <a:cs typeface="+mn-cs"/>
              </a:rPr>
              <a:t> the nuclei of galaxies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un- </a:t>
            </a:r>
            <a:r>
              <a:rPr lang="it-IT" sz="1200" kern="1200" dirty="0" err="1" smtClean="0">
                <a:solidFill>
                  <a:schemeClr val="tx1"/>
                </a:solidFill>
                <a:effectLst/>
                <a:latin typeface="+mn-lt"/>
                <a:ea typeface="+mn-ea"/>
                <a:cs typeface="+mn-cs"/>
              </a:rPr>
              <a:t>derstood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Belived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powered</a:t>
            </a:r>
            <a:r>
              <a:rPr lang="it-IT" sz="1200" kern="1200" dirty="0" smtClean="0">
                <a:solidFill>
                  <a:schemeClr val="tx1"/>
                </a:solidFill>
                <a:effectLst/>
                <a:latin typeface="+mn-lt"/>
                <a:ea typeface="+mn-ea"/>
                <a:cs typeface="+mn-cs"/>
              </a:rPr>
              <a:t> by gas </a:t>
            </a:r>
            <a:r>
              <a:rPr lang="it-IT" sz="1200" kern="1200" dirty="0" err="1" smtClean="0">
                <a:solidFill>
                  <a:schemeClr val="tx1"/>
                </a:solidFill>
                <a:effectLst/>
                <a:latin typeface="+mn-lt"/>
                <a:ea typeface="+mn-ea"/>
                <a:cs typeface="+mn-cs"/>
              </a:rPr>
              <a:t>accretion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onto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central</a:t>
            </a:r>
            <a:r>
              <a:rPr lang="it-IT" sz="1200" kern="1200" dirty="0" smtClean="0">
                <a:solidFill>
                  <a:schemeClr val="tx1"/>
                </a:solidFill>
                <a:effectLst/>
                <a:latin typeface="+mn-lt"/>
                <a:ea typeface="+mn-ea"/>
                <a:cs typeface="+mn-cs"/>
              </a:rPr>
              <a:t> super-massive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(QSOs)  </a:t>
            </a:r>
            <a:r>
              <a:rPr lang="it-IT" sz="1200" kern="1200" dirty="0" err="1" smtClean="0">
                <a:solidFill>
                  <a:schemeClr val="tx1"/>
                </a:solidFill>
                <a:effectLst/>
                <a:latin typeface="+mn-lt"/>
                <a:ea typeface="+mn-ea"/>
                <a:cs typeface="+mn-cs"/>
              </a:rPr>
              <a:t>reside</a:t>
            </a:r>
            <a:r>
              <a:rPr lang="it-IT" sz="1200" kern="1200" dirty="0" smtClean="0">
                <a:solidFill>
                  <a:schemeClr val="tx1"/>
                </a:solidFill>
                <a:effectLst/>
                <a:latin typeface="+mn-lt"/>
                <a:ea typeface="+mn-ea"/>
                <a:cs typeface="+mn-cs"/>
              </a:rPr>
              <a:t> in massive </a:t>
            </a:r>
            <a:r>
              <a:rPr lang="it-IT" sz="1200" kern="1200" dirty="0" err="1" smtClean="0">
                <a:solidFill>
                  <a:schemeClr val="tx1"/>
                </a:solidFill>
                <a:effectLst/>
                <a:latin typeface="+mn-lt"/>
                <a:ea typeface="+mn-ea"/>
                <a:cs typeface="+mn-cs"/>
              </a:rPr>
              <a:t>bulge-dominated</a:t>
            </a:r>
            <a:r>
              <a:rPr lang="it-IT" sz="1200" kern="1200" dirty="0" smtClean="0">
                <a:solidFill>
                  <a:schemeClr val="tx1"/>
                </a:solidFill>
                <a:effectLst/>
                <a:latin typeface="+mn-lt"/>
                <a:ea typeface="+mn-ea"/>
                <a:cs typeface="+mn-cs"/>
              </a:rPr>
              <a:t> galaxies. 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of galaxies are </a:t>
            </a:r>
            <a:r>
              <a:rPr lang="it-IT" sz="1200" kern="1200" dirty="0" err="1" smtClean="0">
                <a:solidFill>
                  <a:schemeClr val="tx1"/>
                </a:solidFill>
                <a:effectLst/>
                <a:latin typeface="+mn-lt"/>
                <a:ea typeface="+mn-ea"/>
                <a:cs typeface="+mn-cs"/>
              </a:rPr>
              <a:t>influenced</a:t>
            </a:r>
            <a:r>
              <a:rPr lang="it-IT" sz="1200" kern="1200" dirty="0" smtClean="0">
                <a:solidFill>
                  <a:schemeClr val="tx1"/>
                </a:solidFill>
                <a:effectLst/>
                <a:latin typeface="+mn-lt"/>
                <a:ea typeface="+mn-ea"/>
                <a:cs typeface="+mn-cs"/>
              </a:rPr>
              <a:t> by the environment, with galaxies in clusters </a:t>
            </a:r>
            <a:r>
              <a:rPr lang="it-IT" sz="1200" kern="1200" dirty="0" err="1" smtClean="0">
                <a:solidFill>
                  <a:schemeClr val="tx1"/>
                </a:solidFill>
                <a:effectLst/>
                <a:latin typeface="+mn-lt"/>
                <a:ea typeface="+mn-ea"/>
                <a:cs typeface="+mn-cs"/>
              </a:rPr>
              <a:t>tending</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exhibit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elliptical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and and </a:t>
            </a:r>
            <a:r>
              <a:rPr lang="it-IT" sz="1200" kern="1200" dirty="0" err="1" smtClean="0">
                <a:solidFill>
                  <a:schemeClr val="tx1"/>
                </a:solidFill>
                <a:effectLst/>
                <a:latin typeface="+mn-lt"/>
                <a:ea typeface="+mn-ea"/>
                <a:cs typeface="+mn-cs"/>
              </a:rPr>
              <a:t>deprived</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gaseous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content</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In the </a:t>
            </a:r>
            <a:r>
              <a:rPr lang="it-IT" sz="1200" kern="1200" dirty="0" err="1" smtClean="0">
                <a:solidFill>
                  <a:schemeClr val="tx1"/>
                </a:solidFill>
                <a:effectLst/>
                <a:latin typeface="+mn-lt"/>
                <a:ea typeface="+mn-ea"/>
                <a:cs typeface="+mn-cs"/>
              </a:rPr>
              <a:t>current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hierarchical</a:t>
            </a:r>
            <a:r>
              <a:rPr lang="it-IT" sz="1200" kern="1200" dirty="0" smtClean="0">
                <a:solidFill>
                  <a:schemeClr val="tx1"/>
                </a:solidFill>
                <a:effectLst/>
                <a:latin typeface="+mn-lt"/>
                <a:ea typeface="+mn-ea"/>
                <a:cs typeface="+mn-cs"/>
              </a:rPr>
              <a:t> scenario (of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accredited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causes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ignition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fuelling</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are dissipative </a:t>
            </a:r>
            <a:r>
              <a:rPr lang="it-IT" sz="1200" kern="1200" dirty="0" err="1" smtClean="0">
                <a:solidFill>
                  <a:schemeClr val="tx1"/>
                </a:solidFill>
                <a:effectLst/>
                <a:latin typeface="+mn-lt"/>
                <a:ea typeface="+mn-ea"/>
                <a:cs typeface="+mn-cs"/>
              </a:rPr>
              <a:t>tidal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interactions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picture</a:t>
            </a:r>
            <a:r>
              <a:rPr lang="it-IT" sz="1200" kern="1200" dirty="0" smtClean="0">
                <a:solidFill>
                  <a:schemeClr val="tx1"/>
                </a:solidFill>
                <a:effectLst/>
                <a:latin typeface="+mn-lt"/>
                <a:ea typeface="+mn-ea"/>
                <a:cs typeface="+mn-cs"/>
              </a:rPr>
              <a:t>, QSOs and QSO </a:t>
            </a:r>
            <a:r>
              <a:rPr lang="it-IT" sz="1200" kern="1200" dirty="0" err="1" smtClean="0">
                <a:solidFill>
                  <a:schemeClr val="tx1"/>
                </a:solidFill>
                <a:effectLst/>
                <a:latin typeface="+mn-lt"/>
                <a:ea typeface="+mn-ea"/>
                <a:cs typeface="+mn-cs"/>
              </a:rPr>
              <a:t>associations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to be </a:t>
            </a:r>
            <a:r>
              <a:rPr lang="it-IT" sz="1200" kern="1200" dirty="0" err="1" smtClean="0">
                <a:solidFill>
                  <a:schemeClr val="tx1"/>
                </a:solidFill>
                <a:effectLst/>
                <a:latin typeface="+mn-lt"/>
                <a:ea typeface="+mn-ea"/>
                <a:cs typeface="+mn-cs"/>
              </a:rPr>
              <a:t>located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with a </a:t>
            </a:r>
            <a:r>
              <a:rPr lang="it-IT" sz="1200" kern="1200" dirty="0" err="1" smtClean="0">
                <a:solidFill>
                  <a:schemeClr val="tx1"/>
                </a:solidFill>
                <a:effectLst/>
                <a:latin typeface="+mn-lt"/>
                <a:ea typeface="+mn-ea"/>
                <a:cs typeface="+mn-cs"/>
              </a:rPr>
              <a:t>higher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density</a:t>
            </a:r>
            <a:r>
              <a:rPr lang="it-IT" sz="1200" kern="1200" dirty="0" smtClean="0">
                <a:solidFill>
                  <a:schemeClr val="tx1"/>
                </a:solidFill>
                <a:effectLst/>
                <a:latin typeface="+mn-lt"/>
                <a:ea typeface="+mn-ea"/>
                <a:cs typeface="+mn-cs"/>
              </a:rPr>
              <a:t> of galaxies on small </a:t>
            </a:r>
            <a:r>
              <a:rPr lang="it-IT" sz="1200" kern="1200" dirty="0" err="1" smtClean="0">
                <a:solidFill>
                  <a:schemeClr val="tx1"/>
                </a:solidFill>
                <a:effectLst/>
                <a:latin typeface="+mn-lt"/>
                <a:ea typeface="+mn-ea"/>
                <a:cs typeface="+mn-cs"/>
              </a:rPr>
              <a:t>scalesthan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normal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are more </a:t>
            </a:r>
            <a:r>
              <a:rPr lang="it-IT" sz="1200" kern="1200" dirty="0" err="1" smtClean="0">
                <a:solidFill>
                  <a:schemeClr val="tx1"/>
                </a:solidFill>
                <a:effectLst/>
                <a:latin typeface="+mn-lt"/>
                <a:ea typeface="+mn-ea"/>
                <a:cs typeface="+mn-cs"/>
              </a:rPr>
              <a:t>likely</a:t>
            </a:r>
            <a:r>
              <a:rPr lang="it-IT" sz="1200" kern="1200" dirty="0" smtClean="0">
                <a:solidFill>
                  <a:schemeClr val="tx1"/>
                </a:solidFill>
                <a:effectLst/>
                <a:latin typeface="+mn-lt"/>
                <a:ea typeface="+mn-ea"/>
                <a:cs typeface="+mn-cs"/>
              </a:rPr>
              <a:t> to take </a:t>
            </a:r>
            <a:r>
              <a:rPr lang="it-IT" sz="1200" kern="1200" dirty="0" err="1" smtClean="0">
                <a:solidFill>
                  <a:schemeClr val="tx1"/>
                </a:solidFill>
                <a:effectLst/>
                <a:latin typeface="+mn-lt"/>
                <a:ea typeface="+mn-ea"/>
                <a:cs typeface="+mn-cs"/>
              </a:rPr>
              <a:t>place</a:t>
            </a:r>
            <a:r>
              <a:rPr lang="it-IT" sz="1200" kern="1200" dirty="0" smtClean="0">
                <a:solidFill>
                  <a:schemeClr val="tx1"/>
                </a:solidFill>
                <a:effectLst/>
                <a:latin typeface="+mn-lt"/>
                <a:ea typeface="+mn-ea"/>
                <a:cs typeface="+mn-cs"/>
              </a:rPr>
              <a:t>.</a:t>
            </a: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Poggianti et al. 1999; </a:t>
            </a:r>
            <a:r>
              <a:rPr lang="it-IT" sz="1200" kern="1200" dirty="0" err="1" smtClean="0">
                <a:solidFill>
                  <a:schemeClr val="tx1"/>
                </a:solidFill>
                <a:effectLst/>
                <a:latin typeface="+mn-lt"/>
                <a:ea typeface="+mn-ea"/>
                <a:cs typeface="+mn-cs"/>
              </a:rPr>
              <a:t>Hashimoto</a:t>
            </a:r>
            <a:r>
              <a:rPr lang="it-IT" sz="1200" kern="1200" dirty="0" smtClean="0">
                <a:solidFill>
                  <a:schemeClr val="tx1"/>
                </a:solidFill>
                <a:effectLst/>
                <a:latin typeface="+mn-lt"/>
                <a:ea typeface="+mn-ea"/>
                <a:cs typeface="+mn-cs"/>
              </a:rPr>
              <a:t>, Henry, &amp; </a:t>
            </a:r>
            <a:r>
              <a:rPr lang="it-IT" sz="1200" kern="1200" dirty="0" err="1" smtClean="0">
                <a:solidFill>
                  <a:schemeClr val="tx1"/>
                </a:solidFill>
                <a:effectLst/>
                <a:latin typeface="+mn-lt"/>
                <a:ea typeface="+mn-ea"/>
                <a:cs typeface="+mn-cs"/>
              </a:rPr>
              <a:t>Boehringer</a:t>
            </a:r>
            <a:r>
              <a:rPr lang="it-IT" sz="1200" kern="1200" dirty="0" smtClean="0">
                <a:solidFill>
                  <a:schemeClr val="tx1"/>
                </a:solidFill>
                <a:effectLst/>
                <a:latin typeface="+mn-lt"/>
                <a:ea typeface="+mn-ea"/>
                <a:cs typeface="+mn-cs"/>
              </a:rPr>
              <a:t> 2014) and and </a:t>
            </a:r>
            <a:r>
              <a:rPr lang="it-IT" sz="1200" kern="1200" dirty="0" err="1" smtClean="0">
                <a:solidFill>
                  <a:schemeClr val="tx1"/>
                </a:solidFill>
                <a:effectLst/>
                <a:latin typeface="+mn-lt"/>
                <a:ea typeface="+mn-ea"/>
                <a:cs typeface="+mn-cs"/>
              </a:rPr>
              <a:t>deprived</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gaseous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content</a:t>
            </a:r>
            <a:r>
              <a:rPr lang="it-IT" sz="1200" kern="1200" dirty="0" smtClean="0">
                <a:solidFill>
                  <a:schemeClr val="tx1"/>
                </a:solidFill>
                <a:effectLst/>
                <a:latin typeface="+mn-lt"/>
                <a:ea typeface="+mn-ea"/>
                <a:cs typeface="+mn-cs"/>
              </a:rPr>
              <a:t> (e.g. </a:t>
            </a:r>
            <a:r>
              <a:rPr lang="it-IT" sz="1200" kern="1200" dirty="0" err="1" smtClean="0">
                <a:solidFill>
                  <a:schemeClr val="tx1"/>
                </a:solidFill>
                <a:effectLst/>
                <a:latin typeface="+mn-lt"/>
                <a:ea typeface="+mn-ea"/>
                <a:cs typeface="+mn-cs"/>
              </a:rPr>
              <a:t>Silk</a:t>
            </a:r>
            <a:r>
              <a:rPr lang="it-IT" sz="1200" kern="1200" dirty="0" smtClean="0">
                <a:solidFill>
                  <a:schemeClr val="tx1"/>
                </a:solidFill>
                <a:effectLst/>
                <a:latin typeface="+mn-lt"/>
                <a:ea typeface="+mn-ea"/>
                <a:cs typeface="+mn-cs"/>
              </a:rPr>
              <a:t> &amp; Wyse 1993; </a:t>
            </a:r>
            <a:r>
              <a:rPr lang="it-IT" sz="1200" kern="1200" dirty="0" err="1" smtClean="0">
                <a:solidFill>
                  <a:schemeClr val="tx1"/>
                </a:solidFill>
                <a:effectLst/>
                <a:latin typeface="+mn-lt"/>
                <a:ea typeface="+mn-ea"/>
                <a:cs typeface="+mn-cs"/>
              </a:rPr>
              <a:t>Vollmer</a:t>
            </a:r>
            <a:r>
              <a:rPr lang="it-IT" sz="1200" kern="1200" dirty="0" smtClean="0">
                <a:solidFill>
                  <a:schemeClr val="tx1"/>
                </a:solidFill>
                <a:effectLst/>
                <a:latin typeface="+mn-lt"/>
                <a:ea typeface="+mn-ea"/>
                <a:cs typeface="+mn-cs"/>
              </a:rPr>
              <a:t> &amp; </a:t>
            </a:r>
            <a:r>
              <a:rPr lang="it-IT" sz="1200" kern="1200" dirty="0" err="1" smtClean="0">
                <a:solidFill>
                  <a:schemeClr val="tx1"/>
                </a:solidFill>
                <a:effectLst/>
                <a:latin typeface="+mn-lt"/>
                <a:ea typeface="+mn-ea"/>
                <a:cs typeface="+mn-cs"/>
              </a:rPr>
              <a:t>Huchtmeier</a:t>
            </a:r>
            <a:r>
              <a:rPr lang="it-IT" sz="1200" kern="1200" dirty="0" smtClean="0">
                <a:solidFill>
                  <a:schemeClr val="tx1"/>
                </a:solidFill>
                <a:effectLst/>
                <a:latin typeface="+mn-lt"/>
                <a:ea typeface="+mn-ea"/>
                <a:cs typeface="+mn-cs"/>
              </a:rPr>
              <a:t> 2007; </a:t>
            </a:r>
            <a:r>
              <a:rPr lang="it-IT" sz="1200" kern="1200" dirty="0" err="1" smtClean="0">
                <a:solidFill>
                  <a:schemeClr val="tx1"/>
                </a:solidFill>
                <a:effectLst/>
                <a:latin typeface="+mn-lt"/>
                <a:ea typeface="+mn-ea"/>
                <a:cs typeface="+mn-cs"/>
              </a:rPr>
              <a:t>Kormendy</a:t>
            </a:r>
            <a:r>
              <a:rPr lang="it-IT" sz="1200" kern="1200" dirty="0" smtClean="0">
                <a:solidFill>
                  <a:schemeClr val="tx1"/>
                </a:solidFill>
                <a:effectLst/>
                <a:latin typeface="+mn-lt"/>
                <a:ea typeface="+mn-ea"/>
                <a:cs typeface="+mn-cs"/>
              </a:rPr>
              <a:t> et al. 2009). In a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galaxies in clusters </a:t>
            </a:r>
            <a:r>
              <a:rPr lang="it-IT" sz="1200" kern="1200" dirty="0" err="1" smtClean="0">
                <a:solidFill>
                  <a:schemeClr val="tx1"/>
                </a:solidFill>
                <a:effectLst/>
                <a:latin typeface="+mn-lt"/>
                <a:ea typeface="+mn-ea"/>
                <a:cs typeface="+mn-cs"/>
              </a:rPr>
              <a:t>bring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signatures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tidal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interactions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nearby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companions</a:t>
            </a:r>
            <a:r>
              <a:rPr lang="it-IT" sz="1200" kern="1200" dirty="0" smtClean="0">
                <a:solidFill>
                  <a:schemeClr val="tx1"/>
                </a:solidFill>
                <a:effectLst/>
                <a:latin typeface="+mn-lt"/>
                <a:ea typeface="+mn-ea"/>
                <a:cs typeface="+mn-cs"/>
              </a:rPr>
              <a:t> (e.g. Moore, Lake, &amp; Katz 1998; </a:t>
            </a:r>
            <a:r>
              <a:rPr lang="it-IT" sz="1200" kern="1200" dirty="0" err="1" smtClean="0">
                <a:solidFill>
                  <a:schemeClr val="tx1"/>
                </a:solidFill>
                <a:effectLst/>
                <a:latin typeface="+mn-lt"/>
                <a:ea typeface="+mn-ea"/>
                <a:cs typeface="+mn-cs"/>
              </a:rPr>
              <a:t>Bennert</a:t>
            </a:r>
            <a:r>
              <a:rPr lang="it-IT" sz="1200" kern="1200" dirty="0" smtClean="0">
                <a:solidFill>
                  <a:schemeClr val="tx1"/>
                </a:solidFill>
                <a:effectLst/>
                <a:latin typeface="+mn-lt"/>
                <a:ea typeface="+mn-ea"/>
                <a:cs typeface="+mn-cs"/>
              </a:rPr>
              <a:t> et al. 2008; </a:t>
            </a:r>
            <a:r>
              <a:rPr lang="it-IT" sz="1200" kern="1200" dirty="0" err="1" smtClean="0">
                <a:solidFill>
                  <a:schemeClr val="tx1"/>
                </a:solidFill>
                <a:effectLst/>
                <a:latin typeface="+mn-lt"/>
                <a:ea typeface="+mn-ea"/>
                <a:cs typeface="+mn-cs"/>
              </a:rPr>
              <a:t>McIntosh</a:t>
            </a:r>
            <a:r>
              <a:rPr lang="it-IT" sz="1200" kern="1200" dirty="0" smtClean="0">
                <a:solidFill>
                  <a:schemeClr val="tx1"/>
                </a:solidFill>
                <a:effectLst/>
                <a:latin typeface="+mn-lt"/>
                <a:ea typeface="+mn-ea"/>
                <a:cs typeface="+mn-cs"/>
              </a:rPr>
              <a:t> et al. 2008). 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SMBHs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tightly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to the large-scale </a:t>
            </a:r>
            <a:r>
              <a:rPr lang="it-IT" sz="1200" kern="1200" dirty="0" err="1" smtClean="0">
                <a:solidFill>
                  <a:schemeClr val="tx1"/>
                </a:solidFill>
                <a:effectLst/>
                <a:latin typeface="+mn-lt"/>
                <a:ea typeface="+mn-ea"/>
                <a:cs typeface="+mn-cs"/>
              </a:rPr>
              <a:t>properties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galaxies. The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proportional</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bulge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nent</a:t>
            </a:r>
            <a:r>
              <a:rPr lang="it-IT" sz="1200" kern="1200" dirty="0" smtClean="0">
                <a:solidFill>
                  <a:schemeClr val="tx1"/>
                </a:solidFill>
                <a:effectLst/>
                <a:latin typeface="+mn-lt"/>
                <a:ea typeface="+mn-ea"/>
                <a:cs typeface="+mn-cs"/>
              </a:rPr>
              <a:t>.(</a:t>
            </a:r>
            <a:r>
              <a:rPr lang="it-IT" sz="1200" kern="1200" dirty="0" err="1" smtClean="0">
                <a:solidFill>
                  <a:schemeClr val="tx1"/>
                </a:solidFill>
                <a:effectLst/>
                <a:latin typeface="+mn-lt"/>
                <a:ea typeface="+mn-ea"/>
                <a:cs typeface="+mn-cs"/>
              </a:rPr>
              <a:t>Kormendy</a:t>
            </a:r>
            <a:r>
              <a:rPr lang="it-IT" sz="1200" kern="1200" dirty="0" smtClean="0">
                <a:solidFill>
                  <a:schemeClr val="tx1"/>
                </a:solidFill>
                <a:effectLst/>
                <a:latin typeface="+mn-lt"/>
                <a:ea typeface="+mn-ea"/>
                <a:cs typeface="+mn-cs"/>
              </a:rPr>
              <a:t> &amp; </a:t>
            </a:r>
            <a:r>
              <a:rPr lang="it-IT" sz="1200" kern="1200" dirty="0" err="1" smtClean="0">
                <a:solidFill>
                  <a:schemeClr val="tx1"/>
                </a:solidFill>
                <a:effectLst/>
                <a:latin typeface="+mn-lt"/>
                <a:ea typeface="+mn-ea"/>
                <a:cs typeface="+mn-cs"/>
              </a:rPr>
              <a:t>Richstone</a:t>
            </a:r>
            <a:r>
              <a:rPr lang="it-IT" sz="1200" kern="1200" dirty="0" smtClean="0">
                <a:solidFill>
                  <a:schemeClr val="tx1"/>
                </a:solidFill>
                <a:effectLst/>
                <a:latin typeface="+mn-lt"/>
                <a:ea typeface="+mn-ea"/>
                <a:cs typeface="+mn-cs"/>
              </a:rPr>
              <a:t> 1995) and the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SMBHs</a:t>
            </a:r>
            <a:r>
              <a:rPr lang="it-IT" sz="1200" kern="1200" dirty="0" smtClean="0">
                <a:solidFill>
                  <a:schemeClr val="tx1"/>
                </a:solidFill>
                <a:effectLst/>
                <a:latin typeface="+mn-lt"/>
                <a:ea typeface="+mn-ea"/>
                <a:cs typeface="+mn-cs"/>
              </a:rPr>
              <a:t> correlate </a:t>
            </a:r>
            <a:r>
              <a:rPr lang="it-IT" sz="1200" kern="1200" dirty="0" err="1" smtClean="0">
                <a:solidFill>
                  <a:schemeClr val="tx1"/>
                </a:solidFill>
                <a:effectLst/>
                <a:latin typeface="+mn-lt"/>
                <a:ea typeface="+mn-ea"/>
                <a:cs typeface="+mn-cs"/>
              </a:rPr>
              <a:t>almost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perfectly</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velocity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dispersions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bulges</a:t>
            </a:r>
            <a:r>
              <a:rPr lang="it-IT" sz="1200" kern="1200" dirty="0" smtClean="0">
                <a:solidFill>
                  <a:schemeClr val="tx1"/>
                </a:solidFill>
                <a:effectLst/>
                <a:latin typeface="+mn-lt"/>
                <a:ea typeface="+mn-ea"/>
                <a:cs typeface="+mn-cs"/>
              </a:rPr>
              <a:t> (Ferrarese &amp; </a:t>
            </a:r>
            <a:r>
              <a:rPr lang="it-IT" sz="1200" kern="1200" dirty="0" err="1" smtClean="0">
                <a:solidFill>
                  <a:schemeClr val="tx1"/>
                </a:solidFill>
                <a:effectLst/>
                <a:latin typeface="+mn-lt"/>
                <a:ea typeface="+mn-ea"/>
                <a:cs typeface="+mn-cs"/>
              </a:rPr>
              <a:t>Merritt</a:t>
            </a:r>
            <a:r>
              <a:rPr lang="it-IT" sz="1200" kern="1200" dirty="0" smtClean="0">
                <a:solidFill>
                  <a:schemeClr val="tx1"/>
                </a:solidFill>
                <a:effectLst/>
                <a:latin typeface="+mn-lt"/>
                <a:ea typeface="+mn-ea"/>
                <a:cs typeface="+mn-cs"/>
              </a:rPr>
              <a:t> 2000; </a:t>
            </a:r>
            <a:r>
              <a:rPr lang="it-IT" sz="1200" kern="1200" dirty="0" err="1" smtClean="0">
                <a:solidFill>
                  <a:schemeClr val="tx1"/>
                </a:solidFill>
                <a:effectLst/>
                <a:latin typeface="+mn-lt"/>
                <a:ea typeface="+mn-ea"/>
                <a:cs typeface="+mn-cs"/>
              </a:rPr>
              <a:t>Gebhardt</a:t>
            </a:r>
            <a:r>
              <a:rPr lang="it-IT" sz="1200" kern="1200" dirty="0" smtClean="0">
                <a:solidFill>
                  <a:schemeClr val="tx1"/>
                </a:solidFill>
                <a:effectLst/>
                <a:latin typeface="+mn-lt"/>
                <a:ea typeface="+mn-ea"/>
                <a:cs typeface="+mn-cs"/>
              </a:rPr>
              <a:t> et al. 2000).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findings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a:t>
            </a:r>
            <a:r>
              <a:rPr lang="it-IT" sz="1200" kern="1200" dirty="0" smtClean="0">
                <a:solidFill>
                  <a:schemeClr val="tx1"/>
                </a:solidFill>
                <a:effectLst/>
                <a:latin typeface="+mn-lt"/>
                <a:ea typeface="+mn-ea"/>
                <a:cs typeface="+mn-cs"/>
              </a:rPr>
              <a:t> in a connection or feedback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SMBH and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growth</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suggests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of the galaxies and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nuclear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possibly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linked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Nevertheless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mechanisms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activate</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a:t>
            </a:r>
            <a:r>
              <a:rPr lang="it-IT" sz="1200" kern="1200" dirty="0" smtClean="0">
                <a:solidFill>
                  <a:schemeClr val="tx1"/>
                </a:solidFill>
                <a:effectLst/>
                <a:latin typeface="+mn-lt"/>
                <a:ea typeface="+mn-ea"/>
                <a:cs typeface="+mn-cs"/>
              </a:rPr>
              <a:t> the nuclei of galaxies and the </a:t>
            </a:r>
            <a:r>
              <a:rPr lang="it-IT" sz="1200" kern="1200" dirty="0" err="1" smtClean="0">
                <a:solidFill>
                  <a:schemeClr val="tx1"/>
                </a:solidFill>
                <a:effectLst/>
                <a:latin typeface="+mn-lt"/>
                <a:ea typeface="+mn-ea"/>
                <a:cs typeface="+mn-cs"/>
              </a:rPr>
              <a:t>role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may</a:t>
            </a:r>
            <a:r>
              <a:rPr lang="it-IT" sz="1200" kern="1200" dirty="0" smtClean="0">
                <a:solidFill>
                  <a:schemeClr val="tx1"/>
                </a:solidFill>
                <a:effectLst/>
                <a:latin typeface="+mn-lt"/>
                <a:ea typeface="+mn-ea"/>
                <a:cs typeface="+mn-cs"/>
              </a:rPr>
              <a:t> be </a:t>
            </a:r>
            <a:r>
              <a:rPr lang="it-IT" sz="1200" kern="1200" dirty="0" err="1" smtClean="0">
                <a:solidFill>
                  <a:schemeClr val="tx1"/>
                </a:solidFill>
                <a:effectLst/>
                <a:latin typeface="+mn-lt"/>
                <a:ea typeface="+mn-ea"/>
                <a:cs typeface="+mn-cs"/>
              </a:rPr>
              <a:t>attributed</a:t>
            </a:r>
            <a:r>
              <a:rPr lang="it-IT" sz="1200" kern="1200" dirty="0" smtClean="0">
                <a:solidFill>
                  <a:schemeClr val="tx1"/>
                </a:solidFill>
                <a:effectLst/>
                <a:latin typeface="+mn-lt"/>
                <a:ea typeface="+mn-ea"/>
                <a:cs typeface="+mn-cs"/>
              </a:rPr>
              <a:t> to the environment are </a:t>
            </a:r>
            <a:r>
              <a:rPr lang="it-IT" sz="1200" kern="1200" dirty="0" err="1" smtClean="0">
                <a:solidFill>
                  <a:schemeClr val="tx1"/>
                </a:solidFill>
                <a:effectLst/>
                <a:latin typeface="+mn-lt"/>
                <a:ea typeface="+mn-ea"/>
                <a:cs typeface="+mn-cs"/>
              </a:rPr>
              <a:t>still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understood</a:t>
            </a:r>
            <a:r>
              <a:rPr lang="it-IT" sz="1200" kern="1200" dirty="0" smtClean="0">
                <a:solidFill>
                  <a:schemeClr val="tx1"/>
                </a:solidFill>
                <a:effectLst/>
                <a:latin typeface="+mn-lt"/>
                <a:ea typeface="+mn-ea"/>
                <a:cs typeface="+mn-cs"/>
              </a:rPr>
              <a:t>. </a:t>
            </a:r>
            <a:endParaRPr lang="it-IT" dirty="0" smtClean="0"/>
          </a:p>
          <a:p>
            <a:r>
              <a:rPr lang="it-IT" sz="1200" kern="1200" dirty="0" err="1" smtClean="0">
                <a:solidFill>
                  <a:schemeClr val="tx1"/>
                </a:solidFill>
                <a:effectLst/>
                <a:latin typeface="+mn-lt"/>
                <a:ea typeface="+mn-ea"/>
                <a:cs typeface="+mn-cs"/>
              </a:rPr>
              <a:t>Since</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supposedly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connected</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merging</a:t>
            </a:r>
            <a:r>
              <a:rPr lang="it-IT" sz="1200" kern="1200" dirty="0" smtClean="0">
                <a:solidFill>
                  <a:schemeClr val="tx1"/>
                </a:solidFill>
                <a:effectLst/>
                <a:latin typeface="+mn-lt"/>
                <a:ea typeface="+mn-ea"/>
                <a:cs typeface="+mn-cs"/>
              </a:rPr>
              <a:t> of galaxies and </a:t>
            </a:r>
            <a:r>
              <a:rPr lang="it-IT" sz="1200" kern="1200" dirty="0" err="1" smtClean="0">
                <a:solidFill>
                  <a:schemeClr val="tx1"/>
                </a:solidFill>
                <a:effectLst/>
                <a:latin typeface="+mn-lt"/>
                <a:ea typeface="+mn-ea"/>
                <a:cs typeface="+mn-cs"/>
              </a:rPr>
              <a:t>specifically</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nuclei, </a:t>
            </a:r>
            <a:r>
              <a:rPr lang="it-IT" sz="1200" kern="1200" dirty="0" err="1" smtClean="0">
                <a:solidFill>
                  <a:schemeClr val="tx1"/>
                </a:solidFill>
                <a:effectLst/>
                <a:latin typeface="+mn-lt"/>
                <a:ea typeface="+mn-ea"/>
                <a:cs typeface="+mn-cs"/>
              </a:rPr>
              <a:t>clustering</a:t>
            </a:r>
            <a:r>
              <a:rPr lang="it-IT" sz="1200" kern="1200" dirty="0" smtClean="0">
                <a:solidFill>
                  <a:schemeClr val="tx1"/>
                </a:solidFill>
                <a:effectLst/>
                <a:latin typeface="+mn-lt"/>
                <a:ea typeface="+mn-ea"/>
                <a:cs typeface="+mn-cs"/>
              </a:rPr>
              <a:t> of QSOs and of galaxies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QSOs, in comparison with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normal</a:t>
            </a:r>
            <a:r>
              <a:rPr lang="it-IT" sz="1200" kern="1200" dirty="0" smtClean="0">
                <a:solidFill>
                  <a:schemeClr val="tx1"/>
                </a:solidFill>
                <a:effectLst/>
                <a:latin typeface="+mn-lt"/>
                <a:ea typeface="+mn-ea"/>
                <a:cs typeface="+mn-cs"/>
              </a:rPr>
              <a:t> galaxies, are to be </a:t>
            </a:r>
            <a:r>
              <a:rPr lang="it-IT" sz="1200" kern="1200" dirty="0" err="1" smtClean="0">
                <a:solidFill>
                  <a:schemeClr val="tx1"/>
                </a:solidFill>
                <a:effectLst/>
                <a:latin typeface="+mn-lt"/>
                <a:ea typeface="+mn-ea"/>
                <a:cs typeface="+mn-cs"/>
              </a:rPr>
              <a:t>studied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great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detail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various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scales</a:t>
            </a:r>
            <a:r>
              <a:rPr lang="it-IT" sz="1200" kern="1200" dirty="0" smtClean="0">
                <a:solidFill>
                  <a:schemeClr val="tx1"/>
                </a:solidFill>
                <a:effectLst/>
                <a:latin typeface="+mn-lt"/>
                <a:ea typeface="+mn-ea"/>
                <a:cs typeface="+mn-cs"/>
              </a:rPr>
              <a:t> (from </a:t>
            </a:r>
            <a:r>
              <a:rPr lang="it-IT" sz="1200" kern="1200" dirty="0" err="1" smtClean="0">
                <a:solidFill>
                  <a:schemeClr val="tx1"/>
                </a:solidFill>
                <a:effectLst/>
                <a:latin typeface="+mn-lt"/>
                <a:ea typeface="+mn-ea"/>
                <a:cs typeface="+mn-cs"/>
              </a:rPr>
              <a:t>few</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Mpc</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different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cosmic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epochs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 way to </a:t>
            </a:r>
            <a:r>
              <a:rPr lang="it-IT" sz="1200" kern="1200" dirty="0" err="1" smtClean="0">
                <a:solidFill>
                  <a:schemeClr val="tx1"/>
                </a:solidFill>
                <a:effectLst/>
                <a:latin typeface="+mn-lt"/>
                <a:ea typeface="+mn-ea"/>
                <a:cs typeface="+mn-cs"/>
              </a:rPr>
              <a:t>unravel</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phenomenon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activation</a:t>
            </a:r>
            <a:r>
              <a:rPr lang="it-IT" sz="1200" kern="1200" dirty="0" smtClean="0">
                <a:solidFill>
                  <a:schemeClr val="tx1"/>
                </a:solidFill>
                <a:effectLst/>
                <a:latin typeface="+mn-lt"/>
                <a:ea typeface="+mn-ea"/>
                <a:cs typeface="+mn-cs"/>
              </a:rPr>
              <a:t> and the link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nuclear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and immediate environment, and to locate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history</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Universe</a:t>
            </a:r>
            <a:r>
              <a:rPr lang="it-IT" sz="1200" kern="1200" dirty="0" smtClean="0">
                <a:solidFill>
                  <a:schemeClr val="tx1"/>
                </a:solidFill>
                <a:effectLst/>
                <a:latin typeface="+mn-lt"/>
                <a:ea typeface="+mn-ea"/>
                <a:cs typeface="+mn-cs"/>
              </a:rPr>
              <a:t> (e.g. Foreman, </a:t>
            </a:r>
            <a:r>
              <a:rPr lang="it-IT" sz="1200" kern="1200" dirty="0" err="1" smtClean="0">
                <a:solidFill>
                  <a:schemeClr val="tx1"/>
                </a:solidFill>
                <a:effectLst/>
                <a:latin typeface="+mn-lt"/>
                <a:ea typeface="+mn-ea"/>
                <a:cs typeface="+mn-cs"/>
              </a:rPr>
              <a:t>Volonteri</a:t>
            </a:r>
            <a:r>
              <a:rPr lang="it-IT" sz="1200" kern="1200" dirty="0" smtClean="0">
                <a:solidFill>
                  <a:schemeClr val="tx1"/>
                </a:solidFill>
                <a:effectLst/>
                <a:latin typeface="+mn-lt"/>
                <a:ea typeface="+mn-ea"/>
                <a:cs typeface="+mn-cs"/>
              </a:rPr>
              <a:t>, &amp; Dotti 2009).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6</a:t>
            </a:fld>
            <a:endParaRPr lang="en-GB"/>
          </a:p>
        </p:txBody>
      </p:sp>
    </p:spTree>
    <p:extLst>
      <p:ext uri="{BB962C8B-B14F-4D97-AF65-F5344CB8AC3E}">
        <p14:creationId xmlns:p14="http://schemas.microsoft.com/office/powerpoint/2010/main" val="373927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widely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accepted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massive galaxies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supermassive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centers. </a:t>
            </a:r>
            <a:r>
              <a:rPr lang="it-IT" sz="1200" kern="1200" dirty="0" err="1" smtClean="0">
                <a:solidFill>
                  <a:schemeClr val="tx1"/>
                </a:solidFill>
                <a:effectLst/>
                <a:latin typeface="+mn-lt"/>
                <a:ea typeface="+mn-ea"/>
                <a:cs typeface="+mn-cs"/>
              </a:rPr>
              <a:t>However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a small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them</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and for a </a:t>
            </a:r>
            <a:r>
              <a:rPr lang="it-IT" sz="1200" kern="1200" dirty="0" err="1" smtClean="0">
                <a:solidFill>
                  <a:schemeClr val="tx1"/>
                </a:solidFill>
                <a:effectLst/>
                <a:latin typeface="+mn-lt"/>
                <a:ea typeface="+mn-ea"/>
                <a:cs typeface="+mn-cs"/>
              </a:rPr>
              <a:t>very</a:t>
            </a:r>
            <a:r>
              <a:rPr lang="it-IT" sz="1200" kern="1200" dirty="0" smtClean="0">
                <a:solidFill>
                  <a:schemeClr val="tx1"/>
                </a:solidFill>
                <a:effectLst/>
                <a:latin typeface="+mn-lt"/>
                <a:ea typeface="+mn-ea"/>
                <a:cs typeface="+mn-cs"/>
              </a:rPr>
              <a:t> short time with </a:t>
            </a:r>
            <a:r>
              <a:rPr lang="it-IT" sz="1200" kern="1200" dirty="0" err="1" smtClean="0">
                <a:solidFill>
                  <a:schemeClr val="tx1"/>
                </a:solidFill>
                <a:effectLst/>
                <a:latin typeface="+mn-lt"/>
                <a:ea typeface="+mn-ea"/>
                <a:cs typeface="+mn-cs"/>
              </a:rPr>
              <a:t>respect</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time of the galaxies.</a:t>
            </a:r>
          </a:p>
          <a:p>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mechanisms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activates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fuels</a:t>
            </a:r>
            <a:r>
              <a:rPr lang="it-IT" sz="1200" kern="1200" dirty="0" smtClean="0">
                <a:solidFill>
                  <a:schemeClr val="tx1"/>
                </a:solidFill>
                <a:effectLst/>
                <a:latin typeface="+mn-lt"/>
                <a:ea typeface="+mn-ea"/>
                <a:cs typeface="+mn-cs"/>
              </a:rPr>
              <a:t> the nuclei of galaxies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un- </a:t>
            </a:r>
            <a:r>
              <a:rPr lang="it-IT" sz="1200" kern="1200" dirty="0" err="1" smtClean="0">
                <a:solidFill>
                  <a:schemeClr val="tx1"/>
                </a:solidFill>
                <a:effectLst/>
                <a:latin typeface="+mn-lt"/>
                <a:ea typeface="+mn-ea"/>
                <a:cs typeface="+mn-cs"/>
              </a:rPr>
              <a:t>derstood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Belived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powered</a:t>
            </a:r>
            <a:r>
              <a:rPr lang="it-IT" sz="1200" kern="1200" dirty="0" smtClean="0">
                <a:solidFill>
                  <a:schemeClr val="tx1"/>
                </a:solidFill>
                <a:effectLst/>
                <a:latin typeface="+mn-lt"/>
                <a:ea typeface="+mn-ea"/>
                <a:cs typeface="+mn-cs"/>
              </a:rPr>
              <a:t> by gas </a:t>
            </a:r>
            <a:r>
              <a:rPr lang="it-IT" sz="1200" kern="1200" dirty="0" err="1" smtClean="0">
                <a:solidFill>
                  <a:schemeClr val="tx1"/>
                </a:solidFill>
                <a:effectLst/>
                <a:latin typeface="+mn-lt"/>
                <a:ea typeface="+mn-ea"/>
                <a:cs typeface="+mn-cs"/>
              </a:rPr>
              <a:t>accretion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onto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central</a:t>
            </a:r>
            <a:r>
              <a:rPr lang="it-IT" sz="1200" kern="1200" dirty="0" smtClean="0">
                <a:solidFill>
                  <a:schemeClr val="tx1"/>
                </a:solidFill>
                <a:effectLst/>
                <a:latin typeface="+mn-lt"/>
                <a:ea typeface="+mn-ea"/>
                <a:cs typeface="+mn-cs"/>
              </a:rPr>
              <a:t> super-massive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(QSOs)  </a:t>
            </a:r>
            <a:r>
              <a:rPr lang="it-IT" sz="1200" kern="1200" dirty="0" err="1" smtClean="0">
                <a:solidFill>
                  <a:schemeClr val="tx1"/>
                </a:solidFill>
                <a:effectLst/>
                <a:latin typeface="+mn-lt"/>
                <a:ea typeface="+mn-ea"/>
                <a:cs typeface="+mn-cs"/>
              </a:rPr>
              <a:t>reside</a:t>
            </a:r>
            <a:r>
              <a:rPr lang="it-IT" sz="1200" kern="1200" dirty="0" smtClean="0">
                <a:solidFill>
                  <a:schemeClr val="tx1"/>
                </a:solidFill>
                <a:effectLst/>
                <a:latin typeface="+mn-lt"/>
                <a:ea typeface="+mn-ea"/>
                <a:cs typeface="+mn-cs"/>
              </a:rPr>
              <a:t> in massive </a:t>
            </a:r>
            <a:r>
              <a:rPr lang="it-IT" sz="1200" kern="1200" dirty="0" err="1" smtClean="0">
                <a:solidFill>
                  <a:schemeClr val="tx1"/>
                </a:solidFill>
                <a:effectLst/>
                <a:latin typeface="+mn-lt"/>
                <a:ea typeface="+mn-ea"/>
                <a:cs typeface="+mn-cs"/>
              </a:rPr>
              <a:t>bulge-dominated</a:t>
            </a:r>
            <a:r>
              <a:rPr lang="it-IT" sz="1200" kern="1200" dirty="0" smtClean="0">
                <a:solidFill>
                  <a:schemeClr val="tx1"/>
                </a:solidFill>
                <a:effectLst/>
                <a:latin typeface="+mn-lt"/>
                <a:ea typeface="+mn-ea"/>
                <a:cs typeface="+mn-cs"/>
              </a:rPr>
              <a:t> galaxies. 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of galaxies are </a:t>
            </a:r>
            <a:r>
              <a:rPr lang="it-IT" sz="1200" kern="1200" dirty="0" err="1" smtClean="0">
                <a:solidFill>
                  <a:schemeClr val="tx1"/>
                </a:solidFill>
                <a:effectLst/>
                <a:latin typeface="+mn-lt"/>
                <a:ea typeface="+mn-ea"/>
                <a:cs typeface="+mn-cs"/>
              </a:rPr>
              <a:t>influenced</a:t>
            </a:r>
            <a:r>
              <a:rPr lang="it-IT" sz="1200" kern="1200" dirty="0" smtClean="0">
                <a:solidFill>
                  <a:schemeClr val="tx1"/>
                </a:solidFill>
                <a:effectLst/>
                <a:latin typeface="+mn-lt"/>
                <a:ea typeface="+mn-ea"/>
                <a:cs typeface="+mn-cs"/>
              </a:rPr>
              <a:t> by the environment, with galaxies in clusters </a:t>
            </a:r>
            <a:r>
              <a:rPr lang="it-IT" sz="1200" kern="1200" dirty="0" err="1" smtClean="0">
                <a:solidFill>
                  <a:schemeClr val="tx1"/>
                </a:solidFill>
                <a:effectLst/>
                <a:latin typeface="+mn-lt"/>
                <a:ea typeface="+mn-ea"/>
                <a:cs typeface="+mn-cs"/>
              </a:rPr>
              <a:t>tending</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exhibit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elliptical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and and </a:t>
            </a:r>
            <a:r>
              <a:rPr lang="it-IT" sz="1200" kern="1200" dirty="0" err="1" smtClean="0">
                <a:solidFill>
                  <a:schemeClr val="tx1"/>
                </a:solidFill>
                <a:effectLst/>
                <a:latin typeface="+mn-lt"/>
                <a:ea typeface="+mn-ea"/>
                <a:cs typeface="+mn-cs"/>
              </a:rPr>
              <a:t>deprived</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gaseous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content</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In the </a:t>
            </a:r>
            <a:r>
              <a:rPr lang="it-IT" sz="1200" kern="1200" dirty="0" err="1" smtClean="0">
                <a:solidFill>
                  <a:schemeClr val="tx1"/>
                </a:solidFill>
                <a:effectLst/>
                <a:latin typeface="+mn-lt"/>
                <a:ea typeface="+mn-ea"/>
                <a:cs typeface="+mn-cs"/>
              </a:rPr>
              <a:t>current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hierarchical</a:t>
            </a:r>
            <a:r>
              <a:rPr lang="it-IT" sz="1200" kern="1200" dirty="0" smtClean="0">
                <a:solidFill>
                  <a:schemeClr val="tx1"/>
                </a:solidFill>
                <a:effectLst/>
                <a:latin typeface="+mn-lt"/>
                <a:ea typeface="+mn-ea"/>
                <a:cs typeface="+mn-cs"/>
              </a:rPr>
              <a:t> scenario (of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accredited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causes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ignition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fuelling</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are dissipative </a:t>
            </a:r>
            <a:r>
              <a:rPr lang="it-IT" sz="1200" kern="1200" dirty="0" err="1" smtClean="0">
                <a:solidFill>
                  <a:schemeClr val="tx1"/>
                </a:solidFill>
                <a:effectLst/>
                <a:latin typeface="+mn-lt"/>
                <a:ea typeface="+mn-ea"/>
                <a:cs typeface="+mn-cs"/>
              </a:rPr>
              <a:t>tidal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interactions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picture</a:t>
            </a:r>
            <a:r>
              <a:rPr lang="it-IT" sz="1200" kern="1200" dirty="0" smtClean="0">
                <a:solidFill>
                  <a:schemeClr val="tx1"/>
                </a:solidFill>
                <a:effectLst/>
                <a:latin typeface="+mn-lt"/>
                <a:ea typeface="+mn-ea"/>
                <a:cs typeface="+mn-cs"/>
              </a:rPr>
              <a:t>, QSOs and QSO </a:t>
            </a:r>
            <a:r>
              <a:rPr lang="it-IT" sz="1200" kern="1200" dirty="0" err="1" smtClean="0">
                <a:solidFill>
                  <a:schemeClr val="tx1"/>
                </a:solidFill>
                <a:effectLst/>
                <a:latin typeface="+mn-lt"/>
                <a:ea typeface="+mn-ea"/>
                <a:cs typeface="+mn-cs"/>
              </a:rPr>
              <a:t>associations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expected</a:t>
            </a:r>
            <a:r>
              <a:rPr lang="it-IT" sz="1200" kern="1200" dirty="0" smtClean="0">
                <a:solidFill>
                  <a:schemeClr val="tx1"/>
                </a:solidFill>
                <a:effectLst/>
                <a:latin typeface="+mn-lt"/>
                <a:ea typeface="+mn-ea"/>
                <a:cs typeface="+mn-cs"/>
              </a:rPr>
              <a:t> to be </a:t>
            </a:r>
            <a:r>
              <a:rPr lang="it-IT" sz="1200" kern="1200" dirty="0" err="1" smtClean="0">
                <a:solidFill>
                  <a:schemeClr val="tx1"/>
                </a:solidFill>
                <a:effectLst/>
                <a:latin typeface="+mn-lt"/>
                <a:ea typeface="+mn-ea"/>
                <a:cs typeface="+mn-cs"/>
              </a:rPr>
              <a:t>located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with a </a:t>
            </a:r>
            <a:r>
              <a:rPr lang="it-IT" sz="1200" kern="1200" dirty="0" err="1" smtClean="0">
                <a:solidFill>
                  <a:schemeClr val="tx1"/>
                </a:solidFill>
                <a:effectLst/>
                <a:latin typeface="+mn-lt"/>
                <a:ea typeface="+mn-ea"/>
                <a:cs typeface="+mn-cs"/>
              </a:rPr>
              <a:t>higher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density</a:t>
            </a:r>
            <a:r>
              <a:rPr lang="it-IT" sz="1200" kern="1200" dirty="0" smtClean="0">
                <a:solidFill>
                  <a:schemeClr val="tx1"/>
                </a:solidFill>
                <a:effectLst/>
                <a:latin typeface="+mn-lt"/>
                <a:ea typeface="+mn-ea"/>
                <a:cs typeface="+mn-cs"/>
              </a:rPr>
              <a:t> of galaxies on small </a:t>
            </a:r>
            <a:r>
              <a:rPr lang="it-IT" sz="1200" kern="1200" dirty="0" err="1" smtClean="0">
                <a:solidFill>
                  <a:schemeClr val="tx1"/>
                </a:solidFill>
                <a:effectLst/>
                <a:latin typeface="+mn-lt"/>
                <a:ea typeface="+mn-ea"/>
                <a:cs typeface="+mn-cs"/>
              </a:rPr>
              <a:t>scalesthan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normal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are more </a:t>
            </a:r>
            <a:r>
              <a:rPr lang="it-IT" sz="1200" kern="1200" dirty="0" err="1" smtClean="0">
                <a:solidFill>
                  <a:schemeClr val="tx1"/>
                </a:solidFill>
                <a:effectLst/>
                <a:latin typeface="+mn-lt"/>
                <a:ea typeface="+mn-ea"/>
                <a:cs typeface="+mn-cs"/>
              </a:rPr>
              <a:t>likely</a:t>
            </a:r>
            <a:r>
              <a:rPr lang="it-IT" sz="1200" kern="1200" dirty="0" smtClean="0">
                <a:solidFill>
                  <a:schemeClr val="tx1"/>
                </a:solidFill>
                <a:effectLst/>
                <a:latin typeface="+mn-lt"/>
                <a:ea typeface="+mn-ea"/>
                <a:cs typeface="+mn-cs"/>
              </a:rPr>
              <a:t> to take </a:t>
            </a:r>
            <a:r>
              <a:rPr lang="it-IT" sz="1200" kern="1200" dirty="0" err="1" smtClean="0">
                <a:solidFill>
                  <a:schemeClr val="tx1"/>
                </a:solidFill>
                <a:effectLst/>
                <a:latin typeface="+mn-lt"/>
                <a:ea typeface="+mn-ea"/>
                <a:cs typeface="+mn-cs"/>
              </a:rPr>
              <a:t>place</a:t>
            </a:r>
            <a:r>
              <a:rPr lang="it-IT" sz="1200" kern="1200" dirty="0" smtClean="0">
                <a:solidFill>
                  <a:schemeClr val="tx1"/>
                </a:solidFill>
                <a:effectLst/>
                <a:latin typeface="+mn-lt"/>
                <a:ea typeface="+mn-ea"/>
                <a:cs typeface="+mn-cs"/>
              </a:rPr>
              <a:t>.</a:t>
            </a: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Poggianti et al. 1999; </a:t>
            </a:r>
            <a:r>
              <a:rPr lang="it-IT" sz="1200" kern="1200" dirty="0" err="1" smtClean="0">
                <a:solidFill>
                  <a:schemeClr val="tx1"/>
                </a:solidFill>
                <a:effectLst/>
                <a:latin typeface="+mn-lt"/>
                <a:ea typeface="+mn-ea"/>
                <a:cs typeface="+mn-cs"/>
              </a:rPr>
              <a:t>Hashimoto</a:t>
            </a:r>
            <a:r>
              <a:rPr lang="it-IT" sz="1200" kern="1200" dirty="0" smtClean="0">
                <a:solidFill>
                  <a:schemeClr val="tx1"/>
                </a:solidFill>
                <a:effectLst/>
                <a:latin typeface="+mn-lt"/>
                <a:ea typeface="+mn-ea"/>
                <a:cs typeface="+mn-cs"/>
              </a:rPr>
              <a:t>, Henry, &amp; </a:t>
            </a:r>
            <a:r>
              <a:rPr lang="it-IT" sz="1200" kern="1200" dirty="0" err="1" smtClean="0">
                <a:solidFill>
                  <a:schemeClr val="tx1"/>
                </a:solidFill>
                <a:effectLst/>
                <a:latin typeface="+mn-lt"/>
                <a:ea typeface="+mn-ea"/>
                <a:cs typeface="+mn-cs"/>
              </a:rPr>
              <a:t>Boehringer</a:t>
            </a:r>
            <a:r>
              <a:rPr lang="it-IT" sz="1200" kern="1200" dirty="0" smtClean="0">
                <a:solidFill>
                  <a:schemeClr val="tx1"/>
                </a:solidFill>
                <a:effectLst/>
                <a:latin typeface="+mn-lt"/>
                <a:ea typeface="+mn-ea"/>
                <a:cs typeface="+mn-cs"/>
              </a:rPr>
              <a:t> 2014) and and </a:t>
            </a:r>
            <a:r>
              <a:rPr lang="it-IT" sz="1200" kern="1200" dirty="0" err="1" smtClean="0">
                <a:solidFill>
                  <a:schemeClr val="tx1"/>
                </a:solidFill>
                <a:effectLst/>
                <a:latin typeface="+mn-lt"/>
                <a:ea typeface="+mn-ea"/>
                <a:cs typeface="+mn-cs"/>
              </a:rPr>
              <a:t>deprived</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gaseous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content</a:t>
            </a:r>
            <a:r>
              <a:rPr lang="it-IT" sz="1200" kern="1200" dirty="0" smtClean="0">
                <a:solidFill>
                  <a:schemeClr val="tx1"/>
                </a:solidFill>
                <a:effectLst/>
                <a:latin typeface="+mn-lt"/>
                <a:ea typeface="+mn-ea"/>
                <a:cs typeface="+mn-cs"/>
              </a:rPr>
              <a:t> (e.g. </a:t>
            </a:r>
            <a:r>
              <a:rPr lang="it-IT" sz="1200" kern="1200" dirty="0" err="1" smtClean="0">
                <a:solidFill>
                  <a:schemeClr val="tx1"/>
                </a:solidFill>
                <a:effectLst/>
                <a:latin typeface="+mn-lt"/>
                <a:ea typeface="+mn-ea"/>
                <a:cs typeface="+mn-cs"/>
              </a:rPr>
              <a:t>Silk</a:t>
            </a:r>
            <a:r>
              <a:rPr lang="it-IT" sz="1200" kern="1200" dirty="0" smtClean="0">
                <a:solidFill>
                  <a:schemeClr val="tx1"/>
                </a:solidFill>
                <a:effectLst/>
                <a:latin typeface="+mn-lt"/>
                <a:ea typeface="+mn-ea"/>
                <a:cs typeface="+mn-cs"/>
              </a:rPr>
              <a:t> &amp; Wyse 1993; </a:t>
            </a:r>
            <a:r>
              <a:rPr lang="it-IT" sz="1200" kern="1200" dirty="0" err="1" smtClean="0">
                <a:solidFill>
                  <a:schemeClr val="tx1"/>
                </a:solidFill>
                <a:effectLst/>
                <a:latin typeface="+mn-lt"/>
                <a:ea typeface="+mn-ea"/>
                <a:cs typeface="+mn-cs"/>
              </a:rPr>
              <a:t>Vollmer</a:t>
            </a:r>
            <a:r>
              <a:rPr lang="it-IT" sz="1200" kern="1200" dirty="0" smtClean="0">
                <a:solidFill>
                  <a:schemeClr val="tx1"/>
                </a:solidFill>
                <a:effectLst/>
                <a:latin typeface="+mn-lt"/>
                <a:ea typeface="+mn-ea"/>
                <a:cs typeface="+mn-cs"/>
              </a:rPr>
              <a:t> &amp; </a:t>
            </a:r>
            <a:r>
              <a:rPr lang="it-IT" sz="1200" kern="1200" dirty="0" err="1" smtClean="0">
                <a:solidFill>
                  <a:schemeClr val="tx1"/>
                </a:solidFill>
                <a:effectLst/>
                <a:latin typeface="+mn-lt"/>
                <a:ea typeface="+mn-ea"/>
                <a:cs typeface="+mn-cs"/>
              </a:rPr>
              <a:t>Huchtmeier</a:t>
            </a:r>
            <a:r>
              <a:rPr lang="it-IT" sz="1200" kern="1200" dirty="0" smtClean="0">
                <a:solidFill>
                  <a:schemeClr val="tx1"/>
                </a:solidFill>
                <a:effectLst/>
                <a:latin typeface="+mn-lt"/>
                <a:ea typeface="+mn-ea"/>
                <a:cs typeface="+mn-cs"/>
              </a:rPr>
              <a:t> 2007; </a:t>
            </a:r>
            <a:r>
              <a:rPr lang="it-IT" sz="1200" kern="1200" dirty="0" err="1" smtClean="0">
                <a:solidFill>
                  <a:schemeClr val="tx1"/>
                </a:solidFill>
                <a:effectLst/>
                <a:latin typeface="+mn-lt"/>
                <a:ea typeface="+mn-ea"/>
                <a:cs typeface="+mn-cs"/>
              </a:rPr>
              <a:t>Kormendy</a:t>
            </a:r>
            <a:r>
              <a:rPr lang="it-IT" sz="1200" kern="1200" dirty="0" smtClean="0">
                <a:solidFill>
                  <a:schemeClr val="tx1"/>
                </a:solidFill>
                <a:effectLst/>
                <a:latin typeface="+mn-lt"/>
                <a:ea typeface="+mn-ea"/>
                <a:cs typeface="+mn-cs"/>
              </a:rPr>
              <a:t> et al. 2009). In a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galaxies in clusters </a:t>
            </a:r>
            <a:r>
              <a:rPr lang="it-IT" sz="1200" kern="1200" dirty="0" err="1" smtClean="0">
                <a:solidFill>
                  <a:schemeClr val="tx1"/>
                </a:solidFill>
                <a:effectLst/>
                <a:latin typeface="+mn-lt"/>
                <a:ea typeface="+mn-ea"/>
                <a:cs typeface="+mn-cs"/>
              </a:rPr>
              <a:t>bring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signatures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tidal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interactions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mergers</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nearby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companions</a:t>
            </a:r>
            <a:r>
              <a:rPr lang="it-IT" sz="1200" kern="1200" dirty="0" smtClean="0">
                <a:solidFill>
                  <a:schemeClr val="tx1"/>
                </a:solidFill>
                <a:effectLst/>
                <a:latin typeface="+mn-lt"/>
                <a:ea typeface="+mn-ea"/>
                <a:cs typeface="+mn-cs"/>
              </a:rPr>
              <a:t> (e.g. Moore, Lake, &amp; Katz 1998; </a:t>
            </a:r>
            <a:r>
              <a:rPr lang="it-IT" sz="1200" kern="1200" dirty="0" err="1" smtClean="0">
                <a:solidFill>
                  <a:schemeClr val="tx1"/>
                </a:solidFill>
                <a:effectLst/>
                <a:latin typeface="+mn-lt"/>
                <a:ea typeface="+mn-ea"/>
                <a:cs typeface="+mn-cs"/>
              </a:rPr>
              <a:t>Bennert</a:t>
            </a:r>
            <a:r>
              <a:rPr lang="it-IT" sz="1200" kern="1200" dirty="0" smtClean="0">
                <a:solidFill>
                  <a:schemeClr val="tx1"/>
                </a:solidFill>
                <a:effectLst/>
                <a:latin typeface="+mn-lt"/>
                <a:ea typeface="+mn-ea"/>
                <a:cs typeface="+mn-cs"/>
              </a:rPr>
              <a:t> et al. 2008; </a:t>
            </a:r>
            <a:r>
              <a:rPr lang="it-IT" sz="1200" kern="1200" dirty="0" err="1" smtClean="0">
                <a:solidFill>
                  <a:schemeClr val="tx1"/>
                </a:solidFill>
                <a:effectLst/>
                <a:latin typeface="+mn-lt"/>
                <a:ea typeface="+mn-ea"/>
                <a:cs typeface="+mn-cs"/>
              </a:rPr>
              <a:t>McIntosh</a:t>
            </a:r>
            <a:r>
              <a:rPr lang="it-IT" sz="1200" kern="1200" dirty="0" smtClean="0">
                <a:solidFill>
                  <a:schemeClr val="tx1"/>
                </a:solidFill>
                <a:effectLst/>
                <a:latin typeface="+mn-lt"/>
                <a:ea typeface="+mn-ea"/>
                <a:cs typeface="+mn-cs"/>
              </a:rPr>
              <a:t> et al. 2008). It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SMBHs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tightly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to the large-scale </a:t>
            </a:r>
            <a:r>
              <a:rPr lang="it-IT" sz="1200" kern="1200" dirty="0" err="1" smtClean="0">
                <a:solidFill>
                  <a:schemeClr val="tx1"/>
                </a:solidFill>
                <a:effectLst/>
                <a:latin typeface="+mn-lt"/>
                <a:ea typeface="+mn-ea"/>
                <a:cs typeface="+mn-cs"/>
              </a:rPr>
              <a:t>properties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galaxies. The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proportional</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bulge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nent</a:t>
            </a:r>
            <a:r>
              <a:rPr lang="it-IT" sz="1200" kern="1200" dirty="0" smtClean="0">
                <a:solidFill>
                  <a:schemeClr val="tx1"/>
                </a:solidFill>
                <a:effectLst/>
                <a:latin typeface="+mn-lt"/>
                <a:ea typeface="+mn-ea"/>
                <a:cs typeface="+mn-cs"/>
              </a:rPr>
              <a:t>.(</a:t>
            </a:r>
            <a:r>
              <a:rPr lang="it-IT" sz="1200" kern="1200" dirty="0" err="1" smtClean="0">
                <a:solidFill>
                  <a:schemeClr val="tx1"/>
                </a:solidFill>
                <a:effectLst/>
                <a:latin typeface="+mn-lt"/>
                <a:ea typeface="+mn-ea"/>
                <a:cs typeface="+mn-cs"/>
              </a:rPr>
              <a:t>Kormendy</a:t>
            </a:r>
            <a:r>
              <a:rPr lang="it-IT" sz="1200" kern="1200" dirty="0" smtClean="0">
                <a:solidFill>
                  <a:schemeClr val="tx1"/>
                </a:solidFill>
                <a:effectLst/>
                <a:latin typeface="+mn-lt"/>
                <a:ea typeface="+mn-ea"/>
                <a:cs typeface="+mn-cs"/>
              </a:rPr>
              <a:t> &amp; </a:t>
            </a:r>
            <a:r>
              <a:rPr lang="it-IT" sz="1200" kern="1200" dirty="0" err="1" smtClean="0">
                <a:solidFill>
                  <a:schemeClr val="tx1"/>
                </a:solidFill>
                <a:effectLst/>
                <a:latin typeface="+mn-lt"/>
                <a:ea typeface="+mn-ea"/>
                <a:cs typeface="+mn-cs"/>
              </a:rPr>
              <a:t>Richstone</a:t>
            </a:r>
            <a:r>
              <a:rPr lang="it-IT" sz="1200" kern="1200" dirty="0" smtClean="0">
                <a:solidFill>
                  <a:schemeClr val="tx1"/>
                </a:solidFill>
                <a:effectLst/>
                <a:latin typeface="+mn-lt"/>
                <a:ea typeface="+mn-ea"/>
                <a:cs typeface="+mn-cs"/>
              </a:rPr>
              <a:t> 1995) and the </a:t>
            </a:r>
            <a:r>
              <a:rPr lang="it-IT" sz="1200" kern="1200" dirty="0" err="1" smtClean="0">
                <a:solidFill>
                  <a:schemeClr val="tx1"/>
                </a:solidFill>
                <a:effectLst/>
                <a:latin typeface="+mn-lt"/>
                <a:ea typeface="+mn-ea"/>
                <a:cs typeface="+mn-cs"/>
              </a:rPr>
              <a:t>masses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SMBHs</a:t>
            </a:r>
            <a:r>
              <a:rPr lang="it-IT" sz="1200" kern="1200" dirty="0" smtClean="0">
                <a:solidFill>
                  <a:schemeClr val="tx1"/>
                </a:solidFill>
                <a:effectLst/>
                <a:latin typeface="+mn-lt"/>
                <a:ea typeface="+mn-ea"/>
                <a:cs typeface="+mn-cs"/>
              </a:rPr>
              <a:t> correlate </a:t>
            </a:r>
            <a:r>
              <a:rPr lang="it-IT" sz="1200" kern="1200" dirty="0" err="1" smtClean="0">
                <a:solidFill>
                  <a:schemeClr val="tx1"/>
                </a:solidFill>
                <a:effectLst/>
                <a:latin typeface="+mn-lt"/>
                <a:ea typeface="+mn-ea"/>
                <a:cs typeface="+mn-cs"/>
              </a:rPr>
              <a:t>almost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perfectly</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velocity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dispersions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bulges</a:t>
            </a:r>
            <a:r>
              <a:rPr lang="it-IT" sz="1200" kern="1200" dirty="0" smtClean="0">
                <a:solidFill>
                  <a:schemeClr val="tx1"/>
                </a:solidFill>
                <a:effectLst/>
                <a:latin typeface="+mn-lt"/>
                <a:ea typeface="+mn-ea"/>
                <a:cs typeface="+mn-cs"/>
              </a:rPr>
              <a:t> (Ferrarese &amp; </a:t>
            </a:r>
            <a:r>
              <a:rPr lang="it-IT" sz="1200" kern="1200" dirty="0" err="1" smtClean="0">
                <a:solidFill>
                  <a:schemeClr val="tx1"/>
                </a:solidFill>
                <a:effectLst/>
                <a:latin typeface="+mn-lt"/>
                <a:ea typeface="+mn-ea"/>
                <a:cs typeface="+mn-cs"/>
              </a:rPr>
              <a:t>Merritt</a:t>
            </a:r>
            <a:r>
              <a:rPr lang="it-IT" sz="1200" kern="1200" dirty="0" smtClean="0">
                <a:solidFill>
                  <a:schemeClr val="tx1"/>
                </a:solidFill>
                <a:effectLst/>
                <a:latin typeface="+mn-lt"/>
                <a:ea typeface="+mn-ea"/>
                <a:cs typeface="+mn-cs"/>
              </a:rPr>
              <a:t> 2000; </a:t>
            </a:r>
            <a:r>
              <a:rPr lang="it-IT" sz="1200" kern="1200" dirty="0" err="1" smtClean="0">
                <a:solidFill>
                  <a:schemeClr val="tx1"/>
                </a:solidFill>
                <a:effectLst/>
                <a:latin typeface="+mn-lt"/>
                <a:ea typeface="+mn-ea"/>
                <a:cs typeface="+mn-cs"/>
              </a:rPr>
              <a:t>Gebhardt</a:t>
            </a:r>
            <a:r>
              <a:rPr lang="it-IT" sz="1200" kern="1200" dirty="0" smtClean="0">
                <a:solidFill>
                  <a:schemeClr val="tx1"/>
                </a:solidFill>
                <a:effectLst/>
                <a:latin typeface="+mn-lt"/>
                <a:ea typeface="+mn-ea"/>
                <a:cs typeface="+mn-cs"/>
              </a:rPr>
              <a:t> et al. 2000).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findings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a:t>
            </a:r>
            <a:r>
              <a:rPr lang="it-IT" sz="1200" kern="1200" dirty="0" smtClean="0">
                <a:solidFill>
                  <a:schemeClr val="tx1"/>
                </a:solidFill>
                <a:effectLst/>
                <a:latin typeface="+mn-lt"/>
                <a:ea typeface="+mn-ea"/>
                <a:cs typeface="+mn-cs"/>
              </a:rPr>
              <a:t> in a connection or feedback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SMBH and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galaxy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growth</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suggests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of the galaxies and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nuclear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possibly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linked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Nevertheless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mechanisms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activate</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fuel</a:t>
            </a:r>
            <a:r>
              <a:rPr lang="it-IT" sz="1200" kern="1200" dirty="0" smtClean="0">
                <a:solidFill>
                  <a:schemeClr val="tx1"/>
                </a:solidFill>
                <a:effectLst/>
                <a:latin typeface="+mn-lt"/>
                <a:ea typeface="+mn-ea"/>
                <a:cs typeface="+mn-cs"/>
              </a:rPr>
              <a:t> the nuclei of galaxies and the </a:t>
            </a:r>
            <a:r>
              <a:rPr lang="it-IT" sz="1200" kern="1200" dirty="0" err="1" smtClean="0">
                <a:solidFill>
                  <a:schemeClr val="tx1"/>
                </a:solidFill>
                <a:effectLst/>
                <a:latin typeface="+mn-lt"/>
                <a:ea typeface="+mn-ea"/>
                <a:cs typeface="+mn-cs"/>
              </a:rPr>
              <a:t>role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may</a:t>
            </a:r>
            <a:r>
              <a:rPr lang="it-IT" sz="1200" kern="1200" dirty="0" smtClean="0">
                <a:solidFill>
                  <a:schemeClr val="tx1"/>
                </a:solidFill>
                <a:effectLst/>
                <a:latin typeface="+mn-lt"/>
                <a:ea typeface="+mn-ea"/>
                <a:cs typeface="+mn-cs"/>
              </a:rPr>
              <a:t> be </a:t>
            </a:r>
            <a:r>
              <a:rPr lang="it-IT" sz="1200" kern="1200" dirty="0" err="1" smtClean="0">
                <a:solidFill>
                  <a:schemeClr val="tx1"/>
                </a:solidFill>
                <a:effectLst/>
                <a:latin typeface="+mn-lt"/>
                <a:ea typeface="+mn-ea"/>
                <a:cs typeface="+mn-cs"/>
              </a:rPr>
              <a:t>attributed</a:t>
            </a:r>
            <a:r>
              <a:rPr lang="it-IT" sz="1200" kern="1200" dirty="0" smtClean="0">
                <a:solidFill>
                  <a:schemeClr val="tx1"/>
                </a:solidFill>
                <a:effectLst/>
                <a:latin typeface="+mn-lt"/>
                <a:ea typeface="+mn-ea"/>
                <a:cs typeface="+mn-cs"/>
              </a:rPr>
              <a:t> to the environment are </a:t>
            </a:r>
            <a:r>
              <a:rPr lang="it-IT" sz="1200" kern="1200" dirty="0" err="1" smtClean="0">
                <a:solidFill>
                  <a:schemeClr val="tx1"/>
                </a:solidFill>
                <a:effectLst/>
                <a:latin typeface="+mn-lt"/>
                <a:ea typeface="+mn-ea"/>
                <a:cs typeface="+mn-cs"/>
              </a:rPr>
              <a:t>still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understood</a:t>
            </a:r>
            <a:r>
              <a:rPr lang="it-IT" sz="1200" kern="1200" dirty="0" smtClean="0">
                <a:solidFill>
                  <a:schemeClr val="tx1"/>
                </a:solidFill>
                <a:effectLst/>
                <a:latin typeface="+mn-lt"/>
                <a:ea typeface="+mn-ea"/>
                <a:cs typeface="+mn-cs"/>
              </a:rPr>
              <a:t>. </a:t>
            </a:r>
            <a:endParaRPr lang="it-IT" dirty="0" smtClean="0"/>
          </a:p>
          <a:p>
            <a:r>
              <a:rPr lang="it-IT" sz="1200" kern="1200" dirty="0" err="1" smtClean="0">
                <a:solidFill>
                  <a:schemeClr val="tx1"/>
                </a:solidFill>
                <a:effectLst/>
                <a:latin typeface="+mn-lt"/>
                <a:ea typeface="+mn-ea"/>
                <a:cs typeface="+mn-cs"/>
              </a:rPr>
              <a:t>Since</a:t>
            </a:r>
            <a:r>
              <a:rPr lang="it-IT" sz="1200" kern="1200" dirty="0" smtClean="0">
                <a:solidFill>
                  <a:schemeClr val="tx1"/>
                </a:solidFill>
                <a:effectLst/>
                <a:latin typeface="+mn-lt"/>
                <a:ea typeface="+mn-ea"/>
                <a:cs typeface="+mn-cs"/>
              </a:rPr>
              <a:t> QSO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supposedly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connected</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merging</a:t>
            </a:r>
            <a:r>
              <a:rPr lang="it-IT" sz="1200" kern="1200" dirty="0" smtClean="0">
                <a:solidFill>
                  <a:schemeClr val="tx1"/>
                </a:solidFill>
                <a:effectLst/>
                <a:latin typeface="+mn-lt"/>
                <a:ea typeface="+mn-ea"/>
                <a:cs typeface="+mn-cs"/>
              </a:rPr>
              <a:t> of galaxies and </a:t>
            </a:r>
            <a:r>
              <a:rPr lang="it-IT" sz="1200" kern="1200" dirty="0" err="1" smtClean="0">
                <a:solidFill>
                  <a:schemeClr val="tx1"/>
                </a:solidFill>
                <a:effectLst/>
                <a:latin typeface="+mn-lt"/>
                <a:ea typeface="+mn-ea"/>
                <a:cs typeface="+mn-cs"/>
              </a:rPr>
              <a:t>specifically</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their</a:t>
            </a:r>
            <a:r>
              <a:rPr lang="it-IT" sz="1200" kern="1200" dirty="0" smtClean="0">
                <a:solidFill>
                  <a:schemeClr val="tx1"/>
                </a:solidFill>
                <a:effectLst/>
                <a:latin typeface="+mn-lt"/>
                <a:ea typeface="+mn-ea"/>
                <a:cs typeface="+mn-cs"/>
              </a:rPr>
              <a:t> nuclei, </a:t>
            </a:r>
            <a:r>
              <a:rPr lang="it-IT" sz="1200" kern="1200" dirty="0" err="1" smtClean="0">
                <a:solidFill>
                  <a:schemeClr val="tx1"/>
                </a:solidFill>
                <a:effectLst/>
                <a:latin typeface="+mn-lt"/>
                <a:ea typeface="+mn-ea"/>
                <a:cs typeface="+mn-cs"/>
              </a:rPr>
              <a:t>clustering</a:t>
            </a:r>
            <a:r>
              <a:rPr lang="it-IT" sz="1200" kern="1200" dirty="0" smtClean="0">
                <a:solidFill>
                  <a:schemeClr val="tx1"/>
                </a:solidFill>
                <a:effectLst/>
                <a:latin typeface="+mn-lt"/>
                <a:ea typeface="+mn-ea"/>
                <a:cs typeface="+mn-cs"/>
              </a:rPr>
              <a:t> of QSOs and of galaxies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QSOs, in comparison with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normal</a:t>
            </a:r>
            <a:r>
              <a:rPr lang="it-IT" sz="1200" kern="1200" dirty="0" smtClean="0">
                <a:solidFill>
                  <a:schemeClr val="tx1"/>
                </a:solidFill>
                <a:effectLst/>
                <a:latin typeface="+mn-lt"/>
                <a:ea typeface="+mn-ea"/>
                <a:cs typeface="+mn-cs"/>
              </a:rPr>
              <a:t> galaxies, are to be </a:t>
            </a:r>
            <a:r>
              <a:rPr lang="it-IT" sz="1200" kern="1200" dirty="0" err="1" smtClean="0">
                <a:solidFill>
                  <a:schemeClr val="tx1"/>
                </a:solidFill>
                <a:effectLst/>
                <a:latin typeface="+mn-lt"/>
                <a:ea typeface="+mn-ea"/>
                <a:cs typeface="+mn-cs"/>
              </a:rPr>
              <a:t>studied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great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detail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various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scales</a:t>
            </a:r>
            <a:r>
              <a:rPr lang="it-IT" sz="1200" kern="1200" dirty="0" smtClean="0">
                <a:solidFill>
                  <a:schemeClr val="tx1"/>
                </a:solidFill>
                <a:effectLst/>
                <a:latin typeface="+mn-lt"/>
                <a:ea typeface="+mn-ea"/>
                <a:cs typeface="+mn-cs"/>
              </a:rPr>
              <a:t> (from </a:t>
            </a:r>
            <a:r>
              <a:rPr lang="it-IT" sz="1200" kern="1200" dirty="0" err="1" smtClean="0">
                <a:solidFill>
                  <a:schemeClr val="tx1"/>
                </a:solidFill>
                <a:effectLst/>
                <a:latin typeface="+mn-lt"/>
                <a:ea typeface="+mn-ea"/>
                <a:cs typeface="+mn-cs"/>
              </a:rPr>
              <a:t>few</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kpc</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Mpc</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different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cosmic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epochs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 way to </a:t>
            </a:r>
            <a:r>
              <a:rPr lang="it-IT" sz="1200" kern="1200" dirty="0" err="1" smtClean="0">
                <a:solidFill>
                  <a:schemeClr val="tx1"/>
                </a:solidFill>
                <a:effectLst/>
                <a:latin typeface="+mn-lt"/>
                <a:ea typeface="+mn-ea"/>
                <a:cs typeface="+mn-cs"/>
              </a:rPr>
              <a:t>unravel</a:t>
            </a:r>
            <a:r>
              <a:rPr lang="it-IT" sz="1200" kern="1200" dirty="0" smtClean="0">
                <a:solidFill>
                  <a:schemeClr val="tx1"/>
                </a:solidFill>
                <a:effectLst/>
                <a:latin typeface="+mn-lt"/>
                <a:ea typeface="+mn-ea"/>
                <a:cs typeface="+mn-cs"/>
              </a:rPr>
              <a:t> the QSO </a:t>
            </a:r>
            <a:r>
              <a:rPr lang="it-IT" sz="1200" kern="1200" dirty="0" err="1" smtClean="0">
                <a:solidFill>
                  <a:schemeClr val="tx1"/>
                </a:solidFill>
                <a:effectLst/>
                <a:latin typeface="+mn-lt"/>
                <a:ea typeface="+mn-ea"/>
                <a:cs typeface="+mn-cs"/>
              </a:rPr>
              <a:t>phenomenon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activation</a:t>
            </a:r>
            <a:r>
              <a:rPr lang="it-IT" sz="1200" kern="1200" dirty="0" smtClean="0">
                <a:solidFill>
                  <a:schemeClr val="tx1"/>
                </a:solidFill>
                <a:effectLst/>
                <a:latin typeface="+mn-lt"/>
                <a:ea typeface="+mn-ea"/>
                <a:cs typeface="+mn-cs"/>
              </a:rPr>
              <a:t> and the link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nuclear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activity</a:t>
            </a:r>
            <a:r>
              <a:rPr lang="it-IT" sz="1200" kern="1200" dirty="0" smtClean="0">
                <a:solidFill>
                  <a:schemeClr val="tx1"/>
                </a:solidFill>
                <a:effectLst/>
                <a:latin typeface="+mn-lt"/>
                <a:ea typeface="+mn-ea"/>
                <a:cs typeface="+mn-cs"/>
              </a:rPr>
              <a:t> and immediate environment, and to locate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history</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Universe</a:t>
            </a:r>
            <a:r>
              <a:rPr lang="it-IT" sz="1200" kern="1200" dirty="0" smtClean="0">
                <a:solidFill>
                  <a:schemeClr val="tx1"/>
                </a:solidFill>
                <a:effectLst/>
                <a:latin typeface="+mn-lt"/>
                <a:ea typeface="+mn-ea"/>
                <a:cs typeface="+mn-cs"/>
              </a:rPr>
              <a:t> (e.g. Foreman, </a:t>
            </a:r>
            <a:r>
              <a:rPr lang="it-IT" sz="1200" kern="1200" dirty="0" err="1" smtClean="0">
                <a:solidFill>
                  <a:schemeClr val="tx1"/>
                </a:solidFill>
                <a:effectLst/>
                <a:latin typeface="+mn-lt"/>
                <a:ea typeface="+mn-ea"/>
                <a:cs typeface="+mn-cs"/>
              </a:rPr>
              <a:t>Volonteri</a:t>
            </a:r>
            <a:r>
              <a:rPr lang="it-IT" sz="1200" kern="1200" dirty="0" smtClean="0">
                <a:solidFill>
                  <a:schemeClr val="tx1"/>
                </a:solidFill>
                <a:effectLst/>
                <a:latin typeface="+mn-lt"/>
                <a:ea typeface="+mn-ea"/>
                <a:cs typeface="+mn-cs"/>
              </a:rPr>
              <a:t>, &amp; Dotti 2009). </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7</a:t>
            </a:fld>
            <a:endParaRPr lang="en-GB"/>
          </a:p>
        </p:txBody>
      </p:sp>
    </p:spTree>
    <p:extLst>
      <p:ext uri="{BB962C8B-B14F-4D97-AF65-F5344CB8AC3E}">
        <p14:creationId xmlns:p14="http://schemas.microsoft.com/office/powerpoint/2010/main" val="373927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For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sample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a:t>
            </a:r>
            <a:r>
              <a:rPr lang="it-IT" sz="1200" i="1"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eff</a:t>
            </a:r>
            <a:r>
              <a:rPr lang="it-IT" sz="1200" kern="1200" dirty="0" smtClean="0">
                <a:solidFill>
                  <a:schemeClr val="tx1"/>
                </a:solidFill>
                <a:effectLst/>
                <a:latin typeface="+mn-lt"/>
                <a:ea typeface="+mn-ea"/>
                <a:cs typeface="+mn-cs"/>
              </a:rPr>
              <a:t> = 1.06,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∼0.6 per cent of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haloes</a:t>
            </a:r>
            <a:r>
              <a:rPr lang="it-IT" sz="1200" kern="1200" dirty="0" smtClean="0">
                <a:solidFill>
                  <a:schemeClr val="tx1"/>
                </a:solidFill>
                <a:effectLst/>
                <a:latin typeface="+mn-lt"/>
                <a:ea typeface="+mn-ea"/>
                <a:cs typeface="+mn-cs"/>
              </a:rPr>
              <a:t> with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2 × 1012 M⊙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corresponds</a:t>
            </a:r>
            <a:r>
              <a:rPr lang="it-IT" sz="1200" kern="1200" dirty="0" smtClean="0">
                <a:solidFill>
                  <a:schemeClr val="tx1"/>
                </a:solidFill>
                <a:effectLst/>
                <a:latin typeface="+mn-lt"/>
                <a:ea typeface="+mn-ea"/>
                <a:cs typeface="+mn-cs"/>
              </a:rPr>
              <a:t> to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2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coincides</a:t>
            </a:r>
            <a:r>
              <a:rPr lang="it-IT" sz="1200" kern="1200" dirty="0" smtClean="0">
                <a:solidFill>
                  <a:schemeClr val="tx1"/>
                </a:solidFill>
                <a:effectLst/>
                <a:latin typeface="+mn-lt"/>
                <a:ea typeface="+mn-ea"/>
                <a:cs typeface="+mn-cs"/>
              </a:rPr>
              <a:t> with the e-</a:t>
            </a:r>
            <a:r>
              <a:rPr lang="it-IT" sz="1200" kern="1200" dirty="0" err="1" smtClean="0">
                <a:solidFill>
                  <a:schemeClr val="tx1"/>
                </a:solidFill>
                <a:effectLst/>
                <a:latin typeface="+mn-lt"/>
                <a:ea typeface="+mn-ea"/>
                <a:cs typeface="+mn-cs"/>
              </a:rPr>
              <a:t>folding</a:t>
            </a:r>
            <a:r>
              <a:rPr lang="it-IT" sz="1200" kern="1200" dirty="0" smtClean="0">
                <a:solidFill>
                  <a:schemeClr val="tx1"/>
                </a:solidFill>
                <a:effectLst/>
                <a:latin typeface="+mn-lt"/>
                <a:ea typeface="+mn-ea"/>
                <a:cs typeface="+mn-cs"/>
              </a:rPr>
              <a:t> time of a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accretes</a:t>
            </a:r>
            <a:r>
              <a:rPr lang="it-IT" sz="1200" kern="1200" dirty="0" smtClean="0">
                <a:solidFill>
                  <a:schemeClr val="tx1"/>
                </a:solidFill>
                <a:effectLst/>
                <a:latin typeface="+mn-lt"/>
                <a:ea typeface="+mn-ea"/>
                <a:cs typeface="+mn-cs"/>
              </a:rPr>
              <a:t> mass with a radiative </a:t>
            </a:r>
            <a:r>
              <a:rPr lang="it-IT" sz="1200" kern="1200" dirty="0" err="1" smtClean="0">
                <a:solidFill>
                  <a:schemeClr val="tx1"/>
                </a:solidFill>
                <a:effectLst/>
                <a:latin typeface="+mn-lt"/>
                <a:ea typeface="+mn-ea"/>
                <a:cs typeface="+mn-cs"/>
              </a:rPr>
              <a:t>efficiency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ε</a:t>
            </a:r>
            <a:r>
              <a:rPr lang="it-IT" sz="1200" kern="1200" dirty="0" smtClean="0">
                <a:solidFill>
                  <a:schemeClr val="tx1"/>
                </a:solidFill>
                <a:effectLst/>
                <a:latin typeface="+mn-lt"/>
                <a:ea typeface="+mn-ea"/>
                <a:cs typeface="+mn-cs"/>
              </a:rPr>
              <a:t> ∼ 0.1 and </a:t>
            </a:r>
            <a:r>
              <a:rPr lang="it-IT" sz="1200" kern="1200" dirty="0" err="1" smtClean="0">
                <a:solidFill>
                  <a:schemeClr val="tx1"/>
                </a:solidFill>
                <a:effectLst/>
                <a:latin typeface="+mn-lt"/>
                <a:ea typeface="+mn-ea"/>
                <a:cs typeface="+mn-cs"/>
              </a:rPr>
              <a:t>shines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η</a:t>
            </a:r>
            <a:r>
              <a:rPr lang="it-IT" sz="1200" kern="1200" dirty="0" smtClean="0">
                <a:solidFill>
                  <a:schemeClr val="tx1"/>
                </a:solidFill>
                <a:effectLst/>
                <a:latin typeface="+mn-lt"/>
                <a:ea typeface="+mn-ea"/>
                <a:cs typeface="+mn-cs"/>
              </a:rPr>
              <a:t> ∼ 0.5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Eddington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Salpeter</a:t>
            </a:r>
            <a:r>
              <a:rPr lang="it-IT" sz="1200" kern="1200" dirty="0" smtClean="0">
                <a:solidFill>
                  <a:schemeClr val="tx1"/>
                </a:solidFill>
                <a:effectLst/>
                <a:latin typeface="+mn-lt"/>
                <a:ea typeface="+mn-ea"/>
                <a:cs typeface="+mn-cs"/>
              </a:rPr>
              <a:t> 1964).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zeff</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1.89, the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increases</a:t>
            </a:r>
            <a:r>
              <a:rPr lang="it-IT" sz="1200" kern="1200" dirty="0" smtClean="0">
                <a:solidFill>
                  <a:schemeClr val="tx1"/>
                </a:solidFill>
                <a:effectLst/>
                <a:latin typeface="+mn-lt"/>
                <a:ea typeface="+mn-ea"/>
                <a:cs typeface="+mn-cs"/>
              </a:rPr>
              <a:t> to ∼5 per cent and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7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estimated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lifetime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107 and 108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determination</a:t>
            </a:r>
            <a:r>
              <a:rPr lang="it-IT" sz="1200" kern="1200" dirty="0" smtClean="0">
                <a:solidFill>
                  <a:schemeClr val="tx1"/>
                </a:solidFill>
                <a:effectLst/>
                <a:latin typeface="+mn-lt"/>
                <a:ea typeface="+mn-ea"/>
                <a:cs typeface="+mn-cs"/>
              </a:rPr>
              <a:t> of </a:t>
            </a:r>
            <a:r>
              <a:rPr lang="it-IT" sz="1200" i="1" kern="1200" dirty="0" err="1" smtClean="0">
                <a:solidFill>
                  <a:schemeClr val="tx1"/>
                </a:solidFill>
                <a:effectLst/>
                <a:latin typeface="+mn-lt"/>
                <a:ea typeface="+mn-ea"/>
                <a:cs typeface="+mn-cs"/>
              </a:rPr>
              <a:t>N</a:t>
            </a:r>
            <a:r>
              <a:rPr lang="it-IT" sz="1200" i="1" kern="1200" dirty="0" smtClean="0">
                <a:solidFill>
                  <a:schemeClr val="tx1"/>
                </a:solidFill>
                <a:effectLst/>
                <a:latin typeface="+mn-lt"/>
                <a:ea typeface="+mn-ea"/>
                <a:cs typeface="+mn-cs"/>
              </a:rPr>
              <a:t>(M)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more </a:t>
            </a:r>
            <a:r>
              <a:rPr lang="it-IT" sz="1200" kern="1200" dirty="0" err="1" smtClean="0">
                <a:solidFill>
                  <a:schemeClr val="tx1"/>
                </a:solidFill>
                <a:effectLst/>
                <a:latin typeface="+mn-lt"/>
                <a:ea typeface="+mn-ea"/>
                <a:cs typeface="+mn-cs"/>
              </a:rPr>
              <a:t>uncertain</a:t>
            </a:r>
            <a:r>
              <a:rPr lang="it-IT" sz="1200" kern="1200" dirty="0" smtClean="0">
                <a:solidFill>
                  <a:schemeClr val="tx1"/>
                </a:solidFill>
                <a:effectLst/>
                <a:latin typeface="+mn-lt"/>
                <a:ea typeface="+mn-ea"/>
                <a:cs typeface="+mn-cs"/>
              </a:rPr>
              <a:t> for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1013 M⊙,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occupation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tends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increase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mass. (porciani2004)</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8</a:t>
            </a:fld>
            <a:endParaRPr lang="en-GB"/>
          </a:p>
        </p:txBody>
      </p:sp>
    </p:spTree>
    <p:extLst>
      <p:ext uri="{BB962C8B-B14F-4D97-AF65-F5344CB8AC3E}">
        <p14:creationId xmlns:p14="http://schemas.microsoft.com/office/powerpoint/2010/main" val="3531014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For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sample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a:t>
            </a:r>
            <a:r>
              <a:rPr lang="it-IT" sz="1200" i="1"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eff</a:t>
            </a:r>
            <a:r>
              <a:rPr lang="it-IT" sz="1200" kern="1200" dirty="0" smtClean="0">
                <a:solidFill>
                  <a:schemeClr val="tx1"/>
                </a:solidFill>
                <a:effectLst/>
                <a:latin typeface="+mn-lt"/>
                <a:ea typeface="+mn-ea"/>
                <a:cs typeface="+mn-cs"/>
              </a:rPr>
              <a:t> = 1.06,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∼0.6 per cent of the </a:t>
            </a:r>
            <a:r>
              <a:rPr lang="it-IT" sz="1200" kern="1200" dirty="0" err="1" smtClean="0">
                <a:solidFill>
                  <a:schemeClr val="tx1"/>
                </a:solidFill>
                <a:effectLst/>
                <a:latin typeface="+mn-lt"/>
                <a:ea typeface="+mn-ea"/>
                <a:cs typeface="+mn-cs"/>
              </a:rPr>
              <a:t>host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haloes</a:t>
            </a:r>
            <a:r>
              <a:rPr lang="it-IT" sz="1200" kern="1200" dirty="0" smtClean="0">
                <a:solidFill>
                  <a:schemeClr val="tx1"/>
                </a:solidFill>
                <a:effectLst/>
                <a:latin typeface="+mn-lt"/>
                <a:ea typeface="+mn-ea"/>
                <a:cs typeface="+mn-cs"/>
              </a:rPr>
              <a:t> with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2 × 1012 M⊙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quasar,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corresponds</a:t>
            </a:r>
            <a:r>
              <a:rPr lang="it-IT" sz="1200" kern="1200" dirty="0" smtClean="0">
                <a:solidFill>
                  <a:schemeClr val="tx1"/>
                </a:solidFill>
                <a:effectLst/>
                <a:latin typeface="+mn-lt"/>
                <a:ea typeface="+mn-ea"/>
                <a:cs typeface="+mn-cs"/>
              </a:rPr>
              <a:t> to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2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coincides</a:t>
            </a:r>
            <a:r>
              <a:rPr lang="it-IT" sz="1200" kern="1200" dirty="0" smtClean="0">
                <a:solidFill>
                  <a:schemeClr val="tx1"/>
                </a:solidFill>
                <a:effectLst/>
                <a:latin typeface="+mn-lt"/>
                <a:ea typeface="+mn-ea"/>
                <a:cs typeface="+mn-cs"/>
              </a:rPr>
              <a:t> with the e-</a:t>
            </a:r>
            <a:r>
              <a:rPr lang="it-IT" sz="1200" kern="1200" dirty="0" err="1" smtClean="0">
                <a:solidFill>
                  <a:schemeClr val="tx1"/>
                </a:solidFill>
                <a:effectLst/>
                <a:latin typeface="+mn-lt"/>
                <a:ea typeface="+mn-ea"/>
                <a:cs typeface="+mn-cs"/>
              </a:rPr>
              <a:t>folding</a:t>
            </a:r>
            <a:r>
              <a:rPr lang="it-IT" sz="1200" kern="1200" dirty="0" smtClean="0">
                <a:solidFill>
                  <a:schemeClr val="tx1"/>
                </a:solidFill>
                <a:effectLst/>
                <a:latin typeface="+mn-lt"/>
                <a:ea typeface="+mn-ea"/>
                <a:cs typeface="+mn-cs"/>
              </a:rPr>
              <a:t> time of a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accretes</a:t>
            </a:r>
            <a:r>
              <a:rPr lang="it-IT" sz="1200" kern="1200" dirty="0" smtClean="0">
                <a:solidFill>
                  <a:schemeClr val="tx1"/>
                </a:solidFill>
                <a:effectLst/>
                <a:latin typeface="+mn-lt"/>
                <a:ea typeface="+mn-ea"/>
                <a:cs typeface="+mn-cs"/>
              </a:rPr>
              <a:t> mass with a radiative </a:t>
            </a:r>
            <a:r>
              <a:rPr lang="it-IT" sz="1200" kern="1200" dirty="0" err="1" smtClean="0">
                <a:solidFill>
                  <a:schemeClr val="tx1"/>
                </a:solidFill>
                <a:effectLst/>
                <a:latin typeface="+mn-lt"/>
                <a:ea typeface="+mn-ea"/>
                <a:cs typeface="+mn-cs"/>
              </a:rPr>
              <a:t>efficiency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ε</a:t>
            </a:r>
            <a:r>
              <a:rPr lang="it-IT" sz="1200" kern="1200" dirty="0" smtClean="0">
                <a:solidFill>
                  <a:schemeClr val="tx1"/>
                </a:solidFill>
                <a:effectLst/>
                <a:latin typeface="+mn-lt"/>
                <a:ea typeface="+mn-ea"/>
                <a:cs typeface="+mn-cs"/>
              </a:rPr>
              <a:t> ∼ 0.1 and </a:t>
            </a:r>
            <a:r>
              <a:rPr lang="it-IT" sz="1200" kern="1200" dirty="0" err="1" smtClean="0">
                <a:solidFill>
                  <a:schemeClr val="tx1"/>
                </a:solidFill>
                <a:effectLst/>
                <a:latin typeface="+mn-lt"/>
                <a:ea typeface="+mn-ea"/>
                <a:cs typeface="+mn-cs"/>
              </a:rPr>
              <a:t>shines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η</a:t>
            </a:r>
            <a:r>
              <a:rPr lang="it-IT" sz="1200" kern="1200" dirty="0" smtClean="0">
                <a:solidFill>
                  <a:schemeClr val="tx1"/>
                </a:solidFill>
                <a:effectLst/>
                <a:latin typeface="+mn-lt"/>
                <a:ea typeface="+mn-ea"/>
                <a:cs typeface="+mn-cs"/>
              </a:rPr>
              <a:t> ∼ 0.5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Eddington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luminosity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Salpeter</a:t>
            </a:r>
            <a:r>
              <a:rPr lang="it-IT" sz="1200" kern="1200" dirty="0" smtClean="0">
                <a:solidFill>
                  <a:schemeClr val="tx1"/>
                </a:solidFill>
                <a:effectLst/>
                <a:latin typeface="+mn-lt"/>
                <a:ea typeface="+mn-ea"/>
                <a:cs typeface="+mn-cs"/>
              </a:rPr>
              <a:t> 1964).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zeff</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1.89, the </a:t>
            </a:r>
            <a:r>
              <a:rPr lang="it-IT" sz="1200" kern="1200" dirty="0" err="1" smtClean="0">
                <a:solidFill>
                  <a:schemeClr val="tx1"/>
                </a:solidFill>
                <a:effectLst/>
                <a:latin typeface="+mn-lt"/>
                <a:ea typeface="+mn-ea"/>
                <a:cs typeface="+mn-cs"/>
              </a:rPr>
              <a:t>fraction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active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black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increases</a:t>
            </a:r>
            <a:r>
              <a:rPr lang="it-IT" sz="1200" kern="1200" dirty="0" smtClean="0">
                <a:solidFill>
                  <a:schemeClr val="tx1"/>
                </a:solidFill>
                <a:effectLst/>
                <a:latin typeface="+mn-lt"/>
                <a:ea typeface="+mn-ea"/>
                <a:cs typeface="+mn-cs"/>
              </a:rPr>
              <a:t> to ∼5 per cent and </a:t>
            </a:r>
            <a:r>
              <a:rPr lang="it-IT" sz="1200" i="1" kern="1200" dirty="0" smtClean="0">
                <a:solidFill>
                  <a:schemeClr val="tx1"/>
                </a:solidFill>
                <a:effectLst/>
                <a:latin typeface="+mn-lt"/>
                <a:ea typeface="+mn-ea"/>
                <a:cs typeface="+mn-cs"/>
              </a:rPr>
              <a:t>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 7 × 107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cases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estimated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lifetime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107 and 108 </a:t>
            </a:r>
            <a:r>
              <a:rPr lang="it-IT" sz="1200" kern="1200" dirty="0" err="1" smtClean="0">
                <a:solidFill>
                  <a:schemeClr val="tx1"/>
                </a:solidFill>
                <a:effectLst/>
                <a:latin typeface="+mn-lt"/>
                <a:ea typeface="+mn-ea"/>
                <a:cs typeface="+mn-cs"/>
              </a:rPr>
              <a:t>yr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determination</a:t>
            </a:r>
            <a:r>
              <a:rPr lang="it-IT" sz="1200" kern="1200" dirty="0" smtClean="0">
                <a:solidFill>
                  <a:schemeClr val="tx1"/>
                </a:solidFill>
                <a:effectLst/>
                <a:latin typeface="+mn-lt"/>
                <a:ea typeface="+mn-ea"/>
                <a:cs typeface="+mn-cs"/>
              </a:rPr>
              <a:t> of </a:t>
            </a:r>
            <a:r>
              <a:rPr lang="it-IT" sz="1200" i="1" kern="1200" dirty="0" err="1" smtClean="0">
                <a:solidFill>
                  <a:schemeClr val="tx1"/>
                </a:solidFill>
                <a:effectLst/>
                <a:latin typeface="+mn-lt"/>
                <a:ea typeface="+mn-ea"/>
                <a:cs typeface="+mn-cs"/>
              </a:rPr>
              <a:t>N</a:t>
            </a:r>
            <a:r>
              <a:rPr lang="it-IT" sz="1200" i="1" kern="1200" dirty="0" smtClean="0">
                <a:solidFill>
                  <a:schemeClr val="tx1"/>
                </a:solidFill>
                <a:effectLst/>
                <a:latin typeface="+mn-lt"/>
                <a:ea typeface="+mn-ea"/>
                <a:cs typeface="+mn-cs"/>
              </a:rPr>
              <a:t>(M) </a:t>
            </a:r>
            <a:r>
              <a:rPr lang="it-IT" sz="1200" kern="1200" dirty="0" err="1" smtClean="0">
                <a:solidFill>
                  <a:schemeClr val="tx1"/>
                </a:solidFill>
                <a:effectLst/>
                <a:latin typeface="+mn-lt"/>
                <a:ea typeface="+mn-ea"/>
                <a:cs typeface="+mn-cs"/>
              </a:rPr>
              <a:t>becomes</a:t>
            </a:r>
            <a:r>
              <a:rPr lang="it-IT" sz="1200" kern="1200" dirty="0" smtClean="0">
                <a:solidFill>
                  <a:schemeClr val="tx1"/>
                </a:solidFill>
                <a:effectLst/>
                <a:latin typeface="+mn-lt"/>
                <a:ea typeface="+mn-ea"/>
                <a:cs typeface="+mn-cs"/>
              </a:rPr>
              <a:t> more </a:t>
            </a:r>
            <a:r>
              <a:rPr lang="it-IT" sz="1200" kern="1200" dirty="0" err="1" smtClean="0">
                <a:solidFill>
                  <a:schemeClr val="tx1"/>
                </a:solidFill>
                <a:effectLst/>
                <a:latin typeface="+mn-lt"/>
                <a:ea typeface="+mn-ea"/>
                <a:cs typeface="+mn-cs"/>
              </a:rPr>
              <a:t>uncertain</a:t>
            </a:r>
            <a:r>
              <a:rPr lang="it-IT" sz="1200" kern="1200" dirty="0" smtClean="0">
                <a:solidFill>
                  <a:schemeClr val="tx1"/>
                </a:solidFill>
                <a:effectLst/>
                <a:latin typeface="+mn-lt"/>
                <a:ea typeface="+mn-ea"/>
                <a:cs typeface="+mn-cs"/>
              </a:rPr>
              <a:t> for </a:t>
            </a:r>
            <a:r>
              <a:rPr lang="it-IT" sz="1200" i="1" kern="1200" dirty="0" smtClean="0">
                <a:solidFill>
                  <a:schemeClr val="tx1"/>
                </a:solidFill>
                <a:effectLst/>
                <a:latin typeface="+mn-lt"/>
                <a:ea typeface="+mn-ea"/>
                <a:cs typeface="+mn-cs"/>
              </a:rPr>
              <a:t>M </a:t>
            </a:r>
            <a:r>
              <a:rPr lang="it-IT" sz="1200" kern="1200" dirty="0" smtClean="0">
                <a:solidFill>
                  <a:schemeClr val="tx1"/>
                </a:solidFill>
                <a:effectLst/>
                <a:latin typeface="+mn-lt"/>
                <a:ea typeface="+mn-ea"/>
                <a:cs typeface="+mn-cs"/>
              </a:rPr>
              <a:t>≫ 1013 M⊙,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results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occupation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quasars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tends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increase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halo</a:t>
            </a:r>
            <a:r>
              <a:rPr lang="it-IT" sz="1200" kern="1200" dirty="0" smtClean="0">
                <a:solidFill>
                  <a:schemeClr val="tx1"/>
                </a:solidFill>
                <a:effectLst/>
                <a:latin typeface="+mn-lt"/>
                <a:ea typeface="+mn-ea"/>
                <a:cs typeface="+mn-cs"/>
              </a:rPr>
              <a:t> mass. (porciani2004)</a:t>
            </a:r>
            <a:endParaRPr lang="it-IT" dirty="0" smtClean="0"/>
          </a:p>
          <a:p>
            <a:endParaRPr lang="en-GB" dirty="0"/>
          </a:p>
        </p:txBody>
      </p:sp>
      <p:sp>
        <p:nvSpPr>
          <p:cNvPr id="4" name="Segnaposto numero diapositiva 3"/>
          <p:cNvSpPr>
            <a:spLocks noGrp="1"/>
          </p:cNvSpPr>
          <p:nvPr>
            <p:ph type="sldNum" sz="quarter" idx="10"/>
          </p:nvPr>
        </p:nvSpPr>
        <p:spPr/>
        <p:txBody>
          <a:bodyPr/>
          <a:lstStyle/>
          <a:p>
            <a:fld id="{9CB648EC-B94A-8649-A9A8-F018526B38A1}" type="slidenum">
              <a:rPr lang="en-GB" smtClean="0"/>
              <a:t>9</a:t>
            </a:fld>
            <a:endParaRPr lang="en-GB"/>
          </a:p>
        </p:txBody>
      </p:sp>
    </p:spTree>
    <p:extLst>
      <p:ext uri="{BB962C8B-B14F-4D97-AF65-F5344CB8AC3E}">
        <p14:creationId xmlns:p14="http://schemas.microsoft.com/office/powerpoint/2010/main" val="353101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it-IT" smtClean="0"/>
              <a:t>Fare clic per modificare stile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6055DB8-3B58-C943-9254-A84AA8678B22}" type="datetime1">
              <a:rPr lang="en-US" smtClean="0"/>
              <a:t>9/24/14</a:t>
            </a:fld>
            <a:endParaRPr lang="en-GB"/>
          </a:p>
        </p:txBody>
      </p:sp>
      <p:sp>
        <p:nvSpPr>
          <p:cNvPr id="8" name="Slide Number Placeholder 7"/>
          <p:cNvSpPr>
            <a:spLocks noGrp="1"/>
          </p:cNvSpPr>
          <p:nvPr>
            <p:ph type="sldNum" sz="quarter" idx="11"/>
          </p:nvPr>
        </p:nvSpPr>
        <p:spPr/>
        <p:txBody>
          <a:bodyPr/>
          <a:lstStyle/>
          <a:p>
            <a:fld id="{E868BC2B-9850-0A43-BD01-D193DFC7AA2D}" type="slidenum">
              <a:rPr lang="en-GB" smtClean="0"/>
              <a:t>‹n.›</a:t>
            </a:fld>
            <a:endParaRPr lang="en-GB"/>
          </a:p>
        </p:txBody>
      </p:sp>
      <p:sp>
        <p:nvSpPr>
          <p:cNvPr id="9" name="Footer Placeholder 8"/>
          <p:cNvSpPr>
            <a:spLocks noGrp="1"/>
          </p:cNvSpPr>
          <p:nvPr>
            <p:ph type="ftr" sz="quarter" idx="12"/>
          </p:nvPr>
        </p:nvSpPr>
        <p:spPr/>
        <p:txBody>
          <a:bodyPr/>
          <a:lstStyle/>
          <a:p>
            <a:r>
              <a:rPr lang="en-GB" smtClean="0"/>
              <a:t>A. Sandrinelli, AGN11, Where Black Holes and Galaxies Meet, Trieste, 2014.09.24</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it-IT" smtClean="0"/>
              <a:t>Fare clic per modificare stile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80EBF20B-A339-0844-840F-8990FC8682E7}" type="datetime1">
              <a:rPr lang="en-US" smtClean="0"/>
              <a:t>9/24/14</a:t>
            </a:fld>
            <a:endParaRPr lang="en-GB"/>
          </a:p>
        </p:txBody>
      </p:sp>
      <p:sp>
        <p:nvSpPr>
          <p:cNvPr id="6" name="Footer Placeholder 5"/>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7" name="Slide Number Placeholder 6"/>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95E3C6B6-E89C-0F4A-B3CD-FA826E24A0D3}" type="datetime1">
              <a:rPr lang="en-US" smtClean="0"/>
              <a:t>9/24/14</a:t>
            </a:fld>
            <a:endParaRPr lang="en-GB"/>
          </a:p>
        </p:txBody>
      </p:sp>
      <p:sp>
        <p:nvSpPr>
          <p:cNvPr id="5" name="Footer Placeholder 4"/>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6" name="Slide Number Placeholder 5"/>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2668821-DD34-E145-9696-65071590C48C}" type="datetime1">
              <a:rPr lang="en-US" smtClean="0"/>
              <a:t>9/24/14</a:t>
            </a:fld>
            <a:endParaRPr lang="en-GB"/>
          </a:p>
        </p:txBody>
      </p:sp>
      <p:sp>
        <p:nvSpPr>
          <p:cNvPr id="5" name="Footer Placeholder 4"/>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6" name="Slide Number Placeholder 5"/>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stile</a:t>
            </a:r>
            <a:endParaRPr lang="en-GB" dirty="0"/>
          </a:p>
        </p:txBody>
      </p:sp>
      <p:sp>
        <p:nvSpPr>
          <p:cNvPr id="3" name="Segnaposto data 2"/>
          <p:cNvSpPr>
            <a:spLocks noGrp="1"/>
          </p:cNvSpPr>
          <p:nvPr>
            <p:ph type="dt" sz="half" idx="10"/>
          </p:nvPr>
        </p:nvSpPr>
        <p:spPr/>
        <p:txBody>
          <a:bodyPr/>
          <a:lstStyle/>
          <a:p>
            <a:fld id="{C195761B-341E-D34D-90A1-77E44415B62A}" type="datetime1">
              <a:rPr lang="en-US" smtClean="0"/>
              <a:t>9/24/14</a:t>
            </a:fld>
            <a:endParaRPr lang="en-GB"/>
          </a:p>
        </p:txBody>
      </p:sp>
      <p:sp>
        <p:nvSpPr>
          <p:cNvPr id="4" name="Segnaposto piè di pagina 3"/>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5" name="Segnaposto numero diapositiva 4"/>
          <p:cNvSpPr>
            <a:spLocks noGrp="1"/>
          </p:cNvSpPr>
          <p:nvPr>
            <p:ph type="sldNum" sz="quarter" idx="12"/>
          </p:nvPr>
        </p:nvSpPr>
        <p:spPr/>
        <p:txBody>
          <a:bodyPr/>
          <a:lstStyle/>
          <a:p>
            <a:fld id="{E868BC2B-9850-0A43-BD01-D193DFC7AA2D}" type="slidenum">
              <a:rPr lang="en-GB" smtClean="0"/>
              <a:t>‹n.›</a:t>
            </a:fld>
            <a:endParaRPr lang="en-GB"/>
          </a:p>
        </p:txBody>
      </p:sp>
      <p:sp>
        <p:nvSpPr>
          <p:cNvPr id="6" name="CasellaDiTesto 5"/>
          <p:cNvSpPr txBox="1"/>
          <p:nvPr userDrawn="1"/>
        </p:nvSpPr>
        <p:spPr>
          <a:xfrm>
            <a:off x="1338077" y="2608251"/>
            <a:ext cx="2438022" cy="369332"/>
          </a:xfrm>
          <a:prstGeom prst="rect">
            <a:avLst/>
          </a:prstGeom>
          <a:noFill/>
        </p:spPr>
        <p:txBody>
          <a:bodyPr wrap="square" rtlCol="0">
            <a:spAutoFit/>
          </a:bodyPr>
          <a:lstStyle/>
          <a:p>
            <a:r>
              <a:rPr lang="en-GB" dirty="0" err="1" smtClean="0"/>
              <a:t>llllllkgiu</a:t>
            </a:r>
            <a:endParaRPr lang="en-GB" dirty="0"/>
          </a:p>
        </p:txBody>
      </p:sp>
    </p:spTree>
    <p:extLst>
      <p:ext uri="{BB962C8B-B14F-4D97-AF65-F5344CB8AC3E}">
        <p14:creationId xmlns:p14="http://schemas.microsoft.com/office/powerpoint/2010/main" val="139207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10"/>
          </p:nvPr>
        </p:nvSpPr>
        <p:spPr/>
        <p:txBody>
          <a:bodyPr/>
          <a:lstStyle/>
          <a:p>
            <a:fld id="{11605EB3-ACE6-3E49-BB0C-85D48E74CA82}" type="datetime1">
              <a:rPr lang="en-US" smtClean="0"/>
              <a:t>9/24/14</a:t>
            </a:fld>
            <a:endParaRPr lang="en-GB"/>
          </a:p>
        </p:txBody>
      </p:sp>
      <p:sp>
        <p:nvSpPr>
          <p:cNvPr id="5" name="Footer Placeholder 4"/>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6" name="Slide Number Placeholder 5"/>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data 2"/>
          <p:cNvSpPr>
            <a:spLocks noGrp="1"/>
          </p:cNvSpPr>
          <p:nvPr>
            <p:ph type="dt" sz="half" idx="10"/>
          </p:nvPr>
        </p:nvSpPr>
        <p:spPr/>
        <p:txBody>
          <a:bodyPr/>
          <a:lstStyle/>
          <a:p>
            <a:fld id="{822A8658-330B-C84D-A5CF-E42928467DCD}" type="datetime1">
              <a:rPr lang="en-US" smtClean="0"/>
              <a:t>9/24/14</a:t>
            </a:fld>
            <a:endParaRPr lang="en-GB"/>
          </a:p>
        </p:txBody>
      </p:sp>
      <p:sp>
        <p:nvSpPr>
          <p:cNvPr id="4" name="Segnaposto piè di pagina 3"/>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5" name="Segnaposto numero diapositiva 4"/>
          <p:cNvSpPr>
            <a:spLocks noGrp="1"/>
          </p:cNvSpPr>
          <p:nvPr>
            <p:ph type="sldNum" sz="quarter" idx="12"/>
          </p:nvPr>
        </p:nvSpPr>
        <p:spPr/>
        <p:txBody>
          <a:bodyPr/>
          <a:lstStyle/>
          <a:p>
            <a:fld id="{E868BC2B-9850-0A43-BD01-D193DFC7AA2D}" type="slidenum">
              <a:rPr lang="en-GB" smtClean="0"/>
              <a:t>‹n.›</a:t>
            </a:fld>
            <a:endParaRPr lang="en-GB"/>
          </a:p>
        </p:txBody>
      </p:sp>
      <p:sp>
        <p:nvSpPr>
          <p:cNvPr id="6" name="CasellaDiTesto 5"/>
          <p:cNvSpPr txBox="1"/>
          <p:nvPr userDrawn="1"/>
        </p:nvSpPr>
        <p:spPr>
          <a:xfrm>
            <a:off x="566982" y="2188663"/>
            <a:ext cx="3129740" cy="369332"/>
          </a:xfrm>
          <a:prstGeom prst="rect">
            <a:avLst/>
          </a:prstGeom>
          <a:noFill/>
        </p:spPr>
        <p:txBody>
          <a:bodyPr wrap="square" rtlCol="0">
            <a:spAutoFit/>
          </a:bodyPr>
          <a:lstStyle/>
          <a:p>
            <a:r>
              <a:rPr lang="en-GB" dirty="0" err="1" smtClean="0"/>
              <a:t>frbbbbcc</a:t>
            </a:r>
            <a:endParaRPr lang="en-GB" dirty="0"/>
          </a:p>
        </p:txBody>
      </p:sp>
      <p:sp>
        <p:nvSpPr>
          <p:cNvPr id="8" name="Segnaposto contenuto 7"/>
          <p:cNvSpPr>
            <a:spLocks noGrp="1"/>
          </p:cNvSpPr>
          <p:nvPr>
            <p:ph sz="quarter" idx="13"/>
          </p:nvPr>
        </p:nvSpPr>
        <p:spPr>
          <a:xfrm>
            <a:off x="5953125" y="3209925"/>
            <a:ext cx="914400" cy="914400"/>
          </a:xfrm>
        </p:spPr>
        <p:txBody>
          <a:body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Tree>
    <p:extLst>
      <p:ext uri="{BB962C8B-B14F-4D97-AF65-F5344CB8AC3E}">
        <p14:creationId xmlns:p14="http://schemas.microsoft.com/office/powerpoint/2010/main" val="2288704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smtClean="0"/>
              <a:t>Fare clic per modificare stile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BB647EE4-FE12-8642-AB6E-070C55649697}" type="datetime1">
              <a:rPr lang="en-US" smtClean="0"/>
              <a:t>9/24/14</a:t>
            </a:fld>
            <a:endParaRPr lang="en-GB"/>
          </a:p>
        </p:txBody>
      </p:sp>
      <p:sp>
        <p:nvSpPr>
          <p:cNvPr id="5" name="Footer Placeholder 4"/>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6" name="Slide Number Placeholder 5"/>
          <p:cNvSpPr>
            <a:spLocks noGrp="1"/>
          </p:cNvSpPr>
          <p:nvPr>
            <p:ph type="sldNum" sz="quarter" idx="12"/>
          </p:nvPr>
        </p:nvSpPr>
        <p:spPr/>
        <p:txBody>
          <a:bodyPr/>
          <a:lstStyle/>
          <a:p>
            <a:fld id="{E868BC2B-9850-0A43-BD01-D193DFC7AA2D}" type="slidenum">
              <a:rPr lang="en-GB" smtClean="0"/>
              <a:t>‹n.›</a:t>
            </a:fld>
            <a:endParaRPr lang="en-GB"/>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5" name="Date Placeholder 4"/>
          <p:cNvSpPr>
            <a:spLocks noGrp="1"/>
          </p:cNvSpPr>
          <p:nvPr>
            <p:ph type="dt" sz="half" idx="10"/>
          </p:nvPr>
        </p:nvSpPr>
        <p:spPr/>
        <p:txBody>
          <a:bodyPr/>
          <a:lstStyle/>
          <a:p>
            <a:fld id="{91AB83C1-910F-F242-B11B-9465308E540E}" type="datetime1">
              <a:rPr lang="en-US" smtClean="0"/>
              <a:t>9/24/14</a:t>
            </a:fld>
            <a:endParaRPr lang="en-GB"/>
          </a:p>
        </p:txBody>
      </p:sp>
      <p:sp>
        <p:nvSpPr>
          <p:cNvPr id="6" name="Footer Placeholder 5"/>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7" name="Slide Number Placeholder 6"/>
          <p:cNvSpPr>
            <a:spLocks noGrp="1"/>
          </p:cNvSpPr>
          <p:nvPr>
            <p:ph type="sldNum" sz="quarter" idx="12"/>
          </p:nvPr>
        </p:nvSpPr>
        <p:spPr/>
        <p:txBody>
          <a:bodyPr/>
          <a:lstStyle/>
          <a:p>
            <a:fld id="{E868BC2B-9850-0A43-BD01-D193DFC7AA2D}" type="slidenum">
              <a:rPr lang="en-GB" smtClean="0"/>
              <a:t>‹n.›</a:t>
            </a:fld>
            <a:endParaRPr lang="en-GB"/>
          </a:p>
        </p:txBody>
      </p:sp>
      <p:sp>
        <p:nvSpPr>
          <p:cNvPr id="9" name="Content Placeholder 8"/>
          <p:cNvSpPr>
            <a:spLocks noGrp="1"/>
          </p:cNvSpPr>
          <p:nvPr>
            <p:ph sz="quarter" idx="13"/>
          </p:nvPr>
        </p:nvSpPr>
        <p:spPr>
          <a:xfrm>
            <a:off x="365760" y="1600200"/>
            <a:ext cx="4041648" cy="452628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7" name="Date Placeholder 6"/>
          <p:cNvSpPr>
            <a:spLocks noGrp="1"/>
          </p:cNvSpPr>
          <p:nvPr>
            <p:ph type="dt" sz="half" idx="10"/>
          </p:nvPr>
        </p:nvSpPr>
        <p:spPr/>
        <p:txBody>
          <a:bodyPr/>
          <a:lstStyle/>
          <a:p>
            <a:fld id="{7CDDDB30-B00A-C747-A3E1-731B44A07C63}" type="datetime1">
              <a:rPr lang="en-US" smtClean="0"/>
              <a:t>9/24/14</a:t>
            </a:fld>
            <a:endParaRPr lang="en-GB"/>
          </a:p>
        </p:txBody>
      </p:sp>
      <p:sp>
        <p:nvSpPr>
          <p:cNvPr id="8" name="Footer Placeholder 7"/>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9" name="Slide Number Placeholder 8"/>
          <p:cNvSpPr>
            <a:spLocks noGrp="1"/>
          </p:cNvSpPr>
          <p:nvPr>
            <p:ph type="sldNum" sz="quarter" idx="12"/>
          </p:nvPr>
        </p:nvSpPr>
        <p:spPr/>
        <p:txBody>
          <a:bodyPr/>
          <a:lstStyle/>
          <a:p>
            <a:fld id="{E868BC2B-9850-0A43-BD01-D193DFC7AA2D}" type="slidenum">
              <a:rPr lang="en-GB" smtClean="0"/>
              <a:t>‹n.›</a:t>
            </a:fld>
            <a:endParaRPr lang="en-GB"/>
          </a:p>
        </p:txBody>
      </p:sp>
      <p:sp>
        <p:nvSpPr>
          <p:cNvPr id="11" name="Content Placeholder 10"/>
          <p:cNvSpPr>
            <a:spLocks noGrp="1"/>
          </p:cNvSpPr>
          <p:nvPr>
            <p:ph sz="quarter" idx="13"/>
          </p:nvPr>
        </p:nvSpPr>
        <p:spPr>
          <a:xfrm>
            <a:off x="457200" y="2212848"/>
            <a:ext cx="4041648" cy="391363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38A405E6-5A80-0749-B8DE-E4F92090F0E7}" type="datetime1">
              <a:rPr lang="en-US" smtClean="0"/>
              <a:t>9/24/14</a:t>
            </a:fld>
            <a:endParaRPr lang="en-GB"/>
          </a:p>
        </p:txBody>
      </p:sp>
      <p:sp>
        <p:nvSpPr>
          <p:cNvPr id="4" name="Footer Placeholder 3"/>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5" name="Slide Number Placeholder 4"/>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E08B5-A9B2-F74B-87F0-4651C8AE7FAB}" type="datetime1">
              <a:rPr lang="en-US" smtClean="0"/>
              <a:t>9/24/14</a:t>
            </a:fld>
            <a:endParaRPr lang="en-GB"/>
          </a:p>
        </p:txBody>
      </p:sp>
      <p:sp>
        <p:nvSpPr>
          <p:cNvPr id="3" name="Footer Placeholder 2"/>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4" name="Slide Number Placeholder 3"/>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it-IT" smtClean="0"/>
              <a:t>Fare clic per modificare stile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00385DE7-A89C-A34D-83DC-CB07287201CA}" type="datetime1">
              <a:rPr lang="en-US" smtClean="0"/>
              <a:t>9/24/14</a:t>
            </a:fld>
            <a:endParaRPr lang="en-GB"/>
          </a:p>
        </p:txBody>
      </p:sp>
      <p:sp>
        <p:nvSpPr>
          <p:cNvPr id="6" name="Footer Placeholder 5"/>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7" name="Slide Number Placeholder 6"/>
          <p:cNvSpPr>
            <a:spLocks noGrp="1"/>
          </p:cNvSpPr>
          <p:nvPr>
            <p:ph type="sldNum" sz="quarter" idx="12"/>
          </p:nvPr>
        </p:nvSpPr>
        <p:spPr/>
        <p:txBody>
          <a:bodyPr/>
          <a:lstStyle/>
          <a:p>
            <a:fld id="{E868BC2B-9850-0A43-BD01-D193DFC7AA2D}" type="slidenum">
              <a:rPr lang="en-GB" smtClean="0"/>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smtClean="0"/>
              <a:t>Fare clic per modificare stile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4684A2F-19A3-E741-9867-0D1FD07011F6}" type="datetime1">
              <a:rPr lang="en-US" smtClean="0"/>
              <a:t>9/24/14</a:t>
            </a:fld>
            <a:endParaRPr lang="en-GB"/>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GB" smtClean="0"/>
              <a:t>A. Sandrinelli, AGN11, Where Black Holes and Galaxies Meet, Trieste, 2014.09.24</a:t>
            </a:r>
            <a:endParaRPr lang="en-GB"/>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868BC2B-9850-0A43-BD01-D193DFC7AA2D}" type="slidenum">
              <a:rPr lang="en-GB" smtClean="0"/>
              <a:t>‹n.›</a:t>
            </a:fld>
            <a:endParaRPr lang="en-GB"/>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tiff"/></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4.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emf"/></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4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tiff"/></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11" Type="http://schemas.openxmlformats.org/officeDocument/2006/relationships/image" Target="../media/image50.tiff"/><Relationship Id="rId12" Type="http://schemas.openxmlformats.org/officeDocument/2006/relationships/image" Target="../media/image51.tiff"/><Relationship Id="rId13"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47.tiff"/><Relationship Id="rId9" Type="http://schemas.openxmlformats.org/officeDocument/2006/relationships/image" Target="../media/image48.tiff"/><Relationship Id="rId10" Type="http://schemas.openxmlformats.org/officeDocument/2006/relationships/image" Target="../media/image49.tiff"/></Relationships>
</file>

<file path=ppt/slides/_rels/slide68.xml.rels><?xml version="1.0" encoding="UTF-8" standalone="yes"?>
<Relationships xmlns="http://schemas.openxmlformats.org/package/2006/relationships"><Relationship Id="rId11" Type="http://schemas.openxmlformats.org/officeDocument/2006/relationships/image" Target="../media/image50.tiff"/><Relationship Id="rId12" Type="http://schemas.openxmlformats.org/officeDocument/2006/relationships/image" Target="../media/image51.tiff"/><Relationship Id="rId13"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47.tiff"/><Relationship Id="rId9" Type="http://schemas.openxmlformats.org/officeDocument/2006/relationships/image" Target="../media/image48.tiff"/><Relationship Id="rId10" Type="http://schemas.openxmlformats.org/officeDocument/2006/relationships/image" Target="../media/image49.tiff"/></Relationships>
</file>

<file path=ppt/slides/_rels/slide69.xml.rels><?xml version="1.0" encoding="UTF-8" standalone="yes"?>
<Relationships xmlns="http://schemas.openxmlformats.org/package/2006/relationships"><Relationship Id="rId11" Type="http://schemas.openxmlformats.org/officeDocument/2006/relationships/image" Target="../media/image50.tiff"/><Relationship Id="rId12" Type="http://schemas.openxmlformats.org/officeDocument/2006/relationships/image" Target="../media/image51.tiff"/><Relationship Id="rId13"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47.tiff"/><Relationship Id="rId9" Type="http://schemas.openxmlformats.org/officeDocument/2006/relationships/image" Target="../media/image48.tiff"/><Relationship Id="rId10" Type="http://schemas.openxmlformats.org/officeDocument/2006/relationships/image" Target="../media/image4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4.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emf"/></Relationships>
</file>

<file path=ppt/slides/_rels/slide82.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12.tiff"/><Relationship Id="rId5"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56.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9.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tiff"/><Relationship Id="rId5"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3.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4.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96085"/>
            <a:ext cx="8229600" cy="1817755"/>
          </a:xfrm>
        </p:spPr>
        <p:txBody>
          <a:bodyPr>
            <a:normAutofit/>
          </a:bodyPr>
          <a:lstStyle/>
          <a:p>
            <a:r>
              <a:rPr lang="en-US" dirty="0" smtClean="0">
                <a:solidFill>
                  <a:srgbClr val="800000"/>
                </a:solidFill>
              </a:rPr>
              <a:t>The environment </a:t>
            </a:r>
            <a:r>
              <a:rPr lang="en-US" dirty="0">
                <a:solidFill>
                  <a:srgbClr val="800000"/>
                </a:solidFill>
              </a:rPr>
              <a:t>of </a:t>
            </a:r>
            <a:r>
              <a:rPr lang="en-US" dirty="0" smtClean="0">
                <a:solidFill>
                  <a:srgbClr val="800000"/>
                </a:solidFill>
              </a:rPr>
              <a:t/>
            </a:r>
            <a:br>
              <a:rPr lang="en-US" dirty="0" smtClean="0">
                <a:solidFill>
                  <a:srgbClr val="800000"/>
                </a:solidFill>
              </a:rPr>
            </a:br>
            <a:r>
              <a:rPr lang="en-US" dirty="0" smtClean="0">
                <a:solidFill>
                  <a:srgbClr val="800000"/>
                </a:solidFill>
              </a:rPr>
              <a:t>low-redshift quasar </a:t>
            </a:r>
            <a:r>
              <a:rPr lang="en-US" dirty="0">
                <a:solidFill>
                  <a:srgbClr val="800000"/>
                </a:solidFill>
              </a:rPr>
              <a:t>pairs </a:t>
            </a:r>
            <a:endParaRPr lang="it-IT" dirty="0"/>
          </a:p>
        </p:txBody>
      </p:sp>
      <p:sp>
        <p:nvSpPr>
          <p:cNvPr id="3" name="Segnaposto contenuto 2"/>
          <p:cNvSpPr>
            <a:spLocks noGrp="1"/>
          </p:cNvSpPr>
          <p:nvPr>
            <p:ph idx="1"/>
          </p:nvPr>
        </p:nvSpPr>
        <p:spPr>
          <a:xfrm>
            <a:off x="876550" y="3765016"/>
            <a:ext cx="7394181" cy="3191762"/>
          </a:xfrm>
        </p:spPr>
        <p:txBody>
          <a:bodyPr>
            <a:normAutofit/>
          </a:bodyPr>
          <a:lstStyle/>
          <a:p>
            <a:pPr marL="0" indent="0" algn="ctr">
              <a:lnSpc>
                <a:spcPts val="2040"/>
              </a:lnSpc>
              <a:buNone/>
            </a:pPr>
            <a:r>
              <a:rPr lang="it-IT" dirty="0" smtClean="0"/>
              <a:t/>
            </a:r>
            <a:br>
              <a:rPr lang="it-IT" dirty="0" smtClean="0"/>
            </a:br>
            <a:r>
              <a:rPr lang="en-US" sz="2000" b="1" dirty="0" smtClean="0">
                <a:solidFill>
                  <a:schemeClr val="tx1"/>
                </a:solidFill>
              </a:rPr>
              <a:t>A. Sandrinelli</a:t>
            </a:r>
          </a:p>
          <a:p>
            <a:pPr marL="0" indent="0" algn="ctr">
              <a:lnSpc>
                <a:spcPts val="2040"/>
              </a:lnSpc>
              <a:buNone/>
            </a:pPr>
            <a:r>
              <a:rPr lang="en-US" sz="2000" i="1" dirty="0" smtClean="0">
                <a:solidFill>
                  <a:schemeClr val="tx1"/>
                </a:solidFill>
              </a:rPr>
              <a:t>Università </a:t>
            </a:r>
            <a:r>
              <a:rPr lang="en-US" sz="2000" i="1" dirty="0" err="1" smtClean="0">
                <a:solidFill>
                  <a:schemeClr val="tx1"/>
                </a:solidFill>
              </a:rPr>
              <a:t>dell’Insubria</a:t>
            </a:r>
            <a:r>
              <a:rPr lang="en-US" sz="2000" i="1" dirty="0" smtClean="0">
                <a:solidFill>
                  <a:schemeClr val="tx1"/>
                </a:solidFill>
              </a:rPr>
              <a:t>, Como/ INAF OA </a:t>
            </a:r>
            <a:r>
              <a:rPr lang="en-US" sz="2000" i="1" dirty="0" err="1" smtClean="0">
                <a:solidFill>
                  <a:schemeClr val="tx1"/>
                </a:solidFill>
              </a:rPr>
              <a:t>Brera</a:t>
            </a:r>
            <a:r>
              <a:rPr lang="it-IT" sz="2000" dirty="0" smtClean="0">
                <a:solidFill>
                  <a:schemeClr val="tx1"/>
                </a:solidFill>
              </a:rPr>
              <a:t/>
            </a:r>
            <a:br>
              <a:rPr lang="it-IT" sz="2000" dirty="0" smtClean="0">
                <a:solidFill>
                  <a:schemeClr val="tx1"/>
                </a:solidFill>
              </a:rPr>
            </a:br>
            <a:endParaRPr lang="it-IT" sz="2000" dirty="0" smtClean="0">
              <a:solidFill>
                <a:schemeClr val="tx1"/>
              </a:solidFill>
            </a:endParaRPr>
          </a:p>
          <a:p>
            <a:pPr marL="0" indent="0" algn="ctr">
              <a:lnSpc>
                <a:spcPts val="2040"/>
              </a:lnSpc>
              <a:buNone/>
            </a:pPr>
            <a:r>
              <a:rPr lang="it-IT" sz="2000" dirty="0" err="1" smtClean="0">
                <a:solidFill>
                  <a:schemeClr val="tx1"/>
                </a:solidFill>
              </a:rPr>
              <a:t>R</a:t>
            </a:r>
            <a:r>
              <a:rPr lang="it-IT" sz="2000" dirty="0" smtClean="0">
                <a:solidFill>
                  <a:schemeClr val="tx1"/>
                </a:solidFill>
              </a:rPr>
              <a:t>. </a:t>
            </a:r>
            <a:r>
              <a:rPr lang="it-IT" sz="2000" dirty="0" err="1" smtClean="0">
                <a:solidFill>
                  <a:schemeClr val="tx1"/>
                </a:solidFill>
              </a:rPr>
              <a:t>Falomo</a:t>
            </a:r>
            <a:r>
              <a:rPr lang="it-IT" sz="2000" dirty="0" smtClean="0">
                <a:solidFill>
                  <a:schemeClr val="tx1"/>
                </a:solidFill>
              </a:rPr>
              <a:t>, </a:t>
            </a:r>
            <a:r>
              <a:rPr lang="it-IT" sz="2000" i="1" dirty="0" smtClean="0">
                <a:solidFill>
                  <a:schemeClr val="tx1"/>
                </a:solidFill>
              </a:rPr>
              <a:t>OA Padova</a:t>
            </a:r>
          </a:p>
          <a:p>
            <a:pPr marL="0" indent="0" algn="ctr">
              <a:lnSpc>
                <a:spcPts val="2040"/>
              </a:lnSpc>
              <a:buNone/>
            </a:pPr>
            <a:r>
              <a:rPr lang="it-IT" sz="2000" dirty="0" smtClean="0">
                <a:solidFill>
                  <a:schemeClr val="tx1"/>
                </a:solidFill>
              </a:rPr>
              <a:t>A. Treves, </a:t>
            </a:r>
            <a:r>
              <a:rPr lang="en-US" sz="2000" i="1" dirty="0" smtClean="0">
                <a:solidFill>
                  <a:schemeClr val="tx1"/>
                </a:solidFill>
              </a:rPr>
              <a:t>Università </a:t>
            </a:r>
            <a:r>
              <a:rPr lang="en-US" sz="2000" i="1" dirty="0" err="1">
                <a:solidFill>
                  <a:schemeClr val="tx1"/>
                </a:solidFill>
              </a:rPr>
              <a:t>dell’Insubria</a:t>
            </a:r>
            <a:r>
              <a:rPr lang="en-US" sz="2000" i="1" dirty="0">
                <a:solidFill>
                  <a:schemeClr val="tx1"/>
                </a:solidFill>
              </a:rPr>
              <a:t>, </a:t>
            </a:r>
            <a:r>
              <a:rPr lang="en-US" sz="2000" i="1" dirty="0" smtClean="0">
                <a:solidFill>
                  <a:schemeClr val="tx1"/>
                </a:solidFill>
              </a:rPr>
              <a:t>Como</a:t>
            </a:r>
          </a:p>
          <a:p>
            <a:pPr marL="0" indent="0" algn="ctr">
              <a:lnSpc>
                <a:spcPts val="2040"/>
              </a:lnSpc>
              <a:buNone/>
            </a:pPr>
            <a:r>
              <a:rPr lang="en-US" sz="2000" dirty="0" smtClean="0">
                <a:solidFill>
                  <a:schemeClr val="tx1"/>
                </a:solidFill>
              </a:rPr>
              <a:t>E. P. Farina,  </a:t>
            </a:r>
            <a:r>
              <a:rPr lang="en-US" sz="2000" i="1" dirty="0" smtClean="0">
                <a:solidFill>
                  <a:schemeClr val="tx1"/>
                </a:solidFill>
              </a:rPr>
              <a:t>MPIA </a:t>
            </a:r>
            <a:r>
              <a:rPr lang="en-US" sz="2000" i="1" dirty="0" err="1" smtClean="0">
                <a:solidFill>
                  <a:schemeClr val="tx1"/>
                </a:solidFill>
              </a:rPr>
              <a:t>Heildelberg</a:t>
            </a:r>
            <a:endParaRPr lang="en-US" sz="2000" i="1" dirty="0" smtClean="0">
              <a:solidFill>
                <a:schemeClr val="tx1"/>
              </a:solidFill>
            </a:endParaRPr>
          </a:p>
          <a:p>
            <a:pPr marL="0" indent="0" algn="ctr">
              <a:lnSpc>
                <a:spcPts val="2040"/>
              </a:lnSpc>
              <a:buNone/>
            </a:pPr>
            <a:r>
              <a:rPr lang="en-US" sz="2000" dirty="0" err="1" smtClean="0">
                <a:solidFill>
                  <a:schemeClr val="tx1"/>
                </a:solidFill>
              </a:rPr>
              <a:t>M.Uslenghi</a:t>
            </a:r>
            <a:r>
              <a:rPr lang="en-US" sz="2000" dirty="0" smtClean="0">
                <a:solidFill>
                  <a:schemeClr val="tx1"/>
                </a:solidFill>
              </a:rPr>
              <a:t>, </a:t>
            </a:r>
            <a:r>
              <a:rPr lang="en-US" sz="2000" i="1" dirty="0" smtClean="0">
                <a:solidFill>
                  <a:schemeClr val="tx1"/>
                </a:solidFill>
              </a:rPr>
              <a:t>IASF Milano</a:t>
            </a:r>
            <a:endParaRPr lang="it-IT" sz="2000" i="1" dirty="0" smtClean="0">
              <a:solidFill>
                <a:schemeClr val="tx1"/>
              </a:solidFill>
            </a:endParaRPr>
          </a:p>
          <a:p>
            <a:pPr marL="0" indent="0" algn="ctr">
              <a:lnSpc>
                <a:spcPts val="2040"/>
              </a:lnSpc>
              <a:buNone/>
            </a:pPr>
            <a:endParaRPr lang="it-IT" sz="2000" dirty="0">
              <a:solidFill>
                <a:schemeClr val="tx1"/>
              </a:solidFill>
            </a:endParaRPr>
          </a:p>
          <a:p>
            <a:pPr marL="0" indent="0" algn="ctr">
              <a:lnSpc>
                <a:spcPts val="2040"/>
              </a:lnSpc>
              <a:buNone/>
            </a:pPr>
            <a:endParaRPr lang="it-IT" sz="2000" dirty="0" smtClean="0">
              <a:solidFill>
                <a:schemeClr val="tx1"/>
              </a:solidFill>
            </a:endParaRPr>
          </a:p>
        </p:txBody>
      </p:sp>
      <p:sp>
        <p:nvSpPr>
          <p:cNvPr id="6" name="Segnaposto numero diapositiva 5"/>
          <p:cNvSpPr>
            <a:spLocks noGrp="1"/>
          </p:cNvSpPr>
          <p:nvPr>
            <p:ph type="sldNum" sz="quarter" idx="12"/>
          </p:nvPr>
        </p:nvSpPr>
        <p:spPr/>
        <p:txBody>
          <a:bodyPr/>
          <a:lstStyle/>
          <a:p>
            <a:fld id="{64172A7C-8F53-884D-9319-21A00BA87482}" type="slidenum">
              <a:rPr lang="it-IT" smtClean="0"/>
              <a:t>1</a:t>
            </a:fld>
            <a:endParaRPr lang="it-IT" dirty="0"/>
          </a:p>
        </p:txBody>
      </p:sp>
      <p:sp>
        <p:nvSpPr>
          <p:cNvPr id="4" name="Segnaposto piè di pagina 3"/>
          <p:cNvSpPr>
            <a:spLocks noGrp="1"/>
          </p:cNvSpPr>
          <p:nvPr>
            <p:ph type="ftr" sz="quarter" idx="11"/>
          </p:nvPr>
        </p:nvSpPr>
        <p:spPr>
          <a:xfrm>
            <a:off x="1223609" y="6356350"/>
            <a:ext cx="7047122" cy="365125"/>
          </a:xfrm>
        </p:spPr>
        <p:txBody>
          <a:bodyPr/>
          <a:lstStyle/>
          <a:p>
            <a:r>
              <a:rPr lang="en-GB" dirty="0" smtClean="0"/>
              <a:t>A. Sandrinelli, AGN11, Where Black Holes and Galaxies Meet, Trieste, 2014.09.24</a:t>
            </a:r>
            <a:endParaRPr lang="en-GB" dirty="0" smtClean="0"/>
          </a:p>
        </p:txBody>
      </p:sp>
    </p:spTree>
    <p:extLst>
      <p:ext uri="{BB962C8B-B14F-4D97-AF65-F5344CB8AC3E}">
        <p14:creationId xmlns:p14="http://schemas.microsoft.com/office/powerpoint/2010/main" val="42689109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10</a:t>
            </a:fld>
            <a:endParaRPr lang="it-IT"/>
          </a:p>
        </p:txBody>
      </p:sp>
      <p:sp>
        <p:nvSpPr>
          <p:cNvPr id="12" name="Rettangolo 11"/>
          <p:cNvSpPr/>
          <p:nvPr/>
        </p:nvSpPr>
        <p:spPr>
          <a:xfrm>
            <a:off x="321900" y="765609"/>
            <a:ext cx="8926688" cy="1107996"/>
          </a:xfrm>
          <a:prstGeom prst="rect">
            <a:avLst/>
          </a:prstGeom>
          <a:ln>
            <a:noFill/>
          </a:ln>
        </p:spPr>
        <p:txBody>
          <a:bodyPr wrap="square">
            <a:spAutoFit/>
          </a:bodyPr>
          <a:lstStyle/>
          <a:p>
            <a:pPr lvl="1"/>
            <a:r>
              <a:rPr lang="en-US" b="1" dirty="0" smtClean="0">
                <a:solidFill>
                  <a:srgbClr val="000000"/>
                </a:solidFill>
              </a:rPr>
              <a:t>from ~ 260,000 SDSS QSOs</a:t>
            </a:r>
            <a:r>
              <a:rPr lang="en-US" dirty="0" smtClean="0">
                <a:solidFill>
                  <a:srgbClr val="000000"/>
                </a:solidFill>
              </a:rPr>
              <a:t> (Schneider+2010,Paris+2014)</a:t>
            </a:r>
          </a:p>
          <a:p>
            <a:pPr lvl="1"/>
            <a:endParaRPr lang="en-GB" sz="1600" b="1" dirty="0">
              <a:solidFill>
                <a:srgbClr val="800000"/>
              </a:solidFill>
            </a:endParaRPr>
          </a:p>
          <a:p>
            <a:pPr marL="285750" indent="-285750">
              <a:buFont typeface="Arial"/>
              <a:buChar char="•"/>
            </a:pPr>
            <a:endParaRPr lang="en-GB" sz="1600" dirty="0">
              <a:latin typeface="+mj-lt"/>
              <a:cs typeface="Century Gothic"/>
            </a:endParaRPr>
          </a:p>
          <a:p>
            <a:endParaRPr lang="en-GB" sz="1600" dirty="0" smtClean="0">
              <a:latin typeface="+mj-lt"/>
            </a:endParaRPr>
          </a:p>
        </p:txBody>
      </p:sp>
      <p:sp>
        <p:nvSpPr>
          <p:cNvPr id="15" name="CasellaDiTesto 1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SEARCH </a:t>
            </a:r>
            <a:r>
              <a:rPr lang="it-IT" sz="2400" dirty="0">
                <a:solidFill>
                  <a:srgbClr val="800000"/>
                </a:solidFill>
                <a:latin typeface="Century Gothic"/>
                <a:cs typeface="Century Gothic"/>
              </a:rPr>
              <a:t>F</a:t>
            </a:r>
            <a:r>
              <a:rPr lang="it-IT" sz="2400" dirty="0" smtClean="0">
                <a:solidFill>
                  <a:srgbClr val="800000"/>
                </a:solidFill>
                <a:latin typeface="Century Gothic"/>
                <a:cs typeface="Century Gothic"/>
              </a:rPr>
              <a:t>OR </a:t>
            </a:r>
            <a:r>
              <a:rPr lang="it-IT" sz="2400" dirty="0" smtClean="0">
                <a:solidFill>
                  <a:srgbClr val="800000"/>
                </a:solidFill>
                <a:latin typeface="Century Gothic"/>
                <a:cs typeface="Century Gothic"/>
              </a:rPr>
              <a:t>QSO PAIRS.</a:t>
            </a:r>
            <a:endParaRPr lang="it-IT" sz="2400" dirty="0">
              <a:solidFill>
                <a:srgbClr val="800000"/>
              </a:solidFill>
              <a:latin typeface="Century Gothic"/>
              <a:cs typeface="Century Gothic"/>
            </a:endParaRPr>
          </a:p>
        </p:txBody>
      </p:sp>
      <p:pic>
        <p:nvPicPr>
          <p:cNvPr id="16" name="Immagine 15" descr="QPF03ima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420" y="2739083"/>
            <a:ext cx="6359808" cy="4299172"/>
          </a:xfrm>
          <a:prstGeom prst="rect">
            <a:avLst/>
          </a:prstGeom>
        </p:spPr>
      </p:pic>
      <p:sp>
        <p:nvSpPr>
          <p:cNvPr id="14" name="Rettangolo 13"/>
          <p:cNvSpPr/>
          <p:nvPr/>
        </p:nvSpPr>
        <p:spPr>
          <a:xfrm>
            <a:off x="2543420" y="2916196"/>
            <a:ext cx="4572000" cy="707886"/>
          </a:xfrm>
          <a:prstGeom prst="rect">
            <a:avLst/>
          </a:prstGeom>
        </p:spPr>
        <p:txBody>
          <a:bodyPr>
            <a:spAutoFit/>
          </a:bodyPr>
          <a:lstStyle/>
          <a:p>
            <a:pPr lvl="1"/>
            <a:r>
              <a:rPr lang="en-US" sz="2000" b="1" dirty="0">
                <a:solidFill>
                  <a:srgbClr val="008000"/>
                </a:solidFill>
              </a:rPr>
              <a:t>R</a:t>
            </a:r>
            <a:r>
              <a:rPr lang="en-US" sz="2000" b="1" dirty="0" smtClean="0">
                <a:solidFill>
                  <a:srgbClr val="008000"/>
                </a:solidFill>
              </a:rPr>
              <a:t>⊥= 90 </a:t>
            </a:r>
            <a:r>
              <a:rPr lang="en-US" sz="2000" b="1" dirty="0" err="1" smtClean="0">
                <a:solidFill>
                  <a:srgbClr val="008000"/>
                </a:solidFill>
              </a:rPr>
              <a:t>kpc</a:t>
            </a:r>
            <a:endParaRPr lang="en-US" sz="2000" b="1" dirty="0" smtClean="0">
              <a:solidFill>
                <a:srgbClr val="008000"/>
              </a:solidFill>
            </a:endParaRPr>
          </a:p>
          <a:p>
            <a:pPr lvl="1"/>
            <a:r>
              <a:rPr lang="en-US" sz="2000" b="1" dirty="0" smtClean="0">
                <a:solidFill>
                  <a:srgbClr val="008000"/>
                </a:solidFill>
              </a:rPr>
              <a:t>∆</a:t>
            </a:r>
            <a:r>
              <a:rPr lang="en-US" sz="2000" b="1" dirty="0">
                <a:solidFill>
                  <a:srgbClr val="008000"/>
                </a:solidFill>
              </a:rPr>
              <a:t>V∥ </a:t>
            </a:r>
            <a:r>
              <a:rPr lang="en-US" sz="2000" b="1" dirty="0" smtClean="0">
                <a:solidFill>
                  <a:srgbClr val="008000"/>
                </a:solidFill>
              </a:rPr>
              <a:t>=290 km s</a:t>
            </a:r>
            <a:r>
              <a:rPr lang="en-US" sz="2000" b="1" baseline="30000" dirty="0" smtClean="0">
                <a:solidFill>
                  <a:srgbClr val="008000"/>
                </a:solidFill>
              </a:rPr>
              <a:t>-1</a:t>
            </a:r>
            <a:endParaRPr lang="en-US" sz="2000" b="1" dirty="0">
              <a:solidFill>
                <a:srgbClr val="008000"/>
              </a:solidFill>
            </a:endParaRPr>
          </a:p>
        </p:txBody>
      </p:sp>
      <p:sp>
        <p:nvSpPr>
          <p:cNvPr id="2" name="Rettangolo 1"/>
          <p:cNvSpPr/>
          <p:nvPr/>
        </p:nvSpPr>
        <p:spPr>
          <a:xfrm>
            <a:off x="654014" y="1292411"/>
            <a:ext cx="7083831" cy="461665"/>
          </a:xfrm>
          <a:prstGeom prst="rect">
            <a:avLst/>
          </a:prstGeom>
        </p:spPr>
        <p:txBody>
          <a:bodyPr wrap="square">
            <a:spAutoFit/>
          </a:bodyPr>
          <a:lstStyle/>
          <a:p>
            <a:pPr algn="ctr"/>
            <a:r>
              <a:rPr lang="en-GB" sz="2400" dirty="0">
                <a:solidFill>
                  <a:srgbClr val="800000"/>
                </a:solidFill>
                <a:cs typeface="Century Gothic"/>
              </a:rPr>
              <a:t>Chance </a:t>
            </a:r>
            <a:r>
              <a:rPr lang="en-GB" sz="2400" dirty="0" err="1">
                <a:solidFill>
                  <a:srgbClr val="800000"/>
                </a:solidFill>
                <a:cs typeface="Century Gothic"/>
              </a:rPr>
              <a:t>superpositions</a:t>
            </a:r>
            <a:r>
              <a:rPr lang="en-GB" sz="2400" dirty="0">
                <a:solidFill>
                  <a:srgbClr val="800000"/>
                </a:solidFill>
                <a:cs typeface="Century Gothic"/>
              </a:rPr>
              <a:t> or bound systems?</a:t>
            </a:r>
          </a:p>
        </p:txBody>
      </p:sp>
      <p:sp>
        <p:nvSpPr>
          <p:cNvPr id="3" name="Rettangolo 2"/>
          <p:cNvSpPr/>
          <p:nvPr/>
        </p:nvSpPr>
        <p:spPr>
          <a:xfrm>
            <a:off x="4195930" y="2047827"/>
            <a:ext cx="5352361" cy="646331"/>
          </a:xfrm>
          <a:prstGeom prst="rect">
            <a:avLst/>
          </a:prstGeom>
        </p:spPr>
        <p:txBody>
          <a:bodyPr wrap="square">
            <a:spAutoFit/>
          </a:bodyPr>
          <a:lstStyle/>
          <a:p>
            <a:pPr marL="285750" indent="-285750">
              <a:buFont typeface="Arial"/>
              <a:buChar char="•"/>
            </a:pPr>
            <a:r>
              <a:rPr lang="en-GB" b="1" dirty="0" smtClean="0">
                <a:solidFill>
                  <a:srgbClr val="800000"/>
                </a:solidFill>
                <a:cs typeface="Century Gothic"/>
              </a:rPr>
              <a:t>projected </a:t>
            </a:r>
            <a:r>
              <a:rPr lang="en-GB" b="1" dirty="0">
                <a:solidFill>
                  <a:srgbClr val="800000"/>
                </a:solidFill>
                <a:cs typeface="Century Gothic"/>
              </a:rPr>
              <a:t>separation &lt;600 </a:t>
            </a:r>
            <a:r>
              <a:rPr lang="en-GB" b="1" dirty="0" err="1" smtClean="0">
                <a:solidFill>
                  <a:srgbClr val="800000"/>
                </a:solidFill>
                <a:cs typeface="Century Gothic"/>
              </a:rPr>
              <a:t>kpc</a:t>
            </a:r>
            <a:endParaRPr lang="en-GB" b="1" dirty="0">
              <a:solidFill>
                <a:srgbClr val="800000"/>
              </a:solidFill>
              <a:cs typeface="Century Gothic"/>
            </a:endParaRPr>
          </a:p>
          <a:p>
            <a:pPr marL="285750" indent="-285750">
              <a:buFont typeface="Arial"/>
              <a:buChar char="•"/>
            </a:pPr>
            <a:r>
              <a:rPr lang="en-US" dirty="0" smtClean="0">
                <a:solidFill>
                  <a:srgbClr val="800000"/>
                </a:solidFill>
                <a:cs typeface="Century Gothic"/>
              </a:rPr>
              <a:t> </a:t>
            </a:r>
            <a:r>
              <a:rPr lang="en-US" b="1" dirty="0" smtClean="0">
                <a:solidFill>
                  <a:srgbClr val="800000"/>
                </a:solidFill>
                <a:cs typeface="Century Gothic"/>
              </a:rPr>
              <a:t> </a:t>
            </a:r>
            <a:r>
              <a:rPr lang="en-US" b="1" dirty="0">
                <a:solidFill>
                  <a:srgbClr val="800000"/>
                </a:solidFill>
                <a:cs typeface="Century Gothic"/>
              </a:rPr>
              <a:t>difference of their radial velocities </a:t>
            </a:r>
            <a:r>
              <a:rPr lang="en-US" b="1" dirty="0">
                <a:solidFill>
                  <a:srgbClr val="800000"/>
                </a:solidFill>
              </a:rPr>
              <a:t>&lt;600 </a:t>
            </a:r>
            <a:endParaRPr lang="en-GB" b="1" dirty="0"/>
          </a:p>
        </p:txBody>
      </p:sp>
      <p:sp>
        <p:nvSpPr>
          <p:cNvPr id="4" name="Rettangolo 3"/>
          <p:cNvSpPr/>
          <p:nvPr/>
        </p:nvSpPr>
        <p:spPr>
          <a:xfrm>
            <a:off x="103761" y="2108666"/>
            <a:ext cx="4092169" cy="646331"/>
          </a:xfrm>
          <a:prstGeom prst="rect">
            <a:avLst/>
          </a:prstGeom>
        </p:spPr>
        <p:txBody>
          <a:bodyPr wrap="square">
            <a:spAutoFit/>
          </a:bodyPr>
          <a:lstStyle/>
          <a:p>
            <a:r>
              <a:rPr lang="en-GB" b="1" dirty="0">
                <a:cs typeface="Century Gothic"/>
              </a:rPr>
              <a:t>redshift permutation method </a:t>
            </a:r>
            <a:r>
              <a:rPr lang="en-GB" dirty="0">
                <a:cs typeface="Century Gothic"/>
              </a:rPr>
              <a:t>(</a:t>
            </a:r>
            <a:r>
              <a:rPr lang="de-DE" dirty="0" err="1">
                <a:cs typeface="Century Gothic"/>
              </a:rPr>
              <a:t>Zhdanov</a:t>
            </a:r>
            <a:r>
              <a:rPr lang="de-DE" dirty="0">
                <a:cs typeface="Century Gothic"/>
              </a:rPr>
              <a:t> &amp; </a:t>
            </a:r>
            <a:r>
              <a:rPr lang="de-DE" dirty="0" err="1">
                <a:cs typeface="Century Gothic"/>
              </a:rPr>
              <a:t>Surdej</a:t>
            </a:r>
            <a:r>
              <a:rPr lang="de-DE" dirty="0">
                <a:cs typeface="Century Gothic"/>
              </a:rPr>
              <a:t> 2001</a:t>
            </a:r>
            <a:r>
              <a:rPr lang="en-GB" dirty="0">
                <a:cs typeface="Century Gothic"/>
              </a:rPr>
              <a:t>)</a:t>
            </a:r>
          </a:p>
        </p:txBody>
      </p:sp>
      <p:sp>
        <p:nvSpPr>
          <p:cNvPr id="7" name="Freccia destra 6"/>
          <p:cNvSpPr/>
          <p:nvPr/>
        </p:nvSpPr>
        <p:spPr>
          <a:xfrm>
            <a:off x="3556000" y="2196353"/>
            <a:ext cx="639930" cy="3436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16376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sellaDiTesto 4"/>
          <p:cNvSpPr txBox="1"/>
          <p:nvPr/>
        </p:nvSpPr>
        <p:spPr>
          <a:xfrm>
            <a:off x="0" y="61427"/>
            <a:ext cx="7744655" cy="461665"/>
          </a:xfrm>
          <a:prstGeom prst="rect">
            <a:avLst/>
          </a:prstGeom>
          <a:noFill/>
        </p:spPr>
        <p:txBody>
          <a:bodyPr wrap="square" rtlCol="0">
            <a:spAutoFit/>
          </a:bodyPr>
          <a:lstStyle/>
          <a:p>
            <a:r>
              <a:rPr lang="it-IT" sz="2400" dirty="0" smtClean="0">
                <a:solidFill>
                  <a:srgbClr val="800000"/>
                </a:solidFill>
                <a:cs typeface="Century Gothic"/>
              </a:rPr>
              <a:t>SELECTION OF QSO PHYSICAL PAIRS</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11</a:t>
            </a:fld>
            <a:endParaRPr lang="en-GB"/>
          </a:p>
        </p:txBody>
      </p:sp>
      <p:sp>
        <p:nvSpPr>
          <p:cNvPr id="6" name="Rettangolo 5"/>
          <p:cNvSpPr/>
          <p:nvPr/>
        </p:nvSpPr>
        <p:spPr>
          <a:xfrm>
            <a:off x="659165" y="818128"/>
            <a:ext cx="8013363" cy="5386091"/>
          </a:xfrm>
          <a:prstGeom prst="rect">
            <a:avLst/>
          </a:prstGeom>
        </p:spPr>
        <p:txBody>
          <a:bodyPr wrap="square">
            <a:spAutoFit/>
          </a:bodyPr>
          <a:lstStyle/>
          <a:p>
            <a:r>
              <a:rPr lang="en-GB" dirty="0">
                <a:solidFill>
                  <a:srgbClr val="800000"/>
                </a:solidFill>
                <a:latin typeface="Century Gothic"/>
                <a:cs typeface="Century Gothic"/>
              </a:rPr>
              <a:t> </a:t>
            </a:r>
            <a:endParaRPr lang="en-GB" sz="2400" b="1" dirty="0">
              <a:solidFill>
                <a:srgbClr val="800000"/>
              </a:solidFill>
              <a:latin typeface="Century Gothic"/>
              <a:cs typeface="Century Gothic"/>
            </a:endParaRPr>
          </a:p>
          <a:p>
            <a:endParaRPr lang="en-GB" b="1" dirty="0" smtClean="0">
              <a:latin typeface="Century Gothic"/>
              <a:cs typeface="Century Gothic"/>
            </a:endParaRPr>
          </a:p>
          <a:p>
            <a:endParaRPr lang="en-GB" b="1" dirty="0">
              <a:latin typeface="Century Gothic"/>
              <a:cs typeface="Century Gothic"/>
            </a:endParaRPr>
          </a:p>
          <a:p>
            <a:pPr algn="ctr"/>
            <a:r>
              <a:rPr lang="en-GB" sz="2400" dirty="0">
                <a:solidFill>
                  <a:srgbClr val="800000"/>
                </a:solidFill>
                <a:cs typeface="Century Gothic"/>
              </a:rPr>
              <a:t>Chance </a:t>
            </a:r>
            <a:r>
              <a:rPr lang="en-GB" sz="2400" dirty="0" err="1" smtClean="0">
                <a:solidFill>
                  <a:srgbClr val="800000"/>
                </a:solidFill>
                <a:cs typeface="Century Gothic"/>
              </a:rPr>
              <a:t>superpositions</a:t>
            </a:r>
            <a:r>
              <a:rPr lang="en-GB" sz="2400" dirty="0" smtClean="0">
                <a:solidFill>
                  <a:srgbClr val="800000"/>
                </a:solidFill>
                <a:cs typeface="Century Gothic"/>
              </a:rPr>
              <a:t> </a:t>
            </a:r>
            <a:r>
              <a:rPr lang="en-GB" sz="2400" dirty="0">
                <a:solidFill>
                  <a:srgbClr val="800000"/>
                </a:solidFill>
                <a:cs typeface="Century Gothic"/>
              </a:rPr>
              <a:t>or bound systems</a:t>
            </a:r>
            <a:r>
              <a:rPr lang="en-GB" sz="2400" dirty="0" smtClean="0">
                <a:solidFill>
                  <a:srgbClr val="800000"/>
                </a:solidFill>
                <a:cs typeface="Century Gothic"/>
              </a:rPr>
              <a:t>?</a:t>
            </a:r>
          </a:p>
          <a:p>
            <a:pPr marL="742950" lvl="1" indent="-285750">
              <a:buFont typeface="Arial"/>
              <a:buChar char="•"/>
            </a:pPr>
            <a:endParaRPr lang="en-GB" sz="2400" dirty="0">
              <a:solidFill>
                <a:srgbClr val="800000"/>
              </a:solidFill>
              <a:cs typeface="Century Gothic"/>
            </a:endParaRPr>
          </a:p>
          <a:p>
            <a:endParaRPr lang="en-GB" b="1" dirty="0">
              <a:latin typeface="Century Gothic"/>
              <a:cs typeface="Century Gothic"/>
            </a:endParaRPr>
          </a:p>
          <a:p>
            <a:r>
              <a:rPr lang="en-GB" sz="2000" b="1" dirty="0" smtClean="0">
                <a:latin typeface="Century Gothic"/>
                <a:cs typeface="Century Gothic"/>
              </a:rPr>
              <a:t>redshift </a:t>
            </a:r>
            <a:r>
              <a:rPr lang="en-GB" sz="2000" b="1" dirty="0">
                <a:latin typeface="Century Gothic"/>
                <a:cs typeface="Century Gothic"/>
              </a:rPr>
              <a:t>permutation </a:t>
            </a:r>
            <a:r>
              <a:rPr lang="en-GB" sz="2000" b="1" dirty="0" smtClean="0">
                <a:latin typeface="Century Gothic"/>
                <a:cs typeface="Century Gothic"/>
              </a:rPr>
              <a:t>method </a:t>
            </a:r>
            <a:r>
              <a:rPr lang="en-GB" dirty="0" smtClean="0">
                <a:latin typeface="Century Gothic"/>
                <a:cs typeface="Century Gothic"/>
              </a:rPr>
              <a:t>(</a:t>
            </a:r>
            <a:r>
              <a:rPr lang="de-DE" dirty="0" smtClean="0">
                <a:cs typeface="Century Gothic"/>
              </a:rPr>
              <a:t>Zhdanov &amp; </a:t>
            </a:r>
            <a:r>
              <a:rPr lang="de-DE" dirty="0" err="1" smtClean="0">
                <a:cs typeface="Century Gothic"/>
              </a:rPr>
              <a:t>Surdej</a:t>
            </a:r>
            <a:r>
              <a:rPr lang="de-DE" dirty="0" smtClean="0">
                <a:cs typeface="Century Gothic"/>
              </a:rPr>
              <a:t> 2001</a:t>
            </a:r>
            <a:r>
              <a:rPr lang="en-GB" dirty="0" smtClean="0">
                <a:latin typeface="Century Gothic"/>
                <a:cs typeface="Century Gothic"/>
              </a:rPr>
              <a:t>)</a:t>
            </a:r>
          </a:p>
          <a:p>
            <a:endParaRPr lang="en-GB" dirty="0" smtClean="0">
              <a:latin typeface="Century Gothic"/>
              <a:cs typeface="Century Gothic"/>
            </a:endParaRPr>
          </a:p>
          <a:p>
            <a:pPr marL="1657350" lvl="3" indent="-285750">
              <a:buFont typeface="Arial"/>
              <a:buChar char="•"/>
            </a:pPr>
            <a:r>
              <a:rPr lang="en-GB" sz="1600" dirty="0" smtClean="0">
                <a:cs typeface="Century Gothic"/>
              </a:rPr>
              <a:t>which consists  in </a:t>
            </a:r>
            <a:r>
              <a:rPr lang="en-GB" sz="1600" dirty="0">
                <a:cs typeface="Century Gothic"/>
              </a:rPr>
              <a:t>maintaining fixed the positions of  the </a:t>
            </a:r>
            <a:r>
              <a:rPr lang="en-GB" sz="1600" dirty="0" smtClean="0">
                <a:cs typeface="Century Gothic"/>
              </a:rPr>
              <a:t>QSOs</a:t>
            </a:r>
            <a:r>
              <a:rPr lang="en-GB" sz="1600" dirty="0">
                <a:cs typeface="Century Gothic"/>
              </a:rPr>
              <a:t> </a:t>
            </a:r>
            <a:r>
              <a:rPr lang="en-GB" sz="1600" dirty="0" smtClean="0">
                <a:cs typeface="Century Gothic"/>
              </a:rPr>
              <a:t>and randomly  permuting </a:t>
            </a:r>
            <a:r>
              <a:rPr lang="en-GB" sz="1600" dirty="0">
                <a:cs typeface="Century Gothic"/>
              </a:rPr>
              <a:t>the </a:t>
            </a:r>
            <a:r>
              <a:rPr lang="en-GB" sz="1600" dirty="0" smtClean="0">
                <a:cs typeface="Century Gothic"/>
              </a:rPr>
              <a:t>redshifts</a:t>
            </a:r>
          </a:p>
          <a:p>
            <a:endParaRPr lang="en-GB" sz="1600" dirty="0">
              <a:latin typeface="Century Gothic"/>
              <a:cs typeface="Century Gothic"/>
            </a:endParaRPr>
          </a:p>
          <a:p>
            <a:pPr marL="1657350" lvl="3" indent="-285750">
              <a:buFont typeface="Arial"/>
              <a:buChar char="•"/>
            </a:pPr>
            <a:r>
              <a:rPr lang="en-GB" sz="1600" dirty="0" smtClean="0">
                <a:latin typeface="Century Gothic"/>
                <a:cs typeface="Century Gothic"/>
              </a:rPr>
              <a:t>the number of pairs returned after each permutation is compared with the number of observed pairs in each bin of </a:t>
            </a:r>
            <a:r>
              <a:rPr lang="en-US" sz="1600" dirty="0">
                <a:solidFill>
                  <a:srgbClr val="800000"/>
                </a:solidFill>
              </a:rPr>
              <a:t>R⊥ </a:t>
            </a:r>
            <a:r>
              <a:rPr lang="en-US" sz="1600" dirty="0" smtClean="0"/>
              <a:t>and</a:t>
            </a:r>
            <a:r>
              <a:rPr lang="en-US" sz="1600" dirty="0" smtClean="0">
                <a:solidFill>
                  <a:srgbClr val="800000"/>
                </a:solidFill>
              </a:rPr>
              <a:t> </a:t>
            </a:r>
            <a:r>
              <a:rPr lang="en-US" sz="1600" dirty="0">
                <a:solidFill>
                  <a:srgbClr val="800000"/>
                </a:solidFill>
              </a:rPr>
              <a:t>∆V</a:t>
            </a:r>
            <a:r>
              <a:rPr lang="en-US" sz="1600" dirty="0" smtClean="0">
                <a:solidFill>
                  <a:srgbClr val="800000"/>
                </a:solidFill>
              </a:rPr>
              <a:t>∥</a:t>
            </a:r>
            <a:endParaRPr lang="en-GB" sz="1600" dirty="0" smtClean="0">
              <a:latin typeface="Century Gothic"/>
              <a:cs typeface="Century Gothic"/>
            </a:endParaRPr>
          </a:p>
          <a:p>
            <a:endParaRPr lang="en-GB" dirty="0" smtClean="0">
              <a:solidFill>
                <a:srgbClr val="800000"/>
              </a:solidFill>
              <a:latin typeface="Century Gothic"/>
              <a:cs typeface="Century Gothic"/>
            </a:endParaRPr>
          </a:p>
          <a:p>
            <a:pPr marL="285750" indent="-285750" algn="ctr">
              <a:buFont typeface="Arial"/>
              <a:buChar char="•"/>
            </a:pPr>
            <a:endParaRPr lang="en-GB" dirty="0">
              <a:latin typeface="Century Gothic"/>
              <a:cs typeface="Century Gothic"/>
            </a:endParaRPr>
          </a:p>
          <a:p>
            <a:pPr marL="285750" indent="-285750">
              <a:buFont typeface="Arial"/>
              <a:buChar char="•"/>
            </a:pPr>
            <a:endParaRPr lang="en-GB" dirty="0">
              <a:latin typeface="Century Gothic"/>
              <a:cs typeface="Century Gothic"/>
            </a:endParaRPr>
          </a:p>
          <a:p>
            <a:endParaRPr lang="en-GB" dirty="0" smtClean="0">
              <a:latin typeface="Century Gothic"/>
              <a:cs typeface="Century Gothic"/>
            </a:endParaRPr>
          </a:p>
          <a:p>
            <a:endParaRPr lang="en-GB" dirty="0" smtClean="0">
              <a:latin typeface="Century Gothic"/>
              <a:cs typeface="Century Gothic"/>
            </a:endParaRPr>
          </a:p>
        </p:txBody>
      </p:sp>
    </p:spTree>
    <p:extLst>
      <p:ext uri="{BB962C8B-B14F-4D97-AF65-F5344CB8AC3E}">
        <p14:creationId xmlns:p14="http://schemas.microsoft.com/office/powerpoint/2010/main" val="3487581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12</a:t>
            </a:fld>
            <a:endParaRPr lang="en-GB"/>
          </a:p>
        </p:txBody>
      </p:sp>
      <p:sp>
        <p:nvSpPr>
          <p:cNvPr id="8" name="Rettangolo 7"/>
          <p:cNvSpPr/>
          <p:nvPr/>
        </p:nvSpPr>
        <p:spPr>
          <a:xfrm>
            <a:off x="1731940" y="3758512"/>
            <a:ext cx="293520" cy="4602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Immagine 12" descr="QP05_f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85" y="958162"/>
            <a:ext cx="5402794" cy="5402794"/>
          </a:xfrm>
          <a:prstGeom prst="rect">
            <a:avLst/>
          </a:prstGeom>
        </p:spPr>
      </p:pic>
      <p:sp>
        <p:nvSpPr>
          <p:cNvPr id="14" name="Rettangolo 13"/>
          <p:cNvSpPr/>
          <p:nvPr/>
        </p:nvSpPr>
        <p:spPr>
          <a:xfrm>
            <a:off x="5680772" y="1008630"/>
            <a:ext cx="3273998" cy="4524316"/>
          </a:xfrm>
          <a:prstGeom prst="rect">
            <a:avLst/>
          </a:prstGeom>
        </p:spPr>
        <p:txBody>
          <a:bodyPr wrap="square">
            <a:spAutoFit/>
          </a:bodyPr>
          <a:lstStyle/>
          <a:p>
            <a:endParaRPr lang="en-GB" dirty="0">
              <a:solidFill>
                <a:srgbClr val="800000"/>
              </a:solidFill>
              <a:cs typeface="Century Gothic"/>
            </a:endParaRPr>
          </a:p>
          <a:p>
            <a:r>
              <a:rPr lang="en-US" dirty="0" smtClean="0">
                <a:solidFill>
                  <a:srgbClr val="800000"/>
                </a:solidFill>
              </a:rPr>
              <a:t>∆</a:t>
            </a:r>
            <a:r>
              <a:rPr lang="en-US" dirty="0">
                <a:solidFill>
                  <a:srgbClr val="800000"/>
                </a:solidFill>
              </a:rPr>
              <a:t>V∥ determination is crucial: </a:t>
            </a:r>
          </a:p>
          <a:p>
            <a:endParaRPr lang="en-US" dirty="0">
              <a:solidFill>
                <a:srgbClr val="000000"/>
              </a:solidFill>
            </a:endParaRPr>
          </a:p>
          <a:p>
            <a:endParaRPr lang="en-US" dirty="0" smtClean="0"/>
          </a:p>
          <a:p>
            <a:endParaRPr lang="en-US" dirty="0"/>
          </a:p>
          <a:p>
            <a:r>
              <a:rPr lang="en-US" dirty="0" smtClean="0"/>
              <a:t>Estimation </a:t>
            </a:r>
            <a:r>
              <a:rPr lang="en-US" dirty="0"/>
              <a:t>of </a:t>
            </a:r>
            <a:r>
              <a:rPr lang="en-US" b="1" dirty="0"/>
              <a:t>systemic </a:t>
            </a:r>
            <a:endParaRPr lang="en-US" b="1" dirty="0" smtClean="0"/>
          </a:p>
          <a:p>
            <a:r>
              <a:rPr lang="en-US" b="1" dirty="0" smtClean="0"/>
              <a:t>radial velocity </a:t>
            </a:r>
            <a:r>
              <a:rPr lang="en-US" b="1" dirty="0" smtClean="0">
                <a:solidFill>
                  <a:srgbClr val="000000"/>
                </a:solidFill>
              </a:rPr>
              <a:t>V∥</a:t>
            </a:r>
          </a:p>
          <a:p>
            <a:r>
              <a:rPr lang="en-GB" dirty="0" smtClean="0">
                <a:cs typeface="Century Gothic"/>
              </a:rPr>
              <a:t>from</a:t>
            </a:r>
            <a:r>
              <a:rPr lang="en-GB" b="1" dirty="0" smtClean="0">
                <a:cs typeface="Century Gothic"/>
              </a:rPr>
              <a:t>  forbidden </a:t>
            </a:r>
          </a:p>
          <a:p>
            <a:r>
              <a:rPr lang="en-GB" b="1" dirty="0" smtClean="0">
                <a:cs typeface="Century Gothic"/>
              </a:rPr>
              <a:t>[</a:t>
            </a:r>
            <a:r>
              <a:rPr lang="en-GB" b="1" dirty="0">
                <a:cs typeface="Century Gothic"/>
              </a:rPr>
              <a:t>OIII</a:t>
            </a:r>
            <a:r>
              <a:rPr lang="en-GB" b="1" dirty="0" smtClean="0">
                <a:cs typeface="Century Gothic"/>
              </a:rPr>
              <a:t>]5007 </a:t>
            </a:r>
            <a:r>
              <a:rPr lang="en-GB" b="1" dirty="0" err="1" smtClean="0">
                <a:cs typeface="Century Gothic"/>
              </a:rPr>
              <a:t>Å</a:t>
            </a:r>
            <a:r>
              <a:rPr lang="en-GB" b="1" dirty="0" smtClean="0">
                <a:cs typeface="Century Gothic"/>
              </a:rPr>
              <a:t> </a:t>
            </a:r>
            <a:r>
              <a:rPr lang="en-GB" b="1" dirty="0">
                <a:cs typeface="Century Gothic"/>
              </a:rPr>
              <a:t>narrow  </a:t>
            </a:r>
            <a:r>
              <a:rPr lang="en-GB" b="1" dirty="0" smtClean="0">
                <a:cs typeface="Century Gothic"/>
              </a:rPr>
              <a:t>line      </a:t>
            </a:r>
            <a:endParaRPr lang="en-GB" b="1" dirty="0">
              <a:cs typeface="Century Gothic"/>
            </a:endParaRPr>
          </a:p>
          <a:p>
            <a:endParaRPr lang="en-GB" dirty="0" smtClean="0">
              <a:solidFill>
                <a:srgbClr val="800000"/>
              </a:solidFill>
              <a:latin typeface="Century Gothic"/>
              <a:cs typeface="Century Gothic"/>
              <a:sym typeface="Wingdings"/>
            </a:endParaRPr>
          </a:p>
          <a:p>
            <a:endParaRPr lang="en-GB" dirty="0">
              <a:solidFill>
                <a:srgbClr val="800000"/>
              </a:solidFill>
              <a:latin typeface="Century Gothic"/>
              <a:cs typeface="Century Gothic"/>
              <a:sym typeface="Wingdings"/>
            </a:endParaRPr>
          </a:p>
          <a:p>
            <a:endParaRPr lang="en-GB" dirty="0" smtClean="0">
              <a:solidFill>
                <a:srgbClr val="800000"/>
              </a:solidFill>
              <a:latin typeface="Century Gothic"/>
              <a:cs typeface="Century Gothic"/>
              <a:sym typeface="Wingdings"/>
            </a:endParaRPr>
          </a:p>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solidFill>
                <a:srgbClr val="800000"/>
              </a:solidFill>
              <a:latin typeface="Century Gothic"/>
              <a:cs typeface="Century Gothic"/>
            </a:endParaRPr>
          </a:p>
          <a:p>
            <a:endParaRPr lang="en-GB" b="1" dirty="0" smtClean="0">
              <a:latin typeface="Century Gothic"/>
              <a:cs typeface="Century Gothic"/>
            </a:endParaRPr>
          </a:p>
        </p:txBody>
      </p:sp>
    </p:spTree>
    <p:extLst>
      <p:ext uri="{BB962C8B-B14F-4D97-AF65-F5344CB8AC3E}">
        <p14:creationId xmlns:p14="http://schemas.microsoft.com/office/powerpoint/2010/main" val="1883912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680772" y="1008630"/>
            <a:ext cx="3273998" cy="4524316"/>
          </a:xfrm>
          <a:prstGeom prst="rect">
            <a:avLst/>
          </a:prstGeom>
        </p:spPr>
        <p:txBody>
          <a:bodyPr wrap="square">
            <a:spAutoFit/>
          </a:bodyPr>
          <a:lstStyle/>
          <a:p>
            <a:endParaRPr lang="en-GB" dirty="0">
              <a:solidFill>
                <a:srgbClr val="800000"/>
              </a:solidFill>
              <a:cs typeface="Century Gothic"/>
            </a:endParaRPr>
          </a:p>
          <a:p>
            <a:r>
              <a:rPr lang="en-US" dirty="0" smtClean="0">
                <a:solidFill>
                  <a:srgbClr val="800000"/>
                </a:solidFill>
              </a:rPr>
              <a:t>∆</a:t>
            </a:r>
            <a:r>
              <a:rPr lang="en-US" dirty="0">
                <a:solidFill>
                  <a:srgbClr val="800000"/>
                </a:solidFill>
              </a:rPr>
              <a:t>V∥ determination is crucial: </a:t>
            </a:r>
          </a:p>
          <a:p>
            <a:endParaRPr lang="en-US" dirty="0">
              <a:solidFill>
                <a:srgbClr val="000000"/>
              </a:solidFill>
            </a:endParaRPr>
          </a:p>
          <a:p>
            <a:endParaRPr lang="en-US" dirty="0" smtClean="0"/>
          </a:p>
          <a:p>
            <a:endParaRPr lang="en-US" dirty="0"/>
          </a:p>
          <a:p>
            <a:r>
              <a:rPr lang="en-US" dirty="0" smtClean="0"/>
              <a:t>Estimation </a:t>
            </a:r>
            <a:r>
              <a:rPr lang="en-US" dirty="0"/>
              <a:t>of </a:t>
            </a:r>
            <a:r>
              <a:rPr lang="en-US" b="1" dirty="0"/>
              <a:t>systemic </a:t>
            </a:r>
            <a:endParaRPr lang="en-US" b="1" dirty="0" smtClean="0"/>
          </a:p>
          <a:p>
            <a:r>
              <a:rPr lang="en-US" b="1" dirty="0" smtClean="0"/>
              <a:t>radial velocity </a:t>
            </a:r>
            <a:r>
              <a:rPr lang="en-US" b="1" dirty="0" smtClean="0">
                <a:solidFill>
                  <a:srgbClr val="000000"/>
                </a:solidFill>
              </a:rPr>
              <a:t>V∥</a:t>
            </a:r>
          </a:p>
          <a:p>
            <a:r>
              <a:rPr lang="en-GB" dirty="0" smtClean="0">
                <a:cs typeface="Century Gothic"/>
              </a:rPr>
              <a:t>from</a:t>
            </a:r>
            <a:r>
              <a:rPr lang="en-GB" b="1" dirty="0" smtClean="0">
                <a:cs typeface="Century Gothic"/>
              </a:rPr>
              <a:t>  forbidden </a:t>
            </a:r>
          </a:p>
          <a:p>
            <a:r>
              <a:rPr lang="en-GB" b="1" dirty="0" smtClean="0">
                <a:cs typeface="Century Gothic"/>
              </a:rPr>
              <a:t>[</a:t>
            </a:r>
            <a:r>
              <a:rPr lang="en-GB" b="1" dirty="0">
                <a:cs typeface="Century Gothic"/>
              </a:rPr>
              <a:t>OIII</a:t>
            </a:r>
            <a:r>
              <a:rPr lang="en-GB" b="1" dirty="0" smtClean="0">
                <a:cs typeface="Century Gothic"/>
              </a:rPr>
              <a:t>]5007 </a:t>
            </a:r>
            <a:r>
              <a:rPr lang="en-GB" b="1" dirty="0" err="1" smtClean="0">
                <a:cs typeface="Century Gothic"/>
              </a:rPr>
              <a:t>Å</a:t>
            </a:r>
            <a:r>
              <a:rPr lang="en-GB" b="1" dirty="0" smtClean="0">
                <a:cs typeface="Century Gothic"/>
              </a:rPr>
              <a:t> </a:t>
            </a:r>
            <a:r>
              <a:rPr lang="en-GB" b="1" dirty="0">
                <a:cs typeface="Century Gothic"/>
              </a:rPr>
              <a:t>narrow  </a:t>
            </a:r>
            <a:r>
              <a:rPr lang="en-GB" b="1" dirty="0" smtClean="0">
                <a:cs typeface="Century Gothic"/>
              </a:rPr>
              <a:t>line      </a:t>
            </a:r>
            <a:endParaRPr lang="en-GB" b="1" dirty="0">
              <a:cs typeface="Century Gothic"/>
            </a:endParaRPr>
          </a:p>
          <a:p>
            <a:endParaRPr lang="en-GB" dirty="0" smtClean="0">
              <a:solidFill>
                <a:srgbClr val="800000"/>
              </a:solidFill>
              <a:latin typeface="Century Gothic"/>
              <a:cs typeface="Century Gothic"/>
              <a:sym typeface="Wingdings"/>
            </a:endParaRPr>
          </a:p>
          <a:p>
            <a:endParaRPr lang="en-GB" dirty="0">
              <a:solidFill>
                <a:srgbClr val="800000"/>
              </a:solidFill>
              <a:latin typeface="Century Gothic"/>
              <a:cs typeface="Century Gothic"/>
              <a:sym typeface="Wingdings"/>
            </a:endParaRPr>
          </a:p>
          <a:p>
            <a:endParaRPr lang="en-GB" dirty="0" smtClean="0">
              <a:solidFill>
                <a:srgbClr val="800000"/>
              </a:solidFill>
              <a:latin typeface="Century Gothic"/>
              <a:cs typeface="Century Gothic"/>
              <a:sym typeface="Wingdings"/>
            </a:endParaRPr>
          </a:p>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solidFill>
                <a:srgbClr val="800000"/>
              </a:solidFill>
              <a:latin typeface="Century Gothic"/>
              <a:cs typeface="Century Gothic"/>
            </a:endParaRPr>
          </a:p>
          <a:p>
            <a:endParaRPr lang="en-GB" b="1" dirty="0" smtClean="0">
              <a:latin typeface="Century Gothic"/>
              <a:cs typeface="Century Gothic"/>
            </a:endParaRP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13</a:t>
            </a:fld>
            <a:endParaRPr lang="en-GB"/>
          </a:p>
        </p:txBody>
      </p:sp>
      <p:sp>
        <p:nvSpPr>
          <p:cNvPr id="8" name="Rettangolo 7"/>
          <p:cNvSpPr/>
          <p:nvPr/>
        </p:nvSpPr>
        <p:spPr>
          <a:xfrm>
            <a:off x="1731940" y="3758512"/>
            <a:ext cx="293520" cy="4602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ttangolo 8"/>
          <p:cNvSpPr/>
          <p:nvPr/>
        </p:nvSpPr>
        <p:spPr>
          <a:xfrm>
            <a:off x="1731940" y="5180077"/>
            <a:ext cx="407433" cy="4602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Immagine 9" descr="QP05_f5.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85" y="964834"/>
            <a:ext cx="5413962" cy="5413962"/>
          </a:xfrm>
          <a:prstGeom prst="rect">
            <a:avLst/>
          </a:prstGeom>
        </p:spPr>
      </p:pic>
    </p:spTree>
    <p:extLst>
      <p:ext uri="{BB962C8B-B14F-4D97-AF65-F5344CB8AC3E}">
        <p14:creationId xmlns:p14="http://schemas.microsoft.com/office/powerpoint/2010/main" val="204672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513659" cy="501650"/>
          </a:xfrm>
        </p:spPr>
        <p:txBody>
          <a:bodyPr/>
          <a:lstStyle/>
          <a:p>
            <a:r>
              <a:rPr lang="en-GB" dirty="0"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14</a:t>
            </a:fld>
            <a:endParaRPr lang="en-GB"/>
          </a:p>
        </p:txBody>
      </p:sp>
      <p:pic>
        <p:nvPicPr>
          <p:cNvPr id="9" name="Immagine 8" descr="QSOPAIRS_random_1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160" y="251946"/>
            <a:ext cx="6320118" cy="6320118"/>
          </a:xfrm>
          <a:prstGeom prst="rect">
            <a:avLst/>
          </a:prstGeom>
        </p:spPr>
      </p:pic>
      <p:sp>
        <p:nvSpPr>
          <p:cNvPr id="10" name="Rettangolo 9"/>
          <p:cNvSpPr/>
          <p:nvPr/>
        </p:nvSpPr>
        <p:spPr>
          <a:xfrm>
            <a:off x="0" y="401357"/>
            <a:ext cx="4092169" cy="923330"/>
          </a:xfrm>
          <a:prstGeom prst="rect">
            <a:avLst/>
          </a:prstGeom>
        </p:spPr>
        <p:txBody>
          <a:bodyPr wrap="square">
            <a:spAutoFit/>
          </a:bodyPr>
          <a:lstStyle/>
          <a:p>
            <a:r>
              <a:rPr lang="en-GB" b="1" dirty="0">
                <a:cs typeface="Century Gothic"/>
              </a:rPr>
              <a:t>redshift permutation </a:t>
            </a:r>
            <a:endParaRPr lang="en-GB" b="1" dirty="0" smtClean="0">
              <a:cs typeface="Century Gothic"/>
            </a:endParaRPr>
          </a:p>
          <a:p>
            <a:r>
              <a:rPr lang="en-GB" b="1" dirty="0" smtClean="0">
                <a:cs typeface="Century Gothic"/>
              </a:rPr>
              <a:t>method </a:t>
            </a:r>
          </a:p>
          <a:p>
            <a:r>
              <a:rPr lang="en-GB" dirty="0" smtClean="0">
                <a:cs typeface="Century Gothic"/>
              </a:rPr>
              <a:t>(</a:t>
            </a:r>
            <a:r>
              <a:rPr lang="de-DE" dirty="0" err="1">
                <a:cs typeface="Century Gothic"/>
              </a:rPr>
              <a:t>Zhdanov</a:t>
            </a:r>
            <a:r>
              <a:rPr lang="de-DE" dirty="0">
                <a:cs typeface="Century Gothic"/>
              </a:rPr>
              <a:t> &amp; </a:t>
            </a:r>
            <a:r>
              <a:rPr lang="de-DE" dirty="0" err="1">
                <a:cs typeface="Century Gothic"/>
              </a:rPr>
              <a:t>Surdej</a:t>
            </a:r>
            <a:r>
              <a:rPr lang="de-DE" dirty="0">
                <a:cs typeface="Century Gothic"/>
              </a:rPr>
              <a:t> 2001</a:t>
            </a:r>
            <a:r>
              <a:rPr lang="en-GB" dirty="0">
                <a:cs typeface="Century Gothic"/>
              </a:rPr>
              <a:t>)</a:t>
            </a:r>
          </a:p>
        </p:txBody>
      </p:sp>
    </p:spTree>
    <p:extLst>
      <p:ext uri="{BB962C8B-B14F-4D97-AF65-F5344CB8AC3E}">
        <p14:creationId xmlns:p14="http://schemas.microsoft.com/office/powerpoint/2010/main" val="1210647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5680772" y="1008630"/>
            <a:ext cx="3273998" cy="4524316"/>
          </a:xfrm>
          <a:prstGeom prst="rect">
            <a:avLst/>
          </a:prstGeom>
        </p:spPr>
        <p:txBody>
          <a:bodyPr wrap="square">
            <a:spAutoFit/>
          </a:bodyPr>
          <a:lstStyle/>
          <a:p>
            <a:endParaRPr lang="en-GB" dirty="0">
              <a:solidFill>
                <a:srgbClr val="800000"/>
              </a:solidFill>
              <a:cs typeface="Century Gothic"/>
            </a:endParaRPr>
          </a:p>
          <a:p>
            <a:r>
              <a:rPr lang="en-US" dirty="0" smtClean="0">
                <a:solidFill>
                  <a:srgbClr val="800000"/>
                </a:solidFill>
              </a:rPr>
              <a:t>∆</a:t>
            </a:r>
            <a:r>
              <a:rPr lang="en-US" dirty="0">
                <a:solidFill>
                  <a:srgbClr val="800000"/>
                </a:solidFill>
              </a:rPr>
              <a:t>V∥ determination is crucial: </a:t>
            </a:r>
          </a:p>
          <a:p>
            <a:endParaRPr lang="en-US" dirty="0">
              <a:solidFill>
                <a:srgbClr val="000000"/>
              </a:solidFill>
            </a:endParaRPr>
          </a:p>
          <a:p>
            <a:endParaRPr lang="en-US" dirty="0" smtClean="0"/>
          </a:p>
          <a:p>
            <a:endParaRPr lang="en-US" dirty="0"/>
          </a:p>
          <a:p>
            <a:r>
              <a:rPr lang="en-US" dirty="0" smtClean="0"/>
              <a:t>Estimation </a:t>
            </a:r>
            <a:r>
              <a:rPr lang="en-US" dirty="0"/>
              <a:t>of </a:t>
            </a:r>
            <a:r>
              <a:rPr lang="en-US" b="1" dirty="0"/>
              <a:t>systemic </a:t>
            </a:r>
            <a:endParaRPr lang="en-US" b="1" dirty="0" smtClean="0"/>
          </a:p>
          <a:p>
            <a:r>
              <a:rPr lang="en-US" b="1" dirty="0" smtClean="0"/>
              <a:t>radial velocity </a:t>
            </a:r>
            <a:r>
              <a:rPr lang="en-US" b="1" dirty="0" smtClean="0">
                <a:solidFill>
                  <a:srgbClr val="000000"/>
                </a:solidFill>
              </a:rPr>
              <a:t>V∥</a:t>
            </a:r>
          </a:p>
          <a:p>
            <a:r>
              <a:rPr lang="en-GB" dirty="0">
                <a:cs typeface="Century Gothic"/>
              </a:rPr>
              <a:t>from</a:t>
            </a:r>
            <a:r>
              <a:rPr lang="en-GB" b="1" dirty="0">
                <a:cs typeface="Century Gothic"/>
              </a:rPr>
              <a:t>  forbidden </a:t>
            </a:r>
          </a:p>
          <a:p>
            <a:r>
              <a:rPr lang="en-GB" b="1" dirty="0">
                <a:cs typeface="Century Gothic"/>
              </a:rPr>
              <a:t>[OIII]5007 </a:t>
            </a:r>
            <a:r>
              <a:rPr lang="en-GB" b="1" dirty="0" err="1">
                <a:cs typeface="Century Gothic"/>
              </a:rPr>
              <a:t>Å</a:t>
            </a:r>
            <a:r>
              <a:rPr lang="en-GB" b="1" dirty="0">
                <a:cs typeface="Century Gothic"/>
              </a:rPr>
              <a:t> narrow  line      </a:t>
            </a:r>
          </a:p>
          <a:p>
            <a:endParaRPr lang="en-GB" dirty="0" smtClean="0">
              <a:solidFill>
                <a:srgbClr val="800000"/>
              </a:solidFill>
              <a:latin typeface="Century Gothic"/>
              <a:cs typeface="Century Gothic"/>
              <a:sym typeface="Wingdings"/>
            </a:endParaRPr>
          </a:p>
          <a:p>
            <a:endParaRPr lang="en-GB" dirty="0">
              <a:solidFill>
                <a:srgbClr val="800000"/>
              </a:solidFill>
              <a:latin typeface="Century Gothic"/>
              <a:cs typeface="Century Gothic"/>
              <a:sym typeface="Wingdings"/>
            </a:endParaRPr>
          </a:p>
          <a:p>
            <a:endParaRPr lang="en-GB" dirty="0" smtClean="0">
              <a:solidFill>
                <a:srgbClr val="800000"/>
              </a:solidFill>
              <a:latin typeface="Century Gothic"/>
              <a:cs typeface="Century Gothic"/>
              <a:sym typeface="Wingdings"/>
            </a:endParaRPr>
          </a:p>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solidFill>
                <a:srgbClr val="800000"/>
              </a:solidFill>
              <a:latin typeface="Century Gothic"/>
              <a:cs typeface="Century Gothic"/>
            </a:endParaRPr>
          </a:p>
          <a:p>
            <a:endParaRPr lang="en-GB" b="1" dirty="0" smtClean="0">
              <a:latin typeface="Century Gothic"/>
              <a:cs typeface="Century Gothic"/>
            </a:endParaRP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15</a:t>
            </a:fld>
            <a:endParaRPr lang="en-GB"/>
          </a:p>
        </p:txBody>
      </p:sp>
      <p:sp>
        <p:nvSpPr>
          <p:cNvPr id="9" name="Rettangolo 8"/>
          <p:cNvSpPr/>
          <p:nvPr/>
        </p:nvSpPr>
        <p:spPr>
          <a:xfrm>
            <a:off x="1731940" y="5180077"/>
            <a:ext cx="407433" cy="4602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Immagine 5" descr="QP05_fexp5.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86" y="968659"/>
            <a:ext cx="5413962" cy="5387691"/>
          </a:xfrm>
          <a:prstGeom prst="rect">
            <a:avLst/>
          </a:prstGeom>
        </p:spPr>
      </p:pic>
    </p:spTree>
    <p:extLst>
      <p:ext uri="{BB962C8B-B14F-4D97-AF65-F5344CB8AC3E}">
        <p14:creationId xmlns:p14="http://schemas.microsoft.com/office/powerpoint/2010/main" val="214599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16</a:t>
            </a:fld>
            <a:endParaRPr lang="en-GB"/>
          </a:p>
        </p:txBody>
      </p:sp>
      <p:pic>
        <p:nvPicPr>
          <p:cNvPr id="8" name="Immagine 7" descr="QSOPAIRS_pddv_plane_201402_z085_Sc10Pa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67" y="1040590"/>
            <a:ext cx="5234307" cy="5234307"/>
          </a:xfrm>
          <a:prstGeom prst="rect">
            <a:avLst/>
          </a:prstGeom>
        </p:spPr>
      </p:pic>
      <p:sp>
        <p:nvSpPr>
          <p:cNvPr id="9" name="Anello 8"/>
          <p:cNvSpPr/>
          <p:nvPr/>
        </p:nvSpPr>
        <p:spPr>
          <a:xfrm>
            <a:off x="949361" y="4130515"/>
            <a:ext cx="2796760" cy="1744564"/>
          </a:xfrm>
          <a:prstGeom prst="donut">
            <a:avLst>
              <a:gd name="adj" fmla="val 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DE40C3"/>
              </a:solidFill>
            </a:endParaRPr>
          </a:p>
        </p:txBody>
      </p:sp>
      <p:cxnSp>
        <p:nvCxnSpPr>
          <p:cNvPr id="10" name="Connettore 2 9"/>
          <p:cNvCxnSpPr>
            <a:stCxn id="12" idx="1"/>
          </p:cNvCxnSpPr>
          <p:nvPr/>
        </p:nvCxnSpPr>
        <p:spPr>
          <a:xfrm flipH="1">
            <a:off x="3617830" y="4081140"/>
            <a:ext cx="3027043" cy="434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ttangolo 11"/>
          <p:cNvSpPr/>
          <p:nvPr/>
        </p:nvSpPr>
        <p:spPr>
          <a:xfrm>
            <a:off x="6644873" y="3665641"/>
            <a:ext cx="2092640" cy="830997"/>
          </a:xfrm>
          <a:prstGeom prst="rect">
            <a:avLst/>
          </a:prstGeom>
        </p:spPr>
        <p:txBody>
          <a:bodyPr wrap="none">
            <a:spAutoFit/>
          </a:bodyPr>
          <a:lstStyle/>
          <a:p>
            <a:r>
              <a:rPr lang="en-GB" sz="2400" b="1" dirty="0">
                <a:cs typeface="Century Gothic"/>
              </a:rPr>
              <a:t>14 </a:t>
            </a:r>
            <a:r>
              <a:rPr lang="en-GB" sz="2400" b="1" dirty="0" smtClean="0">
                <a:cs typeface="Century Gothic"/>
              </a:rPr>
              <a:t>QSO pairs</a:t>
            </a:r>
          </a:p>
          <a:p>
            <a:r>
              <a:rPr lang="en-GB" sz="2400" b="1" dirty="0" smtClean="0">
                <a:cs typeface="Century Gothic"/>
              </a:rPr>
              <a:t>from SDSS </a:t>
            </a:r>
            <a:endParaRPr lang="en-GB" sz="2400" b="1" dirty="0"/>
          </a:p>
        </p:txBody>
      </p:sp>
      <p:sp>
        <p:nvSpPr>
          <p:cNvPr id="11" name="Rettangolo 10"/>
          <p:cNvSpPr/>
          <p:nvPr/>
        </p:nvSpPr>
        <p:spPr>
          <a:xfrm>
            <a:off x="5639340" y="1222976"/>
            <a:ext cx="4572000" cy="2308324"/>
          </a:xfrm>
          <a:prstGeom prst="rect">
            <a:avLst/>
          </a:prstGeom>
        </p:spPr>
        <p:txBody>
          <a:bodyPr>
            <a:spAutoFit/>
          </a:bodyPr>
          <a:lstStyle/>
          <a:p>
            <a:r>
              <a:rPr lang="en-GB" b="1" dirty="0" smtClean="0">
                <a:solidFill>
                  <a:srgbClr val="800000"/>
                </a:solidFill>
                <a:cs typeface="Century Gothic"/>
              </a:rPr>
              <a:t>better choice for </a:t>
            </a:r>
          </a:p>
          <a:p>
            <a:r>
              <a:rPr lang="en-GB" b="1" dirty="0" smtClean="0">
                <a:solidFill>
                  <a:srgbClr val="800000"/>
                </a:solidFill>
                <a:cs typeface="Century Gothic"/>
              </a:rPr>
              <a:t> N</a:t>
            </a:r>
            <a:r>
              <a:rPr lang="en-GB" b="1" baseline="-25000" dirty="0" smtClean="0">
                <a:solidFill>
                  <a:srgbClr val="800000"/>
                </a:solidFill>
                <a:cs typeface="Century Gothic"/>
              </a:rPr>
              <a:t>OBSERVED</a:t>
            </a:r>
            <a:r>
              <a:rPr lang="en-GB" b="1" dirty="0" smtClean="0">
                <a:solidFill>
                  <a:srgbClr val="800000"/>
                </a:solidFill>
                <a:cs typeface="Century Gothic"/>
              </a:rPr>
              <a:t>/N</a:t>
            </a:r>
            <a:r>
              <a:rPr lang="en-GB" b="1" baseline="-25000" dirty="0" smtClean="0">
                <a:solidFill>
                  <a:srgbClr val="800000"/>
                </a:solidFill>
                <a:cs typeface="Century Gothic"/>
              </a:rPr>
              <a:t>RANDON </a:t>
            </a:r>
            <a:r>
              <a:rPr lang="en-GB" b="1" dirty="0" smtClean="0">
                <a:solidFill>
                  <a:srgbClr val="800000"/>
                </a:solidFill>
                <a:cs typeface="Century Gothic"/>
              </a:rPr>
              <a:t>:</a:t>
            </a:r>
            <a:endParaRPr lang="en-GB" b="1" dirty="0">
              <a:solidFill>
                <a:srgbClr val="800000"/>
              </a:solidFill>
              <a:cs typeface="Century Gothic"/>
            </a:endParaRPr>
          </a:p>
          <a:p>
            <a:endParaRPr lang="en-GB" b="1" dirty="0">
              <a:solidFill>
                <a:srgbClr val="800000"/>
              </a:solidFill>
              <a:cs typeface="Century Gothic"/>
            </a:endParaRPr>
          </a:p>
          <a:p>
            <a:pPr marL="285750" indent="-285750">
              <a:buFont typeface="Wingdings" charset="0"/>
              <a:buChar char="è"/>
            </a:pPr>
            <a:r>
              <a:rPr lang="en-US" dirty="0">
                <a:solidFill>
                  <a:srgbClr val="800000"/>
                </a:solidFill>
              </a:rPr>
              <a:t>R⊥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a:solidFill>
                  <a:srgbClr val="800000"/>
                </a:solidFill>
              </a:rPr>
              <a:t>∆V∥ &lt; 600 km/s </a:t>
            </a:r>
          </a:p>
          <a:p>
            <a:endParaRPr lang="en-GB" b="1" dirty="0" smtClean="0">
              <a:cs typeface="Century Gothic"/>
            </a:endParaRPr>
          </a:p>
          <a:p>
            <a:endParaRPr lang="en-GB" b="1" dirty="0">
              <a:cs typeface="Century Gothic"/>
            </a:endParaRPr>
          </a:p>
          <a:p>
            <a:r>
              <a:rPr lang="en-GB" b="1" dirty="0">
                <a:solidFill>
                  <a:srgbClr val="800000"/>
                </a:solidFill>
                <a:cs typeface="Century Gothic"/>
                <a:sym typeface="Wingdings"/>
              </a:rPr>
              <a:t>	</a:t>
            </a:r>
            <a:r>
              <a:rPr lang="en-GB" b="1" dirty="0">
                <a:solidFill>
                  <a:srgbClr val="800000"/>
                </a:solidFill>
                <a:cs typeface="Century Gothic"/>
              </a:rPr>
              <a:t>spectra </a:t>
            </a:r>
            <a:r>
              <a:rPr lang="en-GB" b="1" dirty="0" smtClean="0">
                <a:solidFill>
                  <a:srgbClr val="800000"/>
                </a:solidFill>
                <a:cs typeface="Century Gothic"/>
              </a:rPr>
              <a:t>visual </a:t>
            </a:r>
            <a:r>
              <a:rPr lang="en-GB" b="1" dirty="0">
                <a:solidFill>
                  <a:srgbClr val="800000"/>
                </a:solidFill>
                <a:cs typeface="Century Gothic"/>
              </a:rPr>
              <a:t>inspection</a:t>
            </a:r>
          </a:p>
        </p:txBody>
      </p:sp>
    </p:spTree>
    <p:extLst>
      <p:ext uri="{BB962C8B-B14F-4D97-AF65-F5344CB8AC3E}">
        <p14:creationId xmlns:p14="http://schemas.microsoft.com/office/powerpoint/2010/main" val="720627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17</a:t>
            </a:fld>
            <a:endParaRPr lang="en-GB"/>
          </a:p>
        </p:txBody>
      </p:sp>
      <p:pic>
        <p:nvPicPr>
          <p:cNvPr id="8" name="Immagine 7" descr="QSOPAIRS_pddv_plane_201402_z085_Sc10Pa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67" y="1040590"/>
            <a:ext cx="5234307" cy="5234307"/>
          </a:xfrm>
          <a:prstGeom prst="rect">
            <a:avLst/>
          </a:prstGeom>
        </p:spPr>
      </p:pic>
      <p:sp>
        <p:nvSpPr>
          <p:cNvPr id="11" name="Rettangolo 10"/>
          <p:cNvSpPr/>
          <p:nvPr/>
        </p:nvSpPr>
        <p:spPr>
          <a:xfrm>
            <a:off x="5639340" y="1222976"/>
            <a:ext cx="4572000" cy="2308324"/>
          </a:xfrm>
          <a:prstGeom prst="rect">
            <a:avLst/>
          </a:prstGeom>
        </p:spPr>
        <p:txBody>
          <a:bodyPr>
            <a:spAutoFit/>
          </a:bodyPr>
          <a:lstStyle/>
          <a:p>
            <a:r>
              <a:rPr lang="en-GB" b="1" dirty="0" smtClean="0">
                <a:solidFill>
                  <a:srgbClr val="800000"/>
                </a:solidFill>
                <a:cs typeface="Century Gothic"/>
              </a:rPr>
              <a:t>better choice for </a:t>
            </a:r>
          </a:p>
          <a:p>
            <a:r>
              <a:rPr lang="en-GB" b="1" dirty="0" smtClean="0">
                <a:solidFill>
                  <a:srgbClr val="800000"/>
                </a:solidFill>
                <a:cs typeface="Century Gothic"/>
              </a:rPr>
              <a:t> N</a:t>
            </a:r>
            <a:r>
              <a:rPr lang="en-GB" b="1" baseline="-25000" dirty="0" smtClean="0">
                <a:solidFill>
                  <a:srgbClr val="800000"/>
                </a:solidFill>
                <a:cs typeface="Century Gothic"/>
              </a:rPr>
              <a:t>OBSERVED</a:t>
            </a:r>
            <a:r>
              <a:rPr lang="en-GB" b="1" dirty="0" smtClean="0">
                <a:solidFill>
                  <a:srgbClr val="800000"/>
                </a:solidFill>
                <a:cs typeface="Century Gothic"/>
              </a:rPr>
              <a:t>/N</a:t>
            </a:r>
            <a:r>
              <a:rPr lang="en-GB" b="1" baseline="-25000" dirty="0" smtClean="0">
                <a:solidFill>
                  <a:srgbClr val="800000"/>
                </a:solidFill>
                <a:cs typeface="Century Gothic"/>
              </a:rPr>
              <a:t>RANDON </a:t>
            </a:r>
            <a:r>
              <a:rPr lang="en-GB" b="1" dirty="0" smtClean="0">
                <a:solidFill>
                  <a:srgbClr val="800000"/>
                </a:solidFill>
                <a:cs typeface="Century Gothic"/>
              </a:rPr>
              <a:t>:</a:t>
            </a:r>
            <a:endParaRPr lang="en-GB" b="1" dirty="0">
              <a:solidFill>
                <a:srgbClr val="800000"/>
              </a:solidFill>
              <a:cs typeface="Century Gothic"/>
            </a:endParaRPr>
          </a:p>
          <a:p>
            <a:endParaRPr lang="en-GB" b="1" dirty="0">
              <a:solidFill>
                <a:srgbClr val="800000"/>
              </a:solidFill>
              <a:cs typeface="Century Gothic"/>
            </a:endParaRPr>
          </a:p>
          <a:p>
            <a:pPr marL="285750" indent="-285750">
              <a:buFont typeface="Wingdings" charset="0"/>
              <a:buChar char="è"/>
            </a:pPr>
            <a:r>
              <a:rPr lang="en-US" dirty="0">
                <a:solidFill>
                  <a:srgbClr val="800000"/>
                </a:solidFill>
              </a:rPr>
              <a:t>R⊥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a:solidFill>
                  <a:srgbClr val="800000"/>
                </a:solidFill>
              </a:rPr>
              <a:t>∆V∥ &lt; 600 km/s </a:t>
            </a:r>
          </a:p>
          <a:p>
            <a:endParaRPr lang="en-GB" b="1" dirty="0" smtClean="0">
              <a:cs typeface="Century Gothic"/>
            </a:endParaRPr>
          </a:p>
          <a:p>
            <a:endParaRPr lang="en-GB" b="1" dirty="0">
              <a:cs typeface="Century Gothic"/>
            </a:endParaRPr>
          </a:p>
          <a:p>
            <a:r>
              <a:rPr lang="en-GB" b="1" dirty="0">
                <a:solidFill>
                  <a:srgbClr val="800000"/>
                </a:solidFill>
                <a:cs typeface="Century Gothic"/>
                <a:sym typeface="Wingdings"/>
              </a:rPr>
              <a:t>	</a:t>
            </a:r>
            <a:r>
              <a:rPr lang="en-GB" b="1" dirty="0">
                <a:solidFill>
                  <a:srgbClr val="800000"/>
                </a:solidFill>
                <a:cs typeface="Century Gothic"/>
              </a:rPr>
              <a:t>spectra </a:t>
            </a:r>
            <a:r>
              <a:rPr lang="en-GB" b="1" dirty="0" smtClean="0">
                <a:solidFill>
                  <a:srgbClr val="800000"/>
                </a:solidFill>
                <a:cs typeface="Century Gothic"/>
              </a:rPr>
              <a:t>visual </a:t>
            </a:r>
            <a:r>
              <a:rPr lang="en-GB" b="1" dirty="0">
                <a:solidFill>
                  <a:srgbClr val="800000"/>
                </a:solidFill>
                <a:cs typeface="Century Gothic"/>
              </a:rPr>
              <a:t>inspection</a:t>
            </a:r>
          </a:p>
        </p:txBody>
      </p:sp>
      <p:sp>
        <p:nvSpPr>
          <p:cNvPr id="4" name="Rettangolo 3"/>
          <p:cNvSpPr/>
          <p:nvPr/>
        </p:nvSpPr>
        <p:spPr>
          <a:xfrm>
            <a:off x="5646976" y="2766979"/>
            <a:ext cx="2513729" cy="369332"/>
          </a:xfrm>
          <a:prstGeom prst="rect">
            <a:avLst/>
          </a:prstGeom>
        </p:spPr>
        <p:txBody>
          <a:bodyPr wrap="none">
            <a:spAutoFit/>
          </a:bodyPr>
          <a:lstStyle/>
          <a:p>
            <a:r>
              <a:rPr lang="en-GB" dirty="0">
                <a:solidFill>
                  <a:srgbClr val="800000"/>
                </a:solidFill>
                <a:cs typeface="Century Gothic"/>
                <a:sym typeface="Wingdings"/>
              </a:rPr>
              <a:t></a:t>
            </a:r>
            <a:r>
              <a:rPr lang="en-GB" dirty="0">
                <a:solidFill>
                  <a:srgbClr val="800000"/>
                </a:solidFill>
                <a:cs typeface="Century Gothic"/>
              </a:rPr>
              <a:t>low redshift </a:t>
            </a:r>
            <a:r>
              <a:rPr lang="en-GB" b="1" dirty="0">
                <a:solidFill>
                  <a:srgbClr val="800000"/>
                </a:solidFill>
                <a:cs typeface="Century Gothic"/>
              </a:rPr>
              <a:t>z&lt; 0.85</a:t>
            </a:r>
          </a:p>
        </p:txBody>
      </p:sp>
      <p:sp>
        <p:nvSpPr>
          <p:cNvPr id="13" name="CasellaDiTesto 12"/>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SEARCH FOR PHYSICAL QSO PAIRS.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66303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18</a:t>
            </a:fld>
            <a:endParaRPr lang="en-GB"/>
          </a:p>
        </p:txBody>
      </p:sp>
      <p:pic>
        <p:nvPicPr>
          <p:cNvPr id="8" name="Immagine 7" descr="QSOPAIRS_pddv_plane_201402_z085_Sc10Pa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67" y="1040590"/>
            <a:ext cx="5234307" cy="5234307"/>
          </a:xfrm>
          <a:prstGeom prst="rect">
            <a:avLst/>
          </a:prstGeom>
        </p:spPr>
      </p:pic>
      <p:sp>
        <p:nvSpPr>
          <p:cNvPr id="9" name="Anello 8"/>
          <p:cNvSpPr/>
          <p:nvPr/>
        </p:nvSpPr>
        <p:spPr>
          <a:xfrm>
            <a:off x="949361" y="4130515"/>
            <a:ext cx="2796760" cy="1744564"/>
          </a:xfrm>
          <a:prstGeom prst="donut">
            <a:avLst>
              <a:gd name="adj" fmla="val 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DE40C3"/>
              </a:solidFill>
            </a:endParaRPr>
          </a:p>
        </p:txBody>
      </p:sp>
      <p:cxnSp>
        <p:nvCxnSpPr>
          <p:cNvPr id="10" name="Connettore 2 9"/>
          <p:cNvCxnSpPr>
            <a:stCxn id="12" idx="1"/>
          </p:cNvCxnSpPr>
          <p:nvPr/>
        </p:nvCxnSpPr>
        <p:spPr>
          <a:xfrm flipH="1">
            <a:off x="3617831" y="4450471"/>
            <a:ext cx="3027042" cy="64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ttangolo 11"/>
          <p:cNvSpPr/>
          <p:nvPr/>
        </p:nvSpPr>
        <p:spPr>
          <a:xfrm>
            <a:off x="6644873" y="3665641"/>
            <a:ext cx="2092640" cy="1569660"/>
          </a:xfrm>
          <a:prstGeom prst="rect">
            <a:avLst/>
          </a:prstGeom>
        </p:spPr>
        <p:txBody>
          <a:bodyPr wrap="none">
            <a:spAutoFit/>
          </a:bodyPr>
          <a:lstStyle/>
          <a:p>
            <a:r>
              <a:rPr lang="en-GB" sz="2400" b="1" dirty="0">
                <a:cs typeface="Century Gothic"/>
              </a:rPr>
              <a:t>14 </a:t>
            </a:r>
            <a:r>
              <a:rPr lang="en-GB" sz="2400" b="1" dirty="0" smtClean="0">
                <a:cs typeface="Century Gothic"/>
              </a:rPr>
              <a:t>QSO pairs</a:t>
            </a:r>
          </a:p>
          <a:p>
            <a:r>
              <a:rPr lang="en-GB" sz="2400" b="1" dirty="0" smtClean="0">
                <a:cs typeface="Century Gothic"/>
              </a:rPr>
              <a:t>from SDSS</a:t>
            </a:r>
          </a:p>
          <a:p>
            <a:endParaRPr lang="en-GB" sz="2400" b="1" dirty="0">
              <a:cs typeface="Century Gothic"/>
            </a:endParaRPr>
          </a:p>
          <a:p>
            <a:r>
              <a:rPr lang="en-GB" sz="2400" b="1" dirty="0" smtClean="0">
                <a:solidFill>
                  <a:srgbClr val="BFBFBF"/>
                </a:solidFill>
                <a:cs typeface="Century Gothic"/>
              </a:rPr>
              <a:t>false pairs? </a:t>
            </a:r>
          </a:p>
        </p:txBody>
      </p:sp>
      <p:sp>
        <p:nvSpPr>
          <p:cNvPr id="11" name="Rettangolo 10"/>
          <p:cNvSpPr/>
          <p:nvPr/>
        </p:nvSpPr>
        <p:spPr>
          <a:xfrm>
            <a:off x="5639340" y="1222976"/>
            <a:ext cx="4572000" cy="2308324"/>
          </a:xfrm>
          <a:prstGeom prst="rect">
            <a:avLst/>
          </a:prstGeom>
        </p:spPr>
        <p:txBody>
          <a:bodyPr>
            <a:spAutoFit/>
          </a:bodyPr>
          <a:lstStyle/>
          <a:p>
            <a:r>
              <a:rPr lang="en-GB" b="1" dirty="0" smtClean="0">
                <a:solidFill>
                  <a:srgbClr val="800000"/>
                </a:solidFill>
                <a:cs typeface="Century Gothic"/>
              </a:rPr>
              <a:t>better choice for </a:t>
            </a:r>
          </a:p>
          <a:p>
            <a:r>
              <a:rPr lang="en-GB" b="1" dirty="0" smtClean="0">
                <a:solidFill>
                  <a:srgbClr val="800000"/>
                </a:solidFill>
                <a:cs typeface="Century Gothic"/>
              </a:rPr>
              <a:t> N</a:t>
            </a:r>
            <a:r>
              <a:rPr lang="en-GB" b="1" baseline="-25000" dirty="0" smtClean="0">
                <a:solidFill>
                  <a:srgbClr val="800000"/>
                </a:solidFill>
                <a:cs typeface="Century Gothic"/>
              </a:rPr>
              <a:t>OBSERVED</a:t>
            </a:r>
            <a:r>
              <a:rPr lang="en-GB" b="1" dirty="0" smtClean="0">
                <a:solidFill>
                  <a:srgbClr val="800000"/>
                </a:solidFill>
                <a:cs typeface="Century Gothic"/>
              </a:rPr>
              <a:t>/N</a:t>
            </a:r>
            <a:r>
              <a:rPr lang="en-GB" b="1" baseline="-25000" dirty="0" smtClean="0">
                <a:solidFill>
                  <a:srgbClr val="800000"/>
                </a:solidFill>
                <a:cs typeface="Century Gothic"/>
              </a:rPr>
              <a:t>RANDON </a:t>
            </a:r>
            <a:r>
              <a:rPr lang="en-GB" b="1" dirty="0" smtClean="0">
                <a:solidFill>
                  <a:srgbClr val="800000"/>
                </a:solidFill>
                <a:cs typeface="Century Gothic"/>
              </a:rPr>
              <a:t>:</a:t>
            </a:r>
            <a:endParaRPr lang="en-GB" b="1" dirty="0">
              <a:solidFill>
                <a:srgbClr val="800000"/>
              </a:solidFill>
              <a:cs typeface="Century Gothic"/>
            </a:endParaRPr>
          </a:p>
          <a:p>
            <a:endParaRPr lang="en-GB" b="1" dirty="0">
              <a:solidFill>
                <a:srgbClr val="800000"/>
              </a:solidFill>
              <a:cs typeface="Century Gothic"/>
            </a:endParaRPr>
          </a:p>
          <a:p>
            <a:pPr marL="285750" indent="-285750">
              <a:buFont typeface="Wingdings" charset="0"/>
              <a:buChar char="è"/>
            </a:pPr>
            <a:r>
              <a:rPr lang="en-US" dirty="0">
                <a:solidFill>
                  <a:srgbClr val="800000"/>
                </a:solidFill>
              </a:rPr>
              <a:t>R⊥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a:solidFill>
                  <a:srgbClr val="800000"/>
                </a:solidFill>
              </a:rPr>
              <a:t>∆V∥ &lt; 600 km/s </a:t>
            </a:r>
          </a:p>
          <a:p>
            <a:endParaRPr lang="en-GB" b="1" dirty="0" smtClean="0">
              <a:cs typeface="Century Gothic"/>
            </a:endParaRPr>
          </a:p>
          <a:p>
            <a:endParaRPr lang="en-GB" b="1" dirty="0">
              <a:cs typeface="Century Gothic"/>
            </a:endParaRPr>
          </a:p>
          <a:p>
            <a:r>
              <a:rPr lang="en-GB" b="1" dirty="0">
                <a:solidFill>
                  <a:srgbClr val="800000"/>
                </a:solidFill>
                <a:cs typeface="Century Gothic"/>
                <a:sym typeface="Wingdings"/>
              </a:rPr>
              <a:t>	</a:t>
            </a:r>
            <a:r>
              <a:rPr lang="en-GB" b="1" dirty="0">
                <a:solidFill>
                  <a:srgbClr val="800000"/>
                </a:solidFill>
                <a:cs typeface="Century Gothic"/>
              </a:rPr>
              <a:t>spectra </a:t>
            </a:r>
            <a:r>
              <a:rPr lang="en-GB" b="1" dirty="0" smtClean="0">
                <a:solidFill>
                  <a:srgbClr val="800000"/>
                </a:solidFill>
                <a:cs typeface="Century Gothic"/>
              </a:rPr>
              <a:t>visual </a:t>
            </a:r>
            <a:r>
              <a:rPr lang="en-GB" b="1" dirty="0">
                <a:solidFill>
                  <a:srgbClr val="800000"/>
                </a:solidFill>
                <a:cs typeface="Century Gothic"/>
              </a:rPr>
              <a:t>inspection</a:t>
            </a:r>
          </a:p>
        </p:txBody>
      </p:sp>
      <p:sp>
        <p:nvSpPr>
          <p:cNvPr id="4" name="Rettangolo 3"/>
          <p:cNvSpPr/>
          <p:nvPr/>
        </p:nvSpPr>
        <p:spPr>
          <a:xfrm>
            <a:off x="5646976" y="2766979"/>
            <a:ext cx="2513729" cy="369332"/>
          </a:xfrm>
          <a:prstGeom prst="rect">
            <a:avLst/>
          </a:prstGeom>
        </p:spPr>
        <p:txBody>
          <a:bodyPr wrap="none">
            <a:spAutoFit/>
          </a:bodyPr>
          <a:lstStyle/>
          <a:p>
            <a:r>
              <a:rPr lang="en-GB" dirty="0">
                <a:solidFill>
                  <a:srgbClr val="800000"/>
                </a:solidFill>
                <a:cs typeface="Century Gothic"/>
                <a:sym typeface="Wingdings"/>
              </a:rPr>
              <a:t></a:t>
            </a:r>
            <a:r>
              <a:rPr lang="en-GB" dirty="0">
                <a:solidFill>
                  <a:srgbClr val="800000"/>
                </a:solidFill>
                <a:cs typeface="Century Gothic"/>
              </a:rPr>
              <a:t>low redshift </a:t>
            </a:r>
            <a:r>
              <a:rPr lang="en-GB" b="1" dirty="0">
                <a:solidFill>
                  <a:srgbClr val="800000"/>
                </a:solidFill>
                <a:cs typeface="Century Gothic"/>
              </a:rPr>
              <a:t>z&lt; 0.85</a:t>
            </a:r>
          </a:p>
        </p:txBody>
      </p:sp>
      <p:sp>
        <p:nvSpPr>
          <p:cNvPr id="13" name="CasellaDiTesto 12"/>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SEARCH FOR PHYSICAL QSO PAIRS.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166826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19</a:t>
            </a:fld>
            <a:endParaRPr lang="en-GB"/>
          </a:p>
        </p:txBody>
      </p:sp>
      <p:sp>
        <p:nvSpPr>
          <p:cNvPr id="8" name="CasellaDiTesto 7"/>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cs typeface="Century Gothic"/>
              </a:rPr>
              <a:t>QSOs in PAIRS: ANALYSIS</a:t>
            </a:r>
          </a:p>
        </p:txBody>
      </p:sp>
      <p:sp>
        <p:nvSpPr>
          <p:cNvPr id="10" name="Rettangolo 9"/>
          <p:cNvSpPr/>
          <p:nvPr/>
        </p:nvSpPr>
        <p:spPr>
          <a:xfrm>
            <a:off x="959631" y="1925603"/>
            <a:ext cx="7583647" cy="1723549"/>
          </a:xfrm>
          <a:prstGeom prst="rect">
            <a:avLst/>
          </a:prstGeom>
          <a:solidFill>
            <a:schemeClr val="accent2">
              <a:lumMod val="20000"/>
              <a:lumOff val="80000"/>
            </a:schemeClr>
          </a:solidFill>
        </p:spPr>
        <p:txBody>
          <a:bodyPr wrap="square">
            <a:spAutoFit/>
          </a:bodyPr>
          <a:lstStyle/>
          <a:p>
            <a:r>
              <a:rPr lang="en-GB" b="1" dirty="0" err="1" smtClean="0">
                <a:solidFill>
                  <a:srgbClr val="800000"/>
                </a:solidFill>
                <a:sym typeface="Wingdings"/>
              </a:rPr>
              <a:t>analisi</a:t>
            </a:r>
            <a:r>
              <a:rPr lang="en-GB" b="1" dirty="0" smtClean="0">
                <a:solidFill>
                  <a:srgbClr val="800000"/>
                </a:solidFill>
                <a:sym typeface="Wingdings"/>
              </a:rPr>
              <a:t> </a:t>
            </a:r>
            <a:r>
              <a:rPr lang="en-GB" b="1" dirty="0" err="1" smtClean="0">
                <a:solidFill>
                  <a:srgbClr val="800000"/>
                </a:solidFill>
                <a:sym typeface="Wingdings"/>
              </a:rPr>
              <a:t>fatte</a:t>
            </a:r>
            <a:endParaRPr lang="en-GB" b="1" dirty="0" smtClean="0">
              <a:solidFill>
                <a:srgbClr val="800000"/>
              </a:solidFill>
              <a:sym typeface="Wingdings"/>
            </a:endParaRPr>
          </a:p>
          <a:p>
            <a:r>
              <a:rPr lang="en-GB" sz="1400" dirty="0" smtClean="0"/>
              <a:t>	+ figure   (</a:t>
            </a:r>
            <a:r>
              <a:rPr lang="en-GB" sz="1400" dirty="0" err="1" smtClean="0"/>
              <a:t>esempio</a:t>
            </a:r>
            <a:r>
              <a:rPr lang="en-GB" sz="1400" dirty="0" smtClean="0"/>
              <a:t> per 1)</a:t>
            </a:r>
          </a:p>
          <a:p>
            <a:endParaRPr lang="en-GB" sz="1400" dirty="0" smtClean="0"/>
          </a:p>
          <a:p>
            <a:r>
              <a:rPr lang="en-GB" sz="1400" dirty="0" smtClean="0"/>
              <a:t>per le host (</a:t>
            </a:r>
            <a:r>
              <a:rPr lang="en-GB" sz="1400" dirty="0" err="1" smtClean="0"/>
              <a:t>quello</a:t>
            </a:r>
            <a:r>
              <a:rPr lang="en-GB" sz="1400" dirty="0" smtClean="0"/>
              <a:t> </a:t>
            </a:r>
            <a:r>
              <a:rPr lang="en-GB" sz="1400" dirty="0" err="1" smtClean="0"/>
              <a:t>che</a:t>
            </a:r>
            <a:r>
              <a:rPr lang="en-GB" sz="1400" dirty="0" smtClean="0"/>
              <a:t> </a:t>
            </a:r>
            <a:r>
              <a:rPr lang="en-GB" sz="1400" dirty="0" err="1" smtClean="0"/>
              <a:t>c’è</a:t>
            </a:r>
            <a:r>
              <a:rPr lang="en-GB" sz="1400" dirty="0" smtClean="0"/>
              <a:t> </a:t>
            </a:r>
            <a:r>
              <a:rPr lang="en-GB" sz="1400" dirty="0" err="1" smtClean="0"/>
              <a:t>già</a:t>
            </a:r>
            <a:r>
              <a:rPr lang="en-GB" sz="1400" dirty="0" smtClean="0"/>
              <a:t>)</a:t>
            </a:r>
          </a:p>
          <a:p>
            <a:endParaRPr lang="en-GB" sz="1400" dirty="0"/>
          </a:p>
          <a:p>
            <a:r>
              <a:rPr lang="en-GB" sz="1400" dirty="0" smtClean="0"/>
              <a:t> per </a:t>
            </a:r>
            <a:r>
              <a:rPr lang="en-GB" sz="1400" dirty="0" err="1" smtClean="0"/>
              <a:t>l’environment</a:t>
            </a:r>
            <a:r>
              <a:rPr lang="en-GB" sz="1400" dirty="0" smtClean="0"/>
              <a:t> (</a:t>
            </a:r>
            <a:r>
              <a:rPr lang="en-GB" sz="1400" dirty="0" err="1" smtClean="0"/>
              <a:t>distribuzione</a:t>
            </a:r>
            <a:r>
              <a:rPr lang="en-GB" sz="1400" dirty="0" smtClean="0"/>
              <a:t> di </a:t>
            </a:r>
            <a:r>
              <a:rPr lang="en-GB" sz="1400" dirty="0" err="1" smtClean="0"/>
              <a:t>conteggi</a:t>
            </a:r>
            <a:r>
              <a:rPr lang="en-GB" sz="1400" dirty="0" smtClean="0"/>
              <a:t> , </a:t>
            </a:r>
            <a:r>
              <a:rPr lang="en-GB" sz="1400" dirty="0" err="1" smtClean="0"/>
              <a:t>immagine</a:t>
            </a:r>
            <a:r>
              <a:rPr lang="en-GB" sz="1400" dirty="0" smtClean="0"/>
              <a:t>)</a:t>
            </a:r>
          </a:p>
          <a:p>
            <a:r>
              <a:rPr lang="en-GB" b="1" dirty="0" smtClean="0"/>
              <a:t> </a:t>
            </a:r>
            <a:endParaRPr lang="en-GB" b="1" dirty="0"/>
          </a:p>
        </p:txBody>
      </p:sp>
    </p:spTree>
    <p:extLst>
      <p:ext uri="{BB962C8B-B14F-4D97-AF65-F5344CB8AC3E}">
        <p14:creationId xmlns:p14="http://schemas.microsoft.com/office/powerpoint/2010/main" val="1698168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7460015"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pPr/>
              <a:t>2</a:t>
            </a:fld>
            <a:endParaRPr lang="it-IT"/>
          </a:p>
        </p:txBody>
      </p:sp>
      <p:sp>
        <p:nvSpPr>
          <p:cNvPr id="7" name="CasellaDiTesto 6"/>
          <p:cNvSpPr txBox="1"/>
          <p:nvPr/>
        </p:nvSpPr>
        <p:spPr>
          <a:xfrm>
            <a:off x="22821" y="205244"/>
            <a:ext cx="9289723" cy="7355859"/>
          </a:xfrm>
          <a:prstGeom prst="rect">
            <a:avLst/>
          </a:prstGeom>
          <a:noFill/>
        </p:spPr>
        <p:txBody>
          <a:bodyPr wrap="none" rtlCol="0">
            <a:spAutoFit/>
          </a:bodyPr>
          <a:lstStyle/>
          <a:p>
            <a:r>
              <a:rPr lang="en-GB" sz="2800" dirty="0" smtClean="0">
                <a:solidFill>
                  <a:srgbClr val="800000"/>
                </a:solidFill>
                <a:latin typeface="+mj-lt"/>
              </a:rPr>
              <a:t>OUTLINE</a:t>
            </a:r>
          </a:p>
          <a:p>
            <a:endParaRPr lang="en-GB" dirty="0" smtClean="0">
              <a:solidFill>
                <a:srgbClr val="800000"/>
              </a:solidFill>
            </a:endParaRPr>
          </a:p>
          <a:p>
            <a:endParaRPr lang="en-GB" dirty="0">
              <a:solidFill>
                <a:srgbClr val="800000"/>
              </a:solidFill>
            </a:endParaRPr>
          </a:p>
          <a:p>
            <a:r>
              <a:rPr lang="en-GB" b="1" dirty="0" smtClean="0">
                <a:latin typeface="Century Gothic"/>
                <a:cs typeface="Century Gothic"/>
              </a:rPr>
              <a:t>The program:</a:t>
            </a:r>
            <a:endParaRPr lang="en-GB" b="1" dirty="0">
              <a:latin typeface="Century Gothic"/>
              <a:cs typeface="Century Gothic"/>
            </a:endParaRPr>
          </a:p>
          <a:p>
            <a:endParaRPr lang="en-GB" dirty="0" smtClean="0">
              <a:solidFill>
                <a:srgbClr val="800000"/>
              </a:solidFill>
              <a:latin typeface="+mj-lt"/>
            </a:endParaRPr>
          </a:p>
          <a:p>
            <a:pPr marL="285750" indent="-285750">
              <a:buFont typeface="Arial"/>
              <a:buChar char="•"/>
            </a:pPr>
            <a:r>
              <a:rPr lang="en-GB" sz="2000" b="1" dirty="0" smtClean="0">
                <a:solidFill>
                  <a:srgbClr val="800000"/>
                </a:solidFill>
                <a:cs typeface="Century Gothic"/>
              </a:rPr>
              <a:t>ENVIRONMETAL PROPERTIES  </a:t>
            </a:r>
            <a:r>
              <a:rPr lang="en-GB" sz="2000" b="1" dirty="0" smtClean="0">
                <a:solidFill>
                  <a:srgbClr val="800000"/>
                </a:solidFill>
              </a:rPr>
              <a:t>of QSOs and  </a:t>
            </a:r>
            <a:r>
              <a:rPr lang="en-GB" sz="2000" b="1" dirty="0">
                <a:solidFill>
                  <a:srgbClr val="800000"/>
                </a:solidFill>
              </a:rPr>
              <a:t>QSO </a:t>
            </a:r>
            <a:r>
              <a:rPr lang="en-GB" sz="2000" b="1" dirty="0" smtClean="0">
                <a:solidFill>
                  <a:srgbClr val="800000"/>
                </a:solidFill>
              </a:rPr>
              <a:t>PAIRS </a:t>
            </a:r>
          </a:p>
          <a:p>
            <a:r>
              <a:rPr lang="en-GB" sz="2000" b="1" dirty="0" smtClean="0">
                <a:solidFill>
                  <a:srgbClr val="800000"/>
                </a:solidFill>
              </a:rPr>
              <a:t>    </a:t>
            </a:r>
            <a:endParaRPr lang="en-GB" dirty="0">
              <a:solidFill>
                <a:srgbClr val="800000"/>
              </a:solidFill>
            </a:endParaRPr>
          </a:p>
          <a:p>
            <a:endParaRPr lang="en-GB" dirty="0" smtClean="0">
              <a:solidFill>
                <a:srgbClr val="800000"/>
              </a:solidFill>
            </a:endParaRPr>
          </a:p>
          <a:p>
            <a:r>
              <a:rPr lang="en-GB" dirty="0" smtClean="0">
                <a:solidFill>
                  <a:srgbClr val="800000"/>
                </a:solidFill>
              </a:rPr>
              <a:t>Large (~400) and homogeneous sample of low redshift (z&lt;0.5) QSOs </a:t>
            </a:r>
          </a:p>
          <a:p>
            <a:r>
              <a:rPr lang="en-GB" dirty="0" smtClean="0">
                <a:solidFill>
                  <a:srgbClr val="800000"/>
                </a:solidFill>
              </a:rPr>
              <a:t>from SDSS stripe82 dataset</a:t>
            </a:r>
          </a:p>
          <a:p>
            <a:endParaRPr lang="en-GB" dirty="0">
              <a:solidFill>
                <a:srgbClr val="800000"/>
              </a:solidFill>
            </a:endParaRPr>
          </a:p>
          <a:p>
            <a:pPr marL="1200150" lvl="2" indent="-285750">
              <a:buFont typeface="Arial"/>
              <a:buChar char="•"/>
            </a:pPr>
            <a:r>
              <a:rPr lang="en-GB" dirty="0" smtClean="0"/>
              <a:t>HOST GALAXIES 	PROPERTIES</a:t>
            </a:r>
            <a:r>
              <a:rPr lang="en-GB" sz="1400" dirty="0" smtClean="0"/>
              <a:t>   	     (Falomo+2014, MNRAS)</a:t>
            </a:r>
          </a:p>
          <a:p>
            <a:pPr marL="1200150" lvl="2" indent="-285750">
              <a:buFont typeface="Arial"/>
              <a:buChar char="•"/>
            </a:pPr>
            <a:r>
              <a:rPr lang="en-GB" dirty="0" smtClean="0"/>
              <a:t>GALAXY  ENVIRONMENT   </a:t>
            </a:r>
            <a:r>
              <a:rPr lang="en-GB" sz="1400" dirty="0"/>
              <a:t>	</a:t>
            </a:r>
            <a:r>
              <a:rPr lang="en-GB" sz="1400" dirty="0" smtClean="0"/>
              <a:t>		     (Karhunen+2014, MNRAS)</a:t>
            </a:r>
          </a:p>
          <a:p>
            <a:pPr marL="1200150" lvl="2" indent="-285750">
              <a:buFont typeface="Arial"/>
              <a:buChar char="•"/>
            </a:pPr>
            <a:r>
              <a:rPr lang="en-GB" dirty="0" smtClean="0"/>
              <a:t>HOST </a:t>
            </a:r>
            <a:r>
              <a:rPr lang="en-GB" dirty="0"/>
              <a:t>MORPHOLOGY AND COULORS</a:t>
            </a:r>
            <a:r>
              <a:rPr lang="en-GB" sz="1400" dirty="0"/>
              <a:t> </a:t>
            </a:r>
            <a:r>
              <a:rPr lang="en-GB" sz="1400" dirty="0" smtClean="0"/>
              <a:t>(Bettoni</a:t>
            </a:r>
            <a:r>
              <a:rPr lang="en-GB" sz="1400" dirty="0"/>
              <a:t>+2014, in </a:t>
            </a:r>
            <a:r>
              <a:rPr lang="en-GB" sz="1400" dirty="0" smtClean="0"/>
              <a:t>preparation</a:t>
            </a:r>
            <a:r>
              <a:rPr lang="en-GB" sz="1100" dirty="0" smtClean="0"/>
              <a:t>, </a:t>
            </a:r>
            <a:r>
              <a:rPr lang="en-GB" sz="1400" dirty="0" smtClean="0"/>
              <a:t>see POSTER)</a:t>
            </a:r>
          </a:p>
          <a:p>
            <a:pPr marL="1200150" lvl="2" indent="-285750">
              <a:buFont typeface="Arial"/>
              <a:buChar char="•"/>
            </a:pPr>
            <a:endParaRPr lang="en-GB" sz="1400" dirty="0" smtClean="0">
              <a:solidFill>
                <a:srgbClr val="800000"/>
              </a:solidFill>
            </a:endParaRPr>
          </a:p>
          <a:p>
            <a:pPr marL="1200150" lvl="2" indent="-285750">
              <a:buFont typeface="Arial"/>
              <a:buChar char="•"/>
            </a:pPr>
            <a:endParaRPr lang="en-GB" sz="1400" dirty="0">
              <a:solidFill>
                <a:srgbClr val="800000"/>
              </a:solidFill>
            </a:endParaRPr>
          </a:p>
          <a:p>
            <a:r>
              <a:rPr lang="en-GB" dirty="0" smtClean="0">
                <a:solidFill>
                  <a:srgbClr val="800000"/>
                </a:solidFill>
              </a:rPr>
              <a:t>QSO pairs (z&lt;1) from SDSS</a:t>
            </a:r>
            <a:endParaRPr lang="en-GB" dirty="0">
              <a:solidFill>
                <a:srgbClr val="800000"/>
              </a:solidFill>
            </a:endParaRPr>
          </a:p>
          <a:p>
            <a:endParaRPr lang="en-GB" dirty="0">
              <a:solidFill>
                <a:srgbClr val="800000"/>
              </a:solidFill>
            </a:endParaRPr>
          </a:p>
          <a:p>
            <a:pPr marL="1200150" lvl="2" indent="-285750">
              <a:buFont typeface="Arial"/>
              <a:buChar char="•"/>
            </a:pPr>
            <a:r>
              <a:rPr lang="en-GB" dirty="0" smtClean="0"/>
              <a:t>GALAXY ENVIRONMENT  </a:t>
            </a:r>
            <a:r>
              <a:rPr lang="en-GB" b="1" dirty="0" smtClean="0">
                <a:solidFill>
                  <a:srgbClr val="0000FF"/>
                </a:solidFill>
              </a:rPr>
              <a:t>			    </a:t>
            </a:r>
            <a:r>
              <a:rPr lang="en-GB" sz="1400" dirty="0" smtClean="0"/>
              <a:t>(Sandrinelli+2014, MNRAS)</a:t>
            </a:r>
          </a:p>
          <a:p>
            <a:pPr marL="1200150" lvl="2" indent="-285750">
              <a:buFont typeface="Arial"/>
              <a:buChar char="•"/>
            </a:pPr>
            <a:r>
              <a:rPr lang="en-GB" dirty="0" smtClean="0"/>
              <a:t>MORPHOLOGHY OF HOST GALAXIES  </a:t>
            </a:r>
            <a:r>
              <a:rPr lang="en-GB" sz="1400" dirty="0" smtClean="0"/>
              <a:t>(NOT observations and analysis in progress)</a:t>
            </a:r>
          </a:p>
          <a:p>
            <a:pPr marL="1200150" lvl="2" indent="-285750">
              <a:buFont typeface="Arial"/>
              <a:buChar char="•"/>
            </a:pPr>
            <a:endParaRPr lang="en-GB" sz="1400" dirty="0" smtClean="0"/>
          </a:p>
          <a:p>
            <a:pPr marL="1200150" lvl="2" indent="-285750">
              <a:buFont typeface="Arial"/>
              <a:buChar char="•"/>
            </a:pPr>
            <a:endParaRPr lang="en-GB" sz="1400" dirty="0" smtClean="0"/>
          </a:p>
          <a:p>
            <a:pPr marL="1200150" lvl="2" indent="-285750">
              <a:buFont typeface="Arial"/>
              <a:buChar char="•"/>
            </a:pPr>
            <a:endParaRPr lang="en-GB" sz="1400" dirty="0" smtClean="0"/>
          </a:p>
          <a:p>
            <a:pPr marL="1200150" lvl="2" indent="-285750">
              <a:buFont typeface="Arial"/>
              <a:buChar char="•"/>
            </a:pPr>
            <a:endParaRPr lang="en-GB" sz="1400" dirty="0" smtClean="0"/>
          </a:p>
          <a:p>
            <a:pPr marL="1657350" lvl="3" indent="-285750">
              <a:buFont typeface="Arial"/>
              <a:buChar char="•"/>
            </a:pPr>
            <a:endParaRPr lang="en-GB" dirty="0" smtClean="0"/>
          </a:p>
          <a:p>
            <a:pPr lvl="6"/>
            <a:endParaRPr lang="en-GB" dirty="0" smtClean="0"/>
          </a:p>
          <a:p>
            <a:r>
              <a:rPr lang="en-GB" sz="1400" dirty="0">
                <a:latin typeface="+mj-lt"/>
              </a:rPr>
              <a:t>	</a:t>
            </a:r>
            <a:endParaRPr lang="en-GB" sz="2000" dirty="0" smtClean="0">
              <a:solidFill>
                <a:srgbClr val="800000"/>
              </a:solidFill>
              <a:latin typeface="+mj-lt"/>
            </a:endParaRPr>
          </a:p>
        </p:txBody>
      </p:sp>
    </p:spTree>
    <p:extLst>
      <p:ext uri="{BB962C8B-B14F-4D97-AF65-F5344CB8AC3E}">
        <p14:creationId xmlns:p14="http://schemas.microsoft.com/office/powerpoint/2010/main" val="3244092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20</a:t>
            </a:fld>
            <a:endParaRPr lang="en-GB"/>
          </a:p>
        </p:txBody>
      </p:sp>
      <p:sp>
        <p:nvSpPr>
          <p:cNvPr id="8" name="CasellaDiTesto 7"/>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cs typeface="Century Gothic"/>
              </a:rPr>
              <a:t>QSOs in PAIRS  vs ISOLATED QSOs </a:t>
            </a:r>
          </a:p>
        </p:txBody>
      </p:sp>
      <p:sp>
        <p:nvSpPr>
          <p:cNvPr id="10" name="Rettangolo 9"/>
          <p:cNvSpPr/>
          <p:nvPr/>
        </p:nvSpPr>
        <p:spPr>
          <a:xfrm>
            <a:off x="959631" y="1925603"/>
            <a:ext cx="7583647" cy="2215991"/>
          </a:xfrm>
          <a:prstGeom prst="rect">
            <a:avLst/>
          </a:prstGeom>
          <a:solidFill>
            <a:schemeClr val="accent2">
              <a:lumMod val="20000"/>
              <a:lumOff val="80000"/>
            </a:schemeClr>
          </a:solidFill>
        </p:spPr>
        <p:txBody>
          <a:bodyPr wrap="square">
            <a:spAutoFit/>
          </a:bodyPr>
          <a:lstStyle/>
          <a:p>
            <a:r>
              <a:rPr lang="en-GB" sz="2000" b="1" dirty="0" smtClean="0">
                <a:solidFill>
                  <a:srgbClr val="800000"/>
                </a:solidFill>
                <a:sym typeface="Wingdings"/>
              </a:rPr>
              <a:t>We compared the </a:t>
            </a:r>
            <a:r>
              <a:rPr lang="en-GB" sz="2400" b="1" dirty="0" smtClean="0">
                <a:solidFill>
                  <a:srgbClr val="800000"/>
                </a:solidFill>
                <a:sym typeface="Wingdings"/>
              </a:rPr>
              <a:t>QSO pair </a:t>
            </a:r>
            <a:r>
              <a:rPr lang="en-GB" sz="2000" b="1" dirty="0" smtClean="0">
                <a:solidFill>
                  <a:srgbClr val="800000"/>
                </a:solidFill>
                <a:sym typeface="Wingdings"/>
              </a:rPr>
              <a:t>sample with parallel works related to </a:t>
            </a:r>
            <a:r>
              <a:rPr lang="en-GB" sz="2400" b="1" dirty="0" smtClean="0">
                <a:solidFill>
                  <a:srgbClr val="800000"/>
                </a:solidFill>
                <a:sym typeface="Wingdings"/>
              </a:rPr>
              <a:t>isolated</a:t>
            </a:r>
            <a:r>
              <a:rPr lang="en-GB" sz="2000" b="1" dirty="0" smtClean="0">
                <a:solidFill>
                  <a:srgbClr val="800000"/>
                </a:solidFill>
                <a:sym typeface="Wingdings"/>
              </a:rPr>
              <a:t> QSOs</a:t>
            </a:r>
          </a:p>
          <a:p>
            <a:endParaRPr lang="en-GB" b="1" dirty="0" smtClean="0">
              <a:solidFill>
                <a:srgbClr val="800000"/>
              </a:solidFill>
              <a:sym typeface="Wingdings"/>
            </a:endParaRPr>
          </a:p>
          <a:p>
            <a:r>
              <a:rPr lang="en-GB" sz="1400" dirty="0" smtClean="0"/>
              <a:t>		</a:t>
            </a:r>
            <a:r>
              <a:rPr lang="en-GB" dirty="0" err="1" smtClean="0"/>
              <a:t>Falomo</a:t>
            </a:r>
            <a:r>
              <a:rPr lang="en-GB" dirty="0" smtClean="0"/>
              <a:t>+, 2014</a:t>
            </a:r>
            <a:r>
              <a:rPr lang="en-GB" dirty="0"/>
              <a:t>, </a:t>
            </a:r>
            <a:r>
              <a:rPr lang="en-GB" dirty="0" smtClean="0"/>
              <a:t>MNRAS</a:t>
            </a:r>
            <a:r>
              <a:rPr lang="en-GB" dirty="0"/>
              <a:t>, 440, </a:t>
            </a:r>
            <a:r>
              <a:rPr lang="en-GB" dirty="0" smtClean="0"/>
              <a:t>476,        </a:t>
            </a:r>
            <a:r>
              <a:rPr lang="en-GB" b="1" dirty="0" smtClean="0"/>
              <a:t>416 QSO, z&lt;0.5</a:t>
            </a:r>
            <a:endParaRPr lang="en-GB" b="1" dirty="0"/>
          </a:p>
          <a:p>
            <a:r>
              <a:rPr lang="en-GB" dirty="0" smtClean="0"/>
              <a:t>		</a:t>
            </a:r>
            <a:r>
              <a:rPr lang="en-GB" dirty="0" err="1" smtClean="0"/>
              <a:t>Karhunen</a:t>
            </a:r>
            <a:r>
              <a:rPr lang="en-GB" dirty="0" smtClean="0"/>
              <a:t>+, </a:t>
            </a:r>
            <a:r>
              <a:rPr lang="it-IT" dirty="0" smtClean="0"/>
              <a:t>2014</a:t>
            </a:r>
            <a:r>
              <a:rPr lang="it-IT" dirty="0"/>
              <a:t>, MNRAS, 441, </a:t>
            </a:r>
            <a:r>
              <a:rPr lang="it-IT" dirty="0" smtClean="0"/>
              <a:t>1802, 	</a:t>
            </a:r>
            <a:r>
              <a:rPr lang="it-IT" b="1" dirty="0" smtClean="0"/>
              <a:t>308 QSO, </a:t>
            </a:r>
            <a:r>
              <a:rPr lang="it-IT" b="1" dirty="0" err="1" smtClean="0"/>
              <a:t>z</a:t>
            </a:r>
            <a:r>
              <a:rPr lang="it-IT" b="1" dirty="0" smtClean="0"/>
              <a:t>&lt;0.5</a:t>
            </a:r>
          </a:p>
          <a:p>
            <a:r>
              <a:rPr lang="it-IT" dirty="0"/>
              <a:t>	</a:t>
            </a:r>
            <a:r>
              <a:rPr lang="it-IT" dirty="0" smtClean="0"/>
              <a:t>	</a:t>
            </a:r>
            <a:r>
              <a:rPr lang="it-IT" dirty="0" err="1" smtClean="0"/>
              <a:t>Decarli</a:t>
            </a:r>
            <a:r>
              <a:rPr lang="it-IT" dirty="0" smtClean="0"/>
              <a:t>+, 2010, </a:t>
            </a:r>
            <a:r>
              <a:rPr lang="en-GB" dirty="0" smtClean="0"/>
              <a:t>MNRAS</a:t>
            </a:r>
            <a:r>
              <a:rPr lang="en-GB" dirty="0"/>
              <a:t>, 402, </a:t>
            </a:r>
            <a:r>
              <a:rPr lang="en-GB" dirty="0" smtClean="0"/>
              <a:t>2441,       </a:t>
            </a:r>
            <a:r>
              <a:rPr lang="en-GB" b="1" dirty="0" smtClean="0"/>
              <a:t>58 QSOs, z&lt;0.85</a:t>
            </a:r>
          </a:p>
          <a:p>
            <a:endParaRPr lang="en-GB" b="1" dirty="0"/>
          </a:p>
        </p:txBody>
      </p:sp>
    </p:spTree>
    <p:extLst>
      <p:ext uri="{BB962C8B-B14F-4D97-AF65-F5344CB8AC3E}">
        <p14:creationId xmlns:p14="http://schemas.microsoft.com/office/powerpoint/2010/main" val="2932035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sellaDiTesto 5"/>
          <p:cNvSpPr txBox="1"/>
          <p:nvPr/>
        </p:nvSpPr>
        <p:spPr>
          <a:xfrm>
            <a:off x="184745" y="691753"/>
            <a:ext cx="5555705" cy="3108544"/>
          </a:xfrm>
          <a:prstGeom prst="rect">
            <a:avLst/>
          </a:prstGeom>
          <a:noFill/>
        </p:spPr>
        <p:txBody>
          <a:bodyPr wrap="square" rtlCol="0">
            <a:spAutoFit/>
          </a:bodyPr>
          <a:lstStyle/>
          <a:p>
            <a:pPr marL="285750" indent="-285750">
              <a:buFont typeface="Arial"/>
              <a:buChar char="•"/>
            </a:pPr>
            <a:r>
              <a:rPr lang="en-GB" b="1" dirty="0">
                <a:solidFill>
                  <a:srgbClr val="800000"/>
                </a:solidFill>
                <a:latin typeface="+mj-lt"/>
              </a:rPr>
              <a:t>P</a:t>
            </a:r>
            <a:r>
              <a:rPr lang="en-GB" b="1" dirty="0" smtClean="0">
                <a:solidFill>
                  <a:srgbClr val="800000"/>
                </a:solidFill>
                <a:latin typeface="+mj-lt"/>
              </a:rPr>
              <a:t>hotometrical and morphological  study of I images </a:t>
            </a:r>
            <a:r>
              <a:rPr lang="en-GB" sz="1600" dirty="0" smtClean="0">
                <a:solidFill>
                  <a:srgbClr val="000000"/>
                </a:solidFill>
                <a:latin typeface="+mj-lt"/>
              </a:rPr>
              <a:t>(</a:t>
            </a:r>
            <a:r>
              <a:rPr lang="en-GB" sz="1600" b="1" dirty="0">
                <a:solidFill>
                  <a:srgbClr val="000000"/>
                </a:solidFill>
                <a:latin typeface="+mj-lt"/>
              </a:rPr>
              <a:t>i &lt; 22 </a:t>
            </a:r>
            <a:r>
              <a:rPr lang="en-GB" sz="1600" dirty="0">
                <a:solidFill>
                  <a:srgbClr val="000000"/>
                </a:solidFill>
                <a:latin typeface="+mj-lt"/>
              </a:rPr>
              <a:t>mag  =   </a:t>
            </a:r>
            <a:r>
              <a:rPr lang="en-GB" sz="1600" dirty="0">
                <a:latin typeface="+mj-lt"/>
              </a:rPr>
              <a:t>50% </a:t>
            </a:r>
            <a:r>
              <a:rPr lang="en-GB" sz="1600" dirty="0" smtClean="0">
                <a:latin typeface="+mj-lt"/>
              </a:rPr>
              <a:t>completeness, </a:t>
            </a:r>
            <a:r>
              <a:rPr lang="en-GB" sz="1600" dirty="0">
                <a:latin typeface="+mj-lt"/>
              </a:rPr>
              <a:t>		</a:t>
            </a:r>
            <a:r>
              <a:rPr lang="en-GB" sz="1600" dirty="0" smtClean="0">
                <a:latin typeface="+mj-lt"/>
              </a:rPr>
              <a:t>				             Capak</a:t>
            </a:r>
            <a:r>
              <a:rPr lang="en-GB" sz="1600" dirty="0">
                <a:latin typeface="+mj-lt"/>
              </a:rPr>
              <a:t>+2007)</a:t>
            </a:r>
          </a:p>
          <a:p>
            <a:endParaRPr lang="en-GB" dirty="0" smtClean="0">
              <a:solidFill>
                <a:srgbClr val="0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dirty="0" smtClean="0">
              <a:solidFill>
                <a:srgbClr val="000000"/>
              </a:solidFill>
              <a:latin typeface="+mj-lt"/>
            </a:endParaRPr>
          </a:p>
          <a:p>
            <a:r>
              <a:rPr lang="en-GB" dirty="0" smtClean="0">
                <a:solidFill>
                  <a:srgbClr val="000000"/>
                </a:solidFill>
                <a:latin typeface="+mj-lt"/>
              </a:rPr>
              <a:t>Astronomical </a:t>
            </a:r>
            <a:r>
              <a:rPr lang="en-GB" dirty="0">
                <a:solidFill>
                  <a:srgbClr val="000000"/>
                </a:solidFill>
                <a:latin typeface="+mj-lt"/>
              </a:rPr>
              <a:t>Image Decomposition and Analysis </a:t>
            </a:r>
            <a:r>
              <a:rPr lang="en-GB" b="1" dirty="0" smtClean="0">
                <a:solidFill>
                  <a:srgbClr val="000000"/>
                </a:solidFill>
                <a:latin typeface="+mj-lt"/>
              </a:rPr>
              <a:t>AIDA</a:t>
            </a:r>
            <a:r>
              <a:rPr lang="en-GB" dirty="0" smtClean="0">
                <a:solidFill>
                  <a:srgbClr val="000000"/>
                </a:solidFill>
                <a:latin typeface="+mj-lt"/>
              </a:rPr>
              <a:t> (Uslenghi+2008) software  </a:t>
            </a:r>
            <a:endParaRPr lang="en-GB" dirty="0">
              <a:solidFill>
                <a:srgbClr val="000000"/>
              </a:solidFill>
              <a:latin typeface="+mj-lt"/>
            </a:endParaRPr>
          </a:p>
          <a:p>
            <a:r>
              <a:rPr lang="en-GB" dirty="0">
                <a:solidFill>
                  <a:srgbClr val="000000"/>
                </a:solidFill>
                <a:latin typeface="+mj-lt"/>
              </a:rPr>
              <a:t> </a:t>
            </a: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21</a:t>
            </a:fld>
            <a:endParaRPr lang="en-GB"/>
          </a:p>
        </p:txBody>
      </p:sp>
      <p:pic>
        <p:nvPicPr>
          <p:cNvPr id="16" name="Immagine 15" descr="mask_QP09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21" y="-34020"/>
            <a:ext cx="3587578" cy="3587578"/>
          </a:xfrm>
          <a:prstGeom prst="rect">
            <a:avLst/>
          </a:prstGeom>
          <a:solidFill>
            <a:srgbClr val="FFFFFF"/>
          </a:solidFill>
          <a:ln>
            <a:noFill/>
          </a:ln>
        </p:spPr>
      </p:pic>
      <p:sp>
        <p:nvSpPr>
          <p:cNvPr id="22" name="Anello 21"/>
          <p:cNvSpPr/>
          <p:nvPr/>
        </p:nvSpPr>
        <p:spPr>
          <a:xfrm>
            <a:off x="6321919" y="691753"/>
            <a:ext cx="2114771" cy="216598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Anello 22"/>
          <p:cNvSpPr/>
          <p:nvPr/>
        </p:nvSpPr>
        <p:spPr>
          <a:xfrm>
            <a:off x="6633686" y="1019380"/>
            <a:ext cx="1508171" cy="152082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5" name="Immagine 24" descr="qp_fig2.eps"/>
          <p:cNvPicPr>
            <a:picLocks noChangeAspect="1"/>
          </p:cNvPicPr>
          <p:nvPr/>
        </p:nvPicPr>
        <p:blipFill rotWithShape="1">
          <a:blip r:embed="rId4">
            <a:extLst>
              <a:ext uri="{28A0092B-C50C-407E-A947-70E740481C1C}">
                <a14:useLocalDpi xmlns:a14="http://schemas.microsoft.com/office/drawing/2010/main" val="0"/>
              </a:ext>
            </a:extLst>
          </a:blip>
          <a:srcRect l="43629" t="11020" r="16572" b="62052"/>
          <a:stretch/>
        </p:blipFill>
        <p:spPr>
          <a:xfrm>
            <a:off x="5307023" y="3297005"/>
            <a:ext cx="3798230" cy="3655600"/>
          </a:xfrm>
          <a:prstGeom prst="rect">
            <a:avLst/>
          </a:prstGeom>
          <a:ln>
            <a:solidFill>
              <a:srgbClr val="FFFFFF"/>
            </a:solidFill>
          </a:ln>
        </p:spPr>
      </p:pic>
      <p:sp>
        <p:nvSpPr>
          <p:cNvPr id="26" name="Rettangolo 25"/>
          <p:cNvSpPr/>
          <p:nvPr/>
        </p:nvSpPr>
        <p:spPr>
          <a:xfrm>
            <a:off x="413338" y="1881830"/>
            <a:ext cx="4523800" cy="646331"/>
          </a:xfrm>
          <a:prstGeom prst="rect">
            <a:avLst/>
          </a:prstGeom>
        </p:spPr>
        <p:txBody>
          <a:bodyPr wrap="square">
            <a:spAutoFit/>
          </a:bodyPr>
          <a:lstStyle/>
          <a:p>
            <a:pPr marL="285750" indent="-285750">
              <a:buFont typeface="Wingdings" charset="0"/>
              <a:buChar char="è"/>
            </a:pPr>
            <a:r>
              <a:rPr lang="en-GB" b="1" dirty="0">
                <a:solidFill>
                  <a:srgbClr val="800000"/>
                </a:solidFill>
                <a:latin typeface="+mj-lt"/>
              </a:rPr>
              <a:t>HOST and NUCLEUS LUMINOSITIES </a:t>
            </a:r>
            <a:r>
              <a:rPr lang="en-GB" dirty="0">
                <a:solidFill>
                  <a:srgbClr val="800000"/>
                </a:solidFill>
                <a:latin typeface="+mj-lt"/>
              </a:rPr>
              <a:t>(for resolved galaxies)</a:t>
            </a:r>
          </a:p>
        </p:txBody>
      </p:sp>
      <p:sp>
        <p:nvSpPr>
          <p:cNvPr id="27" name="Rettangolo 26"/>
          <p:cNvSpPr/>
          <p:nvPr/>
        </p:nvSpPr>
        <p:spPr>
          <a:xfrm>
            <a:off x="442073" y="4628804"/>
            <a:ext cx="1815863" cy="923330"/>
          </a:xfrm>
          <a:prstGeom prst="rect">
            <a:avLst/>
          </a:prstGeom>
        </p:spPr>
        <p:txBody>
          <a:bodyPr wrap="square">
            <a:spAutoFit/>
          </a:bodyPr>
          <a:lstStyle/>
          <a:p>
            <a:r>
              <a:rPr lang="en-GB" b="1" dirty="0">
                <a:solidFill>
                  <a:srgbClr val="000000"/>
                </a:solidFill>
                <a:latin typeface="+mj-lt"/>
              </a:rPr>
              <a:t>PSF</a:t>
            </a:r>
            <a:r>
              <a:rPr lang="en-GB" dirty="0">
                <a:solidFill>
                  <a:srgbClr val="000000"/>
                </a:solidFill>
                <a:latin typeface="+mj-lt"/>
              </a:rPr>
              <a:t> from isolated stars in the field </a:t>
            </a:r>
          </a:p>
        </p:txBody>
      </p:sp>
      <p:sp>
        <p:nvSpPr>
          <p:cNvPr id="12" name="Rettangolo 11"/>
          <p:cNvSpPr/>
          <p:nvPr/>
        </p:nvSpPr>
        <p:spPr>
          <a:xfrm>
            <a:off x="2675238" y="4658879"/>
            <a:ext cx="2336714" cy="646331"/>
          </a:xfrm>
          <a:prstGeom prst="rect">
            <a:avLst/>
          </a:prstGeom>
        </p:spPr>
        <p:txBody>
          <a:bodyPr wrap="square">
            <a:spAutoFit/>
          </a:bodyPr>
          <a:lstStyle/>
          <a:p>
            <a:r>
              <a:rPr lang="en-GB" b="1" dirty="0" smtClean="0">
                <a:solidFill>
                  <a:srgbClr val="000000"/>
                </a:solidFill>
                <a:latin typeface="+mj-lt"/>
              </a:rPr>
              <a:t>galaxy </a:t>
            </a:r>
            <a:r>
              <a:rPr lang="en-GB" b="1" dirty="0">
                <a:solidFill>
                  <a:srgbClr val="000000"/>
                </a:solidFill>
                <a:latin typeface="+mj-lt"/>
              </a:rPr>
              <a:t>model </a:t>
            </a:r>
            <a:r>
              <a:rPr lang="en-GB" dirty="0" smtClean="0">
                <a:solidFill>
                  <a:srgbClr val="000000"/>
                </a:solidFill>
                <a:latin typeface="+mj-lt"/>
              </a:rPr>
              <a:t>(Sersic1963</a:t>
            </a:r>
            <a:r>
              <a:rPr lang="en-GB" dirty="0">
                <a:solidFill>
                  <a:srgbClr val="000000"/>
                </a:solidFill>
                <a:latin typeface="+mj-lt"/>
              </a:rPr>
              <a:t>)</a:t>
            </a:r>
          </a:p>
        </p:txBody>
      </p:sp>
      <p:sp>
        <p:nvSpPr>
          <p:cNvPr id="14" name="Rettangolo 13"/>
          <p:cNvSpPr/>
          <p:nvPr/>
        </p:nvSpPr>
        <p:spPr>
          <a:xfrm>
            <a:off x="2100511" y="4773562"/>
            <a:ext cx="417482" cy="584776"/>
          </a:xfrm>
          <a:prstGeom prst="rect">
            <a:avLst/>
          </a:prstGeom>
        </p:spPr>
        <p:txBody>
          <a:bodyPr wrap="square">
            <a:spAutoFit/>
          </a:bodyPr>
          <a:lstStyle/>
          <a:p>
            <a:r>
              <a:rPr lang="en-GB" sz="3200" dirty="0" smtClean="0">
                <a:solidFill>
                  <a:srgbClr val="000000"/>
                </a:solidFill>
                <a:latin typeface="+mj-lt"/>
              </a:rPr>
              <a:t>+</a:t>
            </a:r>
            <a:endParaRPr lang="en-GB" sz="3200" dirty="0">
              <a:solidFill>
                <a:srgbClr val="000000"/>
              </a:solidFill>
              <a:latin typeface="+mj-lt"/>
            </a:endParaRPr>
          </a:p>
        </p:txBody>
      </p:sp>
      <p:sp>
        <p:nvSpPr>
          <p:cNvPr id="17" name="CasellaDiTesto 16"/>
          <p:cNvSpPr txBox="1"/>
          <p:nvPr/>
        </p:nvSpPr>
        <p:spPr>
          <a:xfrm>
            <a:off x="-5431" y="66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ANALYSIS: HOST GALAXIES of QSO PAIRS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323960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sellaDiTesto 5"/>
          <p:cNvSpPr txBox="1"/>
          <p:nvPr/>
        </p:nvSpPr>
        <p:spPr>
          <a:xfrm>
            <a:off x="184745" y="691753"/>
            <a:ext cx="5555705" cy="3108544"/>
          </a:xfrm>
          <a:prstGeom prst="rect">
            <a:avLst/>
          </a:prstGeom>
          <a:noFill/>
        </p:spPr>
        <p:txBody>
          <a:bodyPr wrap="square" rtlCol="0">
            <a:spAutoFit/>
          </a:bodyPr>
          <a:lstStyle/>
          <a:p>
            <a:pPr marL="285750" indent="-285750">
              <a:buFont typeface="Arial"/>
              <a:buChar char="•"/>
            </a:pPr>
            <a:r>
              <a:rPr lang="en-GB" b="1" dirty="0">
                <a:solidFill>
                  <a:srgbClr val="800000"/>
                </a:solidFill>
                <a:latin typeface="+mj-lt"/>
              </a:rPr>
              <a:t>P</a:t>
            </a:r>
            <a:r>
              <a:rPr lang="en-GB" b="1" dirty="0" smtClean="0">
                <a:solidFill>
                  <a:srgbClr val="800000"/>
                </a:solidFill>
                <a:latin typeface="+mj-lt"/>
              </a:rPr>
              <a:t>hotometrical and morphological  study of I images </a:t>
            </a:r>
            <a:r>
              <a:rPr lang="en-GB" sz="1600" dirty="0" smtClean="0">
                <a:solidFill>
                  <a:srgbClr val="000000"/>
                </a:solidFill>
                <a:latin typeface="+mj-lt"/>
              </a:rPr>
              <a:t>(</a:t>
            </a:r>
            <a:r>
              <a:rPr lang="en-GB" sz="1600" b="1" dirty="0">
                <a:solidFill>
                  <a:srgbClr val="000000"/>
                </a:solidFill>
                <a:latin typeface="+mj-lt"/>
              </a:rPr>
              <a:t>i &lt; 22 </a:t>
            </a:r>
            <a:r>
              <a:rPr lang="en-GB" sz="1600" dirty="0">
                <a:solidFill>
                  <a:srgbClr val="000000"/>
                </a:solidFill>
                <a:latin typeface="+mj-lt"/>
              </a:rPr>
              <a:t>mag  =   </a:t>
            </a:r>
            <a:r>
              <a:rPr lang="en-GB" sz="1600" dirty="0">
                <a:latin typeface="+mj-lt"/>
              </a:rPr>
              <a:t>50% </a:t>
            </a:r>
            <a:r>
              <a:rPr lang="en-GB" sz="1600" dirty="0" smtClean="0">
                <a:latin typeface="+mj-lt"/>
              </a:rPr>
              <a:t>completeness, </a:t>
            </a:r>
            <a:r>
              <a:rPr lang="en-GB" sz="1600" dirty="0">
                <a:latin typeface="+mj-lt"/>
              </a:rPr>
              <a:t>		</a:t>
            </a:r>
            <a:r>
              <a:rPr lang="en-GB" sz="1600" dirty="0" smtClean="0">
                <a:latin typeface="+mj-lt"/>
              </a:rPr>
              <a:t>				             Capak</a:t>
            </a:r>
            <a:r>
              <a:rPr lang="en-GB" sz="1600" dirty="0">
                <a:latin typeface="+mj-lt"/>
              </a:rPr>
              <a:t>+2007)</a:t>
            </a:r>
          </a:p>
          <a:p>
            <a:endParaRPr lang="en-GB" dirty="0" smtClean="0">
              <a:solidFill>
                <a:srgbClr val="0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dirty="0" smtClean="0">
              <a:solidFill>
                <a:srgbClr val="000000"/>
              </a:solidFill>
              <a:latin typeface="+mj-lt"/>
            </a:endParaRPr>
          </a:p>
          <a:p>
            <a:r>
              <a:rPr lang="en-GB" dirty="0" smtClean="0">
                <a:solidFill>
                  <a:srgbClr val="000000"/>
                </a:solidFill>
                <a:latin typeface="+mj-lt"/>
              </a:rPr>
              <a:t>Astronomical </a:t>
            </a:r>
            <a:r>
              <a:rPr lang="en-GB" dirty="0">
                <a:solidFill>
                  <a:srgbClr val="000000"/>
                </a:solidFill>
                <a:latin typeface="+mj-lt"/>
              </a:rPr>
              <a:t>Image Decomposition and Analysis </a:t>
            </a:r>
            <a:r>
              <a:rPr lang="en-GB" b="1" dirty="0" smtClean="0">
                <a:solidFill>
                  <a:srgbClr val="000000"/>
                </a:solidFill>
                <a:latin typeface="+mj-lt"/>
              </a:rPr>
              <a:t>AIDA</a:t>
            </a:r>
            <a:r>
              <a:rPr lang="en-GB" dirty="0" smtClean="0">
                <a:solidFill>
                  <a:srgbClr val="000000"/>
                </a:solidFill>
                <a:latin typeface="+mj-lt"/>
              </a:rPr>
              <a:t> (Uslenghi+2008) software  </a:t>
            </a:r>
            <a:endParaRPr lang="en-GB" dirty="0">
              <a:solidFill>
                <a:srgbClr val="000000"/>
              </a:solidFill>
              <a:latin typeface="+mj-lt"/>
            </a:endParaRPr>
          </a:p>
          <a:p>
            <a:r>
              <a:rPr lang="en-GB" dirty="0">
                <a:solidFill>
                  <a:srgbClr val="000000"/>
                </a:solidFill>
                <a:latin typeface="+mj-lt"/>
              </a:rPr>
              <a:t> </a:t>
            </a: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22</a:t>
            </a:fld>
            <a:endParaRPr lang="en-GB"/>
          </a:p>
        </p:txBody>
      </p:sp>
      <p:pic>
        <p:nvPicPr>
          <p:cNvPr id="16" name="Immagine 15" descr="mask_QP09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21" y="-34020"/>
            <a:ext cx="3587578" cy="3587578"/>
          </a:xfrm>
          <a:prstGeom prst="rect">
            <a:avLst/>
          </a:prstGeom>
          <a:solidFill>
            <a:srgbClr val="FFFFFF"/>
          </a:solidFill>
          <a:ln>
            <a:noFill/>
          </a:ln>
        </p:spPr>
      </p:pic>
      <p:sp>
        <p:nvSpPr>
          <p:cNvPr id="22" name="Anello 21"/>
          <p:cNvSpPr/>
          <p:nvPr/>
        </p:nvSpPr>
        <p:spPr>
          <a:xfrm>
            <a:off x="6321919" y="691753"/>
            <a:ext cx="2114771" cy="216598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Anello 22"/>
          <p:cNvSpPr/>
          <p:nvPr/>
        </p:nvSpPr>
        <p:spPr>
          <a:xfrm>
            <a:off x="6633686" y="1019380"/>
            <a:ext cx="1508171" cy="152082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5" name="Immagine 24" descr="qp_fig2.eps"/>
          <p:cNvPicPr>
            <a:picLocks noChangeAspect="1"/>
          </p:cNvPicPr>
          <p:nvPr/>
        </p:nvPicPr>
        <p:blipFill rotWithShape="1">
          <a:blip r:embed="rId4">
            <a:extLst>
              <a:ext uri="{28A0092B-C50C-407E-A947-70E740481C1C}">
                <a14:useLocalDpi xmlns:a14="http://schemas.microsoft.com/office/drawing/2010/main" val="0"/>
              </a:ext>
            </a:extLst>
          </a:blip>
          <a:srcRect l="43629" t="11020" r="16572" b="62052"/>
          <a:stretch/>
        </p:blipFill>
        <p:spPr>
          <a:xfrm>
            <a:off x="5307023" y="3297005"/>
            <a:ext cx="3798230" cy="3655600"/>
          </a:xfrm>
          <a:prstGeom prst="rect">
            <a:avLst/>
          </a:prstGeom>
          <a:ln>
            <a:solidFill>
              <a:srgbClr val="FFFFFF"/>
            </a:solidFill>
          </a:ln>
        </p:spPr>
      </p:pic>
      <p:sp>
        <p:nvSpPr>
          <p:cNvPr id="26" name="Rettangolo 25"/>
          <p:cNvSpPr/>
          <p:nvPr/>
        </p:nvSpPr>
        <p:spPr>
          <a:xfrm>
            <a:off x="413338" y="1881830"/>
            <a:ext cx="4523800" cy="646331"/>
          </a:xfrm>
          <a:prstGeom prst="rect">
            <a:avLst/>
          </a:prstGeom>
        </p:spPr>
        <p:txBody>
          <a:bodyPr wrap="square">
            <a:spAutoFit/>
          </a:bodyPr>
          <a:lstStyle/>
          <a:p>
            <a:pPr marL="285750" indent="-285750">
              <a:buFont typeface="Wingdings" charset="0"/>
              <a:buChar char="è"/>
            </a:pPr>
            <a:r>
              <a:rPr lang="en-GB" b="1" dirty="0">
                <a:solidFill>
                  <a:srgbClr val="800000"/>
                </a:solidFill>
                <a:latin typeface="+mj-lt"/>
              </a:rPr>
              <a:t>HOST and NUCLEUS LUMINOSITIES </a:t>
            </a:r>
            <a:r>
              <a:rPr lang="en-GB" dirty="0">
                <a:solidFill>
                  <a:srgbClr val="800000"/>
                </a:solidFill>
                <a:latin typeface="+mj-lt"/>
              </a:rPr>
              <a:t>(for resolved galaxies)</a:t>
            </a:r>
          </a:p>
        </p:txBody>
      </p:sp>
      <p:sp>
        <p:nvSpPr>
          <p:cNvPr id="27" name="Rettangolo 26"/>
          <p:cNvSpPr/>
          <p:nvPr/>
        </p:nvSpPr>
        <p:spPr>
          <a:xfrm>
            <a:off x="442073" y="4628804"/>
            <a:ext cx="1815863" cy="923330"/>
          </a:xfrm>
          <a:prstGeom prst="rect">
            <a:avLst/>
          </a:prstGeom>
        </p:spPr>
        <p:txBody>
          <a:bodyPr wrap="square">
            <a:spAutoFit/>
          </a:bodyPr>
          <a:lstStyle/>
          <a:p>
            <a:r>
              <a:rPr lang="en-GB" b="1" dirty="0">
                <a:solidFill>
                  <a:srgbClr val="000000"/>
                </a:solidFill>
                <a:latin typeface="+mj-lt"/>
              </a:rPr>
              <a:t>PSF</a:t>
            </a:r>
            <a:r>
              <a:rPr lang="en-GB" dirty="0">
                <a:solidFill>
                  <a:srgbClr val="000000"/>
                </a:solidFill>
                <a:latin typeface="+mj-lt"/>
              </a:rPr>
              <a:t> from isolated stars in the field </a:t>
            </a:r>
          </a:p>
        </p:txBody>
      </p:sp>
      <p:sp>
        <p:nvSpPr>
          <p:cNvPr id="12" name="Rettangolo 11"/>
          <p:cNvSpPr/>
          <p:nvPr/>
        </p:nvSpPr>
        <p:spPr>
          <a:xfrm>
            <a:off x="2675238" y="4658879"/>
            <a:ext cx="2336714" cy="646331"/>
          </a:xfrm>
          <a:prstGeom prst="rect">
            <a:avLst/>
          </a:prstGeom>
        </p:spPr>
        <p:txBody>
          <a:bodyPr wrap="square">
            <a:spAutoFit/>
          </a:bodyPr>
          <a:lstStyle/>
          <a:p>
            <a:r>
              <a:rPr lang="en-GB" b="1" dirty="0" smtClean="0">
                <a:solidFill>
                  <a:srgbClr val="000000"/>
                </a:solidFill>
                <a:latin typeface="+mj-lt"/>
              </a:rPr>
              <a:t>galaxy </a:t>
            </a:r>
            <a:r>
              <a:rPr lang="en-GB" b="1" dirty="0">
                <a:solidFill>
                  <a:srgbClr val="000000"/>
                </a:solidFill>
                <a:latin typeface="+mj-lt"/>
              </a:rPr>
              <a:t>model </a:t>
            </a:r>
            <a:r>
              <a:rPr lang="en-GB" dirty="0" smtClean="0">
                <a:solidFill>
                  <a:srgbClr val="000000"/>
                </a:solidFill>
                <a:latin typeface="+mj-lt"/>
              </a:rPr>
              <a:t>(Sersic1963</a:t>
            </a:r>
            <a:r>
              <a:rPr lang="en-GB" dirty="0">
                <a:solidFill>
                  <a:srgbClr val="000000"/>
                </a:solidFill>
                <a:latin typeface="+mj-lt"/>
              </a:rPr>
              <a:t>)</a:t>
            </a:r>
          </a:p>
        </p:txBody>
      </p:sp>
      <p:sp>
        <p:nvSpPr>
          <p:cNvPr id="14" name="Rettangolo 13"/>
          <p:cNvSpPr/>
          <p:nvPr/>
        </p:nvSpPr>
        <p:spPr>
          <a:xfrm>
            <a:off x="2100511" y="4773562"/>
            <a:ext cx="417482" cy="584776"/>
          </a:xfrm>
          <a:prstGeom prst="rect">
            <a:avLst/>
          </a:prstGeom>
        </p:spPr>
        <p:txBody>
          <a:bodyPr wrap="square">
            <a:spAutoFit/>
          </a:bodyPr>
          <a:lstStyle/>
          <a:p>
            <a:r>
              <a:rPr lang="en-GB" sz="3200" dirty="0" smtClean="0">
                <a:solidFill>
                  <a:srgbClr val="000000"/>
                </a:solidFill>
                <a:latin typeface="+mj-lt"/>
              </a:rPr>
              <a:t>+</a:t>
            </a:r>
            <a:endParaRPr lang="en-GB" sz="3200" dirty="0">
              <a:solidFill>
                <a:srgbClr val="000000"/>
              </a:solidFill>
              <a:latin typeface="+mj-lt"/>
            </a:endParaRPr>
          </a:p>
        </p:txBody>
      </p:sp>
      <p:sp>
        <p:nvSpPr>
          <p:cNvPr id="17" name="CasellaDiTesto 16"/>
          <p:cNvSpPr txBox="1"/>
          <p:nvPr/>
        </p:nvSpPr>
        <p:spPr>
          <a:xfrm>
            <a:off x="-5431" y="66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ANALYSIS: HOST GALAXIES of QSO PAIRS</a:t>
            </a:r>
            <a:endParaRPr lang="it-IT" sz="2400" dirty="0">
              <a:solidFill>
                <a:srgbClr val="800000"/>
              </a:solidFill>
              <a:latin typeface="Century Gothic"/>
              <a:cs typeface="Century Gothic"/>
            </a:endParaRPr>
          </a:p>
        </p:txBody>
      </p:sp>
      <p:cxnSp>
        <p:nvCxnSpPr>
          <p:cNvPr id="5" name="Connettore 2 4"/>
          <p:cNvCxnSpPr/>
          <p:nvPr/>
        </p:nvCxnSpPr>
        <p:spPr>
          <a:xfrm>
            <a:off x="1696881" y="5552134"/>
            <a:ext cx="5211068" cy="108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763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84745" y="691753"/>
            <a:ext cx="5555705" cy="3108544"/>
          </a:xfrm>
          <a:prstGeom prst="rect">
            <a:avLst/>
          </a:prstGeom>
          <a:noFill/>
        </p:spPr>
        <p:txBody>
          <a:bodyPr wrap="square" rtlCol="0">
            <a:spAutoFit/>
          </a:bodyPr>
          <a:lstStyle/>
          <a:p>
            <a:pPr marL="285750" indent="-285750">
              <a:buFont typeface="Arial"/>
              <a:buChar char="•"/>
            </a:pPr>
            <a:r>
              <a:rPr lang="en-GB" b="1" dirty="0">
                <a:solidFill>
                  <a:srgbClr val="800000"/>
                </a:solidFill>
                <a:latin typeface="+mj-lt"/>
              </a:rPr>
              <a:t>P</a:t>
            </a:r>
            <a:r>
              <a:rPr lang="en-GB" b="1" dirty="0" smtClean="0">
                <a:solidFill>
                  <a:srgbClr val="800000"/>
                </a:solidFill>
                <a:latin typeface="+mj-lt"/>
              </a:rPr>
              <a:t>hotometrical and morphological  study of I images </a:t>
            </a:r>
            <a:r>
              <a:rPr lang="en-GB" sz="1600" dirty="0" smtClean="0">
                <a:solidFill>
                  <a:srgbClr val="000000"/>
                </a:solidFill>
                <a:latin typeface="+mj-lt"/>
              </a:rPr>
              <a:t>(</a:t>
            </a:r>
            <a:r>
              <a:rPr lang="en-GB" sz="1600" b="1" dirty="0">
                <a:solidFill>
                  <a:srgbClr val="000000"/>
                </a:solidFill>
                <a:latin typeface="+mj-lt"/>
              </a:rPr>
              <a:t>i &lt; 22 </a:t>
            </a:r>
            <a:r>
              <a:rPr lang="en-GB" sz="1600" dirty="0">
                <a:solidFill>
                  <a:srgbClr val="000000"/>
                </a:solidFill>
                <a:latin typeface="+mj-lt"/>
              </a:rPr>
              <a:t>mag  =   </a:t>
            </a:r>
            <a:r>
              <a:rPr lang="en-GB" sz="1600" dirty="0">
                <a:latin typeface="+mj-lt"/>
              </a:rPr>
              <a:t>50% </a:t>
            </a:r>
            <a:r>
              <a:rPr lang="en-GB" sz="1600" dirty="0" smtClean="0">
                <a:latin typeface="+mj-lt"/>
              </a:rPr>
              <a:t>completeness, </a:t>
            </a:r>
            <a:r>
              <a:rPr lang="en-GB" sz="1600" dirty="0">
                <a:latin typeface="+mj-lt"/>
              </a:rPr>
              <a:t>		</a:t>
            </a:r>
            <a:r>
              <a:rPr lang="en-GB" sz="1600" dirty="0" smtClean="0">
                <a:latin typeface="+mj-lt"/>
              </a:rPr>
              <a:t>				             Capak</a:t>
            </a:r>
            <a:r>
              <a:rPr lang="en-GB" sz="1600" dirty="0">
                <a:latin typeface="+mj-lt"/>
              </a:rPr>
              <a:t>+2007)</a:t>
            </a:r>
          </a:p>
          <a:p>
            <a:endParaRPr lang="en-GB" dirty="0" smtClean="0">
              <a:solidFill>
                <a:srgbClr val="0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dirty="0" smtClean="0">
              <a:solidFill>
                <a:srgbClr val="000000"/>
              </a:solidFill>
              <a:latin typeface="+mj-lt"/>
            </a:endParaRPr>
          </a:p>
          <a:p>
            <a:r>
              <a:rPr lang="en-GB" dirty="0" smtClean="0">
                <a:solidFill>
                  <a:srgbClr val="000000"/>
                </a:solidFill>
                <a:latin typeface="+mj-lt"/>
              </a:rPr>
              <a:t>Astronomical </a:t>
            </a:r>
            <a:r>
              <a:rPr lang="en-GB" dirty="0">
                <a:solidFill>
                  <a:srgbClr val="000000"/>
                </a:solidFill>
                <a:latin typeface="+mj-lt"/>
              </a:rPr>
              <a:t>Image Decomposition and Analysis </a:t>
            </a:r>
            <a:r>
              <a:rPr lang="en-GB" b="1" dirty="0" smtClean="0">
                <a:solidFill>
                  <a:srgbClr val="000000"/>
                </a:solidFill>
                <a:latin typeface="+mj-lt"/>
              </a:rPr>
              <a:t>AIDA</a:t>
            </a:r>
            <a:r>
              <a:rPr lang="en-GB" dirty="0" smtClean="0">
                <a:solidFill>
                  <a:srgbClr val="000000"/>
                </a:solidFill>
                <a:latin typeface="+mj-lt"/>
              </a:rPr>
              <a:t> (Uslenghi+2008) software  </a:t>
            </a:r>
            <a:endParaRPr lang="en-GB" dirty="0">
              <a:solidFill>
                <a:srgbClr val="000000"/>
              </a:solidFill>
              <a:latin typeface="+mj-lt"/>
            </a:endParaRPr>
          </a:p>
          <a:p>
            <a:r>
              <a:rPr lang="en-GB" dirty="0">
                <a:solidFill>
                  <a:srgbClr val="000000"/>
                </a:solidFill>
                <a:latin typeface="+mj-lt"/>
              </a:rPr>
              <a:t> </a:t>
            </a: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23</a:t>
            </a:fld>
            <a:endParaRPr lang="en-GB"/>
          </a:p>
        </p:txBody>
      </p:sp>
      <p:pic>
        <p:nvPicPr>
          <p:cNvPr id="16" name="Immagine 15" descr="mask_QP09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21" y="-34020"/>
            <a:ext cx="3587578" cy="3587578"/>
          </a:xfrm>
          <a:prstGeom prst="rect">
            <a:avLst/>
          </a:prstGeom>
          <a:solidFill>
            <a:srgbClr val="FFFFFF"/>
          </a:solidFill>
          <a:ln>
            <a:noFill/>
          </a:ln>
        </p:spPr>
      </p:pic>
      <p:sp>
        <p:nvSpPr>
          <p:cNvPr id="22" name="Anello 21"/>
          <p:cNvSpPr/>
          <p:nvPr/>
        </p:nvSpPr>
        <p:spPr>
          <a:xfrm>
            <a:off x="6321919" y="691753"/>
            <a:ext cx="2114771" cy="216598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Anello 22"/>
          <p:cNvSpPr/>
          <p:nvPr/>
        </p:nvSpPr>
        <p:spPr>
          <a:xfrm>
            <a:off x="6633686" y="1019380"/>
            <a:ext cx="1508171" cy="152082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5" name="Immagine 24" descr="qp_fig2.eps"/>
          <p:cNvPicPr>
            <a:picLocks noChangeAspect="1"/>
          </p:cNvPicPr>
          <p:nvPr/>
        </p:nvPicPr>
        <p:blipFill rotWithShape="1">
          <a:blip r:embed="rId4">
            <a:extLst>
              <a:ext uri="{28A0092B-C50C-407E-A947-70E740481C1C}">
                <a14:useLocalDpi xmlns:a14="http://schemas.microsoft.com/office/drawing/2010/main" val="0"/>
              </a:ext>
            </a:extLst>
          </a:blip>
          <a:srcRect l="43629" t="11020" r="16572" b="62052"/>
          <a:stretch/>
        </p:blipFill>
        <p:spPr>
          <a:xfrm>
            <a:off x="5307023" y="3297005"/>
            <a:ext cx="3798230" cy="3655600"/>
          </a:xfrm>
          <a:prstGeom prst="rect">
            <a:avLst/>
          </a:prstGeom>
          <a:ln>
            <a:solidFill>
              <a:srgbClr val="FFFFFF"/>
            </a:solidFill>
          </a:ln>
        </p:spPr>
      </p:pic>
      <p:sp>
        <p:nvSpPr>
          <p:cNvPr id="26" name="Rettangolo 25"/>
          <p:cNvSpPr/>
          <p:nvPr/>
        </p:nvSpPr>
        <p:spPr>
          <a:xfrm>
            <a:off x="413338" y="1881830"/>
            <a:ext cx="4523800" cy="646331"/>
          </a:xfrm>
          <a:prstGeom prst="rect">
            <a:avLst/>
          </a:prstGeom>
        </p:spPr>
        <p:txBody>
          <a:bodyPr wrap="square">
            <a:spAutoFit/>
          </a:bodyPr>
          <a:lstStyle/>
          <a:p>
            <a:pPr marL="285750" indent="-285750">
              <a:buFont typeface="Wingdings" charset="0"/>
              <a:buChar char="è"/>
            </a:pPr>
            <a:r>
              <a:rPr lang="en-GB" b="1" dirty="0">
                <a:solidFill>
                  <a:srgbClr val="800000"/>
                </a:solidFill>
                <a:latin typeface="+mj-lt"/>
              </a:rPr>
              <a:t>HOST and NUCLEUS LUMINOSITIES </a:t>
            </a:r>
            <a:r>
              <a:rPr lang="en-GB" dirty="0">
                <a:solidFill>
                  <a:srgbClr val="800000"/>
                </a:solidFill>
                <a:latin typeface="+mj-lt"/>
              </a:rPr>
              <a:t>(for resolved galaxies)</a:t>
            </a:r>
          </a:p>
        </p:txBody>
      </p:sp>
      <p:sp>
        <p:nvSpPr>
          <p:cNvPr id="27" name="Rettangolo 26"/>
          <p:cNvSpPr/>
          <p:nvPr/>
        </p:nvSpPr>
        <p:spPr>
          <a:xfrm>
            <a:off x="442073" y="4628804"/>
            <a:ext cx="1815863" cy="923330"/>
          </a:xfrm>
          <a:prstGeom prst="rect">
            <a:avLst/>
          </a:prstGeom>
        </p:spPr>
        <p:txBody>
          <a:bodyPr wrap="square">
            <a:spAutoFit/>
          </a:bodyPr>
          <a:lstStyle/>
          <a:p>
            <a:r>
              <a:rPr lang="en-GB" b="1" dirty="0">
                <a:solidFill>
                  <a:srgbClr val="000000"/>
                </a:solidFill>
                <a:latin typeface="+mj-lt"/>
              </a:rPr>
              <a:t>PSF</a:t>
            </a:r>
            <a:r>
              <a:rPr lang="en-GB" dirty="0">
                <a:solidFill>
                  <a:srgbClr val="000000"/>
                </a:solidFill>
                <a:latin typeface="+mj-lt"/>
              </a:rPr>
              <a:t> from isolated stars in the field </a:t>
            </a:r>
          </a:p>
        </p:txBody>
      </p:sp>
      <p:sp>
        <p:nvSpPr>
          <p:cNvPr id="12" name="Rettangolo 11"/>
          <p:cNvSpPr/>
          <p:nvPr/>
        </p:nvSpPr>
        <p:spPr>
          <a:xfrm>
            <a:off x="2675238" y="4658879"/>
            <a:ext cx="2336714" cy="646331"/>
          </a:xfrm>
          <a:prstGeom prst="rect">
            <a:avLst/>
          </a:prstGeom>
        </p:spPr>
        <p:txBody>
          <a:bodyPr wrap="square">
            <a:spAutoFit/>
          </a:bodyPr>
          <a:lstStyle/>
          <a:p>
            <a:r>
              <a:rPr lang="en-GB" b="1" dirty="0" smtClean="0">
                <a:solidFill>
                  <a:srgbClr val="000000"/>
                </a:solidFill>
                <a:latin typeface="+mj-lt"/>
              </a:rPr>
              <a:t>galaxy </a:t>
            </a:r>
            <a:r>
              <a:rPr lang="en-GB" b="1" dirty="0">
                <a:solidFill>
                  <a:srgbClr val="000000"/>
                </a:solidFill>
                <a:latin typeface="+mj-lt"/>
              </a:rPr>
              <a:t>model </a:t>
            </a:r>
            <a:r>
              <a:rPr lang="en-GB" dirty="0" smtClean="0">
                <a:solidFill>
                  <a:srgbClr val="000000"/>
                </a:solidFill>
                <a:latin typeface="+mj-lt"/>
              </a:rPr>
              <a:t>(Sersic1963</a:t>
            </a:r>
            <a:r>
              <a:rPr lang="en-GB" dirty="0">
                <a:solidFill>
                  <a:srgbClr val="000000"/>
                </a:solidFill>
                <a:latin typeface="+mj-lt"/>
              </a:rPr>
              <a:t>)</a:t>
            </a:r>
          </a:p>
        </p:txBody>
      </p:sp>
      <p:sp>
        <p:nvSpPr>
          <p:cNvPr id="14" name="Rettangolo 13"/>
          <p:cNvSpPr/>
          <p:nvPr/>
        </p:nvSpPr>
        <p:spPr>
          <a:xfrm>
            <a:off x="2100511" y="4773562"/>
            <a:ext cx="417482" cy="584776"/>
          </a:xfrm>
          <a:prstGeom prst="rect">
            <a:avLst/>
          </a:prstGeom>
        </p:spPr>
        <p:txBody>
          <a:bodyPr wrap="square">
            <a:spAutoFit/>
          </a:bodyPr>
          <a:lstStyle/>
          <a:p>
            <a:r>
              <a:rPr lang="en-GB" sz="3200" dirty="0" smtClean="0">
                <a:solidFill>
                  <a:srgbClr val="000000"/>
                </a:solidFill>
                <a:latin typeface="+mj-lt"/>
              </a:rPr>
              <a:t>+</a:t>
            </a:r>
            <a:endParaRPr lang="en-GB" sz="3200" dirty="0">
              <a:solidFill>
                <a:srgbClr val="000000"/>
              </a:solidFill>
              <a:latin typeface="+mj-lt"/>
            </a:endParaRPr>
          </a:p>
        </p:txBody>
      </p:sp>
      <p:sp>
        <p:nvSpPr>
          <p:cNvPr id="17" name="CasellaDiTesto 16"/>
          <p:cNvSpPr txBox="1"/>
          <p:nvPr/>
        </p:nvSpPr>
        <p:spPr>
          <a:xfrm>
            <a:off x="-5431" y="66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ANALYSIS: HOST GALAXIES of QSO PAIRS</a:t>
            </a:r>
            <a:endParaRPr lang="it-IT" sz="2400" dirty="0">
              <a:solidFill>
                <a:srgbClr val="800000"/>
              </a:solidFill>
              <a:latin typeface="Century Gothic"/>
              <a:cs typeface="Century Gothic"/>
            </a:endParaRPr>
          </a:p>
        </p:txBody>
      </p:sp>
      <p:cxnSp>
        <p:nvCxnSpPr>
          <p:cNvPr id="5" name="Connettore 2 4"/>
          <p:cNvCxnSpPr/>
          <p:nvPr/>
        </p:nvCxnSpPr>
        <p:spPr>
          <a:xfrm>
            <a:off x="1696881" y="5552134"/>
            <a:ext cx="5211068" cy="108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flipV="1">
            <a:off x="4400943" y="4628804"/>
            <a:ext cx="2232743" cy="4185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03419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95586" y="1934808"/>
            <a:ext cx="5069411" cy="4801315"/>
          </a:xfrm>
          <a:prstGeom prst="rect">
            <a:avLst/>
          </a:prstGeom>
          <a:noFill/>
        </p:spPr>
        <p:txBody>
          <a:bodyPr wrap="square" rtlCol="0">
            <a:spAutoFit/>
          </a:bodyPr>
          <a:lstStyle/>
          <a:p>
            <a:pPr marL="285750" indent="-285750">
              <a:buFont typeface="Arial"/>
              <a:buChar char="•"/>
            </a:pPr>
            <a:r>
              <a:rPr lang="en-GB" b="1" dirty="0" smtClean="0">
                <a:solidFill>
                  <a:srgbClr val="000000"/>
                </a:solidFill>
                <a:latin typeface="+mj-lt"/>
              </a:rPr>
              <a:t>24/28 </a:t>
            </a:r>
            <a:r>
              <a:rPr lang="en-GB" dirty="0" smtClean="0">
                <a:solidFill>
                  <a:srgbClr val="000000"/>
                </a:solidFill>
                <a:latin typeface="+mj-lt"/>
              </a:rPr>
              <a:t>resolved hosts</a:t>
            </a:r>
          </a:p>
          <a:p>
            <a:pPr marL="285750" indent="-285750">
              <a:buFont typeface="Arial"/>
              <a:buChar char="•"/>
            </a:pPr>
            <a:r>
              <a:rPr lang="en-GB" b="1" dirty="0" smtClean="0">
                <a:solidFill>
                  <a:srgbClr val="000000"/>
                </a:solidFill>
                <a:latin typeface="+mj-lt"/>
              </a:rPr>
              <a:t>host typical luminosity:</a:t>
            </a:r>
          </a:p>
          <a:p>
            <a:r>
              <a:rPr lang="en-GB" b="1" dirty="0" smtClean="0">
                <a:solidFill>
                  <a:srgbClr val="000000"/>
                </a:solidFill>
                <a:latin typeface="+mj-lt"/>
              </a:rPr>
              <a:t>     </a:t>
            </a:r>
            <a:r>
              <a:rPr lang="en-GB" b="1" dirty="0" smtClean="0">
                <a:solidFill>
                  <a:srgbClr val="3366FF"/>
                </a:solidFill>
                <a:latin typeface="+mj-lt"/>
              </a:rPr>
              <a:t>M* &lt; M &lt; M*-3</a:t>
            </a:r>
            <a:endParaRPr lang="en-GB" dirty="0" smtClean="0">
              <a:solidFill>
                <a:srgbClr val="000000"/>
              </a:solidFill>
              <a:latin typeface="+mj-lt"/>
            </a:endParaRPr>
          </a:p>
          <a:p>
            <a:r>
              <a:rPr lang="en-GB" dirty="0" smtClean="0">
                <a:solidFill>
                  <a:srgbClr val="000000"/>
                </a:solidFill>
                <a:latin typeface="+mj-lt"/>
              </a:rPr>
              <a:t>   </a:t>
            </a:r>
            <a:endParaRPr lang="en-GB" dirty="0" smtClean="0">
              <a:solidFill>
                <a:srgbClr val="000000"/>
              </a:solidFill>
            </a:endParaRPr>
          </a:p>
          <a:p>
            <a:endParaRPr lang="en-GB" b="1" dirty="0" smtClean="0">
              <a:solidFill>
                <a:srgbClr val="800000"/>
              </a:solidFill>
              <a:latin typeface="+mj-lt"/>
            </a:endParaRPr>
          </a:p>
          <a:p>
            <a:endParaRPr lang="en-GB" b="1" dirty="0" smtClean="0">
              <a:solidFill>
                <a:srgbClr val="800000"/>
              </a:solidFill>
              <a:latin typeface="+mj-lt"/>
            </a:endParaRPr>
          </a:p>
          <a:p>
            <a:r>
              <a:rPr lang="en-GB" b="1" dirty="0" smtClean="0">
                <a:solidFill>
                  <a:srgbClr val="800000"/>
                </a:solidFill>
                <a:latin typeface="+mj-lt"/>
              </a:rPr>
              <a:t> </a:t>
            </a:r>
          </a:p>
          <a:p>
            <a:endParaRPr lang="en-US" b="1" dirty="0" smtClean="0">
              <a:solidFill>
                <a:srgbClr val="3366FF"/>
              </a:solidFill>
              <a:latin typeface="+mj-lt"/>
              <a:ea typeface="Wingdings"/>
              <a:cs typeface="Wingdings"/>
              <a:sym typeface="Wingdings"/>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pPr marL="285750" indent="-285750">
              <a:buFont typeface="Wingdings" charset="0"/>
              <a:buChar char="è"/>
            </a:pPr>
            <a:endParaRPr lang="en-GB" dirty="0" smtClean="0">
              <a:latin typeface="+mj-lt"/>
              <a:sym typeface="Wingdings"/>
            </a:endParaRPr>
          </a:p>
          <a:p>
            <a:endParaRPr lang="en-GB" b="1" dirty="0" smtClean="0">
              <a:solidFill>
                <a:srgbClr val="800000"/>
              </a:solidFill>
              <a:latin typeface="+mj-lt"/>
            </a:endParaRPr>
          </a:p>
          <a:p>
            <a:endParaRPr lang="en-GB" b="1" dirty="0" smtClean="0">
              <a:solidFill>
                <a:srgbClr val="0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24</a:t>
            </a:fld>
            <a:endParaRPr lang="en-GB"/>
          </a:p>
        </p:txBody>
      </p:sp>
      <p:sp>
        <p:nvSpPr>
          <p:cNvPr id="4" name="CasellaDiTesto 3"/>
          <p:cNvSpPr txBox="1"/>
          <p:nvPr/>
        </p:nvSpPr>
        <p:spPr>
          <a:xfrm>
            <a:off x="180685" y="4048026"/>
            <a:ext cx="4052945" cy="2308324"/>
          </a:xfrm>
          <a:prstGeom prst="rect">
            <a:avLst/>
          </a:prstGeom>
          <a:noFill/>
        </p:spPr>
        <p:txBody>
          <a:bodyPr wrap="square" rtlCol="0">
            <a:spAutoFit/>
          </a:bodyPr>
          <a:lstStyle/>
          <a:p>
            <a:pPr algn="ctr"/>
            <a:r>
              <a:rPr lang="en-GB" sz="2400" b="1" dirty="0" smtClean="0">
                <a:solidFill>
                  <a:srgbClr val="800000"/>
                </a:solidFill>
                <a:latin typeface="+mj-lt"/>
              </a:rPr>
              <a:t>NO HOST LUMINOSITY DIFFERENCES </a:t>
            </a:r>
            <a:r>
              <a:rPr lang="en-GB" b="1" dirty="0" smtClean="0">
                <a:solidFill>
                  <a:srgbClr val="800000"/>
                </a:solidFill>
                <a:latin typeface="+mj-lt"/>
              </a:rPr>
              <a:t>between QSOs </a:t>
            </a:r>
            <a:r>
              <a:rPr lang="en-GB" sz="2400" b="1" dirty="0" smtClean="0">
                <a:solidFill>
                  <a:srgbClr val="800000"/>
                </a:solidFill>
                <a:latin typeface="+mj-lt"/>
              </a:rPr>
              <a:t>in pairs </a:t>
            </a:r>
            <a:r>
              <a:rPr lang="en-GB" b="1" dirty="0" smtClean="0">
                <a:solidFill>
                  <a:srgbClr val="800000"/>
                </a:solidFill>
                <a:latin typeface="+mj-lt"/>
              </a:rPr>
              <a:t>and</a:t>
            </a:r>
            <a:r>
              <a:rPr lang="en-GB" sz="2400" b="1" dirty="0" smtClean="0">
                <a:solidFill>
                  <a:srgbClr val="800000"/>
                </a:solidFill>
                <a:latin typeface="+mj-lt"/>
              </a:rPr>
              <a:t> isolated </a:t>
            </a:r>
            <a:r>
              <a:rPr lang="en-GB" b="1" dirty="0" smtClean="0">
                <a:solidFill>
                  <a:srgbClr val="800000"/>
                </a:solidFill>
                <a:latin typeface="+mj-lt"/>
              </a:rPr>
              <a:t>QSOs</a:t>
            </a:r>
          </a:p>
          <a:p>
            <a:pPr algn="ctr"/>
            <a:endParaRPr lang="en-GB" b="1" dirty="0">
              <a:solidFill>
                <a:srgbClr val="800000"/>
              </a:solidFill>
              <a:latin typeface="+mj-lt"/>
            </a:endParaRPr>
          </a:p>
          <a:p>
            <a:pPr algn="ctr"/>
            <a:endParaRPr lang="en-GB" b="1" dirty="0" smtClean="0">
              <a:solidFill>
                <a:srgbClr val="8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7" name="Freccia giù 6"/>
          <p:cNvSpPr/>
          <p:nvPr/>
        </p:nvSpPr>
        <p:spPr>
          <a:xfrm flipH="1">
            <a:off x="2052652" y="1012113"/>
            <a:ext cx="407867" cy="7047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CasellaDiTesto 10"/>
          <p:cNvSpPr txBox="1"/>
          <p:nvPr/>
        </p:nvSpPr>
        <p:spPr>
          <a:xfrm>
            <a:off x="180685" y="27699"/>
            <a:ext cx="7744655" cy="830997"/>
          </a:xfrm>
          <a:prstGeom prst="rect">
            <a:avLst/>
          </a:prstGeom>
          <a:noFill/>
        </p:spPr>
        <p:txBody>
          <a:bodyPr wrap="square" rtlCol="0">
            <a:spAutoFit/>
          </a:bodyPr>
          <a:lstStyle/>
          <a:p>
            <a:r>
              <a:rPr lang="it-IT" sz="2400" dirty="0" smtClean="0">
                <a:solidFill>
                  <a:srgbClr val="800000"/>
                </a:solidFill>
                <a:cs typeface="Century Gothic"/>
              </a:rPr>
              <a:t>RESULTS:</a:t>
            </a:r>
          </a:p>
          <a:p>
            <a:r>
              <a:rPr lang="it-IT" sz="2400" dirty="0" smtClean="0">
                <a:solidFill>
                  <a:srgbClr val="800000"/>
                </a:solidFill>
                <a:cs typeface="Century Gothic"/>
              </a:rPr>
              <a:t> HOST GALAXIES </a:t>
            </a:r>
          </a:p>
        </p:txBody>
      </p:sp>
      <p:pic>
        <p:nvPicPr>
          <p:cNvPr id="9" name="Immagine 8" descr="hist_hostNORMcomp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73" y="1466290"/>
            <a:ext cx="4531379" cy="4544558"/>
          </a:xfrm>
          <a:prstGeom prst="rect">
            <a:avLst/>
          </a:prstGeom>
        </p:spPr>
      </p:pic>
    </p:spTree>
    <p:extLst>
      <p:ext uri="{BB962C8B-B14F-4D97-AF65-F5344CB8AC3E}">
        <p14:creationId xmlns:p14="http://schemas.microsoft.com/office/powerpoint/2010/main" val="6997622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sellaDiTesto 5"/>
          <p:cNvSpPr txBox="1"/>
          <p:nvPr/>
        </p:nvSpPr>
        <p:spPr>
          <a:xfrm>
            <a:off x="295586" y="1934808"/>
            <a:ext cx="5069411" cy="4801315"/>
          </a:xfrm>
          <a:prstGeom prst="rect">
            <a:avLst/>
          </a:prstGeom>
          <a:noFill/>
        </p:spPr>
        <p:txBody>
          <a:bodyPr wrap="square" rtlCol="0">
            <a:spAutoFit/>
          </a:bodyPr>
          <a:lstStyle/>
          <a:p>
            <a:pPr marL="285750" indent="-285750">
              <a:buFont typeface="Arial"/>
              <a:buChar char="•"/>
            </a:pPr>
            <a:r>
              <a:rPr lang="en-GB" b="1" dirty="0" smtClean="0">
                <a:solidFill>
                  <a:srgbClr val="000000"/>
                </a:solidFill>
                <a:latin typeface="+mj-lt"/>
              </a:rPr>
              <a:t>24/28 </a:t>
            </a:r>
            <a:r>
              <a:rPr lang="en-GB" dirty="0" smtClean="0">
                <a:solidFill>
                  <a:srgbClr val="000000"/>
                </a:solidFill>
                <a:latin typeface="+mj-lt"/>
              </a:rPr>
              <a:t>resolved hosts</a:t>
            </a:r>
          </a:p>
          <a:p>
            <a:pPr marL="285750" indent="-285750">
              <a:buFont typeface="Arial"/>
              <a:buChar char="•"/>
            </a:pPr>
            <a:r>
              <a:rPr lang="en-GB" b="1" dirty="0" smtClean="0">
                <a:solidFill>
                  <a:srgbClr val="000000"/>
                </a:solidFill>
                <a:latin typeface="+mj-lt"/>
              </a:rPr>
              <a:t>host typical </a:t>
            </a:r>
            <a:r>
              <a:rPr lang="en-GB" b="1" dirty="0">
                <a:solidFill>
                  <a:srgbClr val="000000"/>
                </a:solidFill>
                <a:latin typeface="+mj-lt"/>
              </a:rPr>
              <a:t>luminosity</a:t>
            </a:r>
            <a:r>
              <a:rPr lang="en-GB" b="1" dirty="0" smtClean="0">
                <a:solidFill>
                  <a:srgbClr val="000000"/>
                </a:solidFill>
                <a:latin typeface="+mj-lt"/>
              </a:rPr>
              <a:t>:</a:t>
            </a:r>
          </a:p>
          <a:p>
            <a:r>
              <a:rPr lang="en-GB" b="1" dirty="0">
                <a:solidFill>
                  <a:srgbClr val="000000"/>
                </a:solidFill>
                <a:latin typeface="+mj-lt"/>
              </a:rPr>
              <a:t> </a:t>
            </a:r>
            <a:r>
              <a:rPr lang="en-GB" b="1" dirty="0" smtClean="0">
                <a:solidFill>
                  <a:srgbClr val="000000"/>
                </a:solidFill>
                <a:latin typeface="+mj-lt"/>
              </a:rPr>
              <a:t>    </a:t>
            </a:r>
            <a:r>
              <a:rPr lang="en-GB" b="1" dirty="0" smtClean="0">
                <a:solidFill>
                  <a:srgbClr val="3366FF"/>
                </a:solidFill>
                <a:latin typeface="+mj-lt"/>
              </a:rPr>
              <a:t>M* &lt; M &lt; M</a:t>
            </a:r>
            <a:r>
              <a:rPr lang="en-GB" b="1" dirty="0">
                <a:solidFill>
                  <a:srgbClr val="3366FF"/>
                </a:solidFill>
                <a:latin typeface="+mj-lt"/>
              </a:rPr>
              <a:t>*</a:t>
            </a:r>
            <a:r>
              <a:rPr lang="en-GB" b="1" dirty="0" smtClean="0">
                <a:solidFill>
                  <a:srgbClr val="3366FF"/>
                </a:solidFill>
                <a:latin typeface="+mj-lt"/>
              </a:rPr>
              <a:t>-</a:t>
            </a:r>
            <a:r>
              <a:rPr lang="en-GB" b="1" dirty="0">
                <a:solidFill>
                  <a:srgbClr val="3366FF"/>
                </a:solidFill>
                <a:latin typeface="+mj-lt"/>
              </a:rPr>
              <a:t>3</a:t>
            </a:r>
            <a:endParaRPr lang="en-GB" dirty="0">
              <a:solidFill>
                <a:srgbClr val="000000"/>
              </a:solidFill>
              <a:latin typeface="+mj-lt"/>
            </a:endParaRPr>
          </a:p>
          <a:p>
            <a:r>
              <a:rPr lang="en-GB" dirty="0">
                <a:solidFill>
                  <a:srgbClr val="000000"/>
                </a:solidFill>
                <a:latin typeface="+mj-lt"/>
              </a:rPr>
              <a:t> </a:t>
            </a:r>
            <a:r>
              <a:rPr lang="en-GB" dirty="0" smtClean="0">
                <a:solidFill>
                  <a:srgbClr val="000000"/>
                </a:solidFill>
                <a:latin typeface="+mj-lt"/>
              </a:rPr>
              <a:t>  </a:t>
            </a:r>
            <a:endParaRPr lang="en-GB" dirty="0">
              <a:solidFill>
                <a:srgbClr val="000000"/>
              </a:solidFill>
            </a:endParaRPr>
          </a:p>
          <a:p>
            <a:endParaRPr lang="en-GB" b="1" dirty="0" smtClean="0">
              <a:solidFill>
                <a:srgbClr val="800000"/>
              </a:solidFill>
              <a:latin typeface="+mj-lt"/>
            </a:endParaRPr>
          </a:p>
          <a:p>
            <a:endParaRPr lang="en-GB" b="1" dirty="0" smtClean="0">
              <a:solidFill>
                <a:srgbClr val="800000"/>
              </a:solidFill>
              <a:latin typeface="+mj-lt"/>
            </a:endParaRPr>
          </a:p>
          <a:p>
            <a:r>
              <a:rPr lang="en-GB" b="1" dirty="0" smtClean="0">
                <a:solidFill>
                  <a:srgbClr val="800000"/>
                </a:solidFill>
                <a:latin typeface="+mj-lt"/>
              </a:rPr>
              <a:t> </a:t>
            </a:r>
          </a:p>
          <a:p>
            <a:endParaRPr lang="en-US" b="1" dirty="0">
              <a:solidFill>
                <a:srgbClr val="3366FF"/>
              </a:solidFill>
              <a:latin typeface="+mj-lt"/>
              <a:ea typeface="Wingdings"/>
              <a:cs typeface="Wingdings"/>
              <a:sym typeface="Wingdings"/>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a:p>
            <a:endParaRPr lang="en-GB" b="1" dirty="0" smtClean="0">
              <a:solidFill>
                <a:srgbClr val="800000"/>
              </a:solidFill>
              <a:latin typeface="+mj-lt"/>
            </a:endParaRPr>
          </a:p>
          <a:p>
            <a:pPr marL="285750" indent="-285750">
              <a:buFont typeface="Wingdings" charset="0"/>
              <a:buChar char="è"/>
            </a:pPr>
            <a:endParaRPr lang="en-GB" dirty="0" smtClean="0">
              <a:latin typeface="+mj-lt"/>
              <a:sym typeface="Wingdings"/>
            </a:endParaRPr>
          </a:p>
          <a:p>
            <a:endParaRPr lang="en-GB" b="1" dirty="0">
              <a:solidFill>
                <a:srgbClr val="800000"/>
              </a:solidFill>
              <a:latin typeface="+mj-lt"/>
            </a:endParaRPr>
          </a:p>
          <a:p>
            <a:endParaRPr lang="en-GB" b="1" dirty="0" smtClean="0">
              <a:solidFill>
                <a:srgbClr val="0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25</a:t>
            </a:fld>
            <a:endParaRPr lang="en-GB"/>
          </a:p>
        </p:txBody>
      </p:sp>
      <p:sp>
        <p:nvSpPr>
          <p:cNvPr id="4" name="CasellaDiTesto 3"/>
          <p:cNvSpPr txBox="1"/>
          <p:nvPr/>
        </p:nvSpPr>
        <p:spPr>
          <a:xfrm>
            <a:off x="180685" y="4048026"/>
            <a:ext cx="4052945" cy="2308324"/>
          </a:xfrm>
          <a:prstGeom prst="rect">
            <a:avLst/>
          </a:prstGeom>
          <a:noFill/>
        </p:spPr>
        <p:txBody>
          <a:bodyPr wrap="square" rtlCol="0">
            <a:spAutoFit/>
          </a:bodyPr>
          <a:lstStyle/>
          <a:p>
            <a:pPr algn="ctr"/>
            <a:r>
              <a:rPr lang="en-GB" sz="2400" b="1" dirty="0" smtClean="0">
                <a:solidFill>
                  <a:srgbClr val="800000"/>
                </a:solidFill>
                <a:latin typeface="+mj-lt"/>
              </a:rPr>
              <a:t>NO HOST LUMINOSITY DIFFERENCES </a:t>
            </a:r>
            <a:r>
              <a:rPr lang="en-GB" b="1" dirty="0" smtClean="0">
                <a:solidFill>
                  <a:srgbClr val="800000"/>
                </a:solidFill>
                <a:latin typeface="+mj-lt"/>
              </a:rPr>
              <a:t>between QSOs </a:t>
            </a:r>
            <a:r>
              <a:rPr lang="en-GB" sz="2400" b="1" dirty="0" smtClean="0">
                <a:solidFill>
                  <a:srgbClr val="800000"/>
                </a:solidFill>
                <a:latin typeface="+mj-lt"/>
              </a:rPr>
              <a:t>in pairs </a:t>
            </a:r>
            <a:r>
              <a:rPr lang="en-GB" b="1" dirty="0" smtClean="0">
                <a:solidFill>
                  <a:srgbClr val="800000"/>
                </a:solidFill>
                <a:latin typeface="+mj-lt"/>
              </a:rPr>
              <a:t>and</a:t>
            </a:r>
            <a:r>
              <a:rPr lang="en-GB" sz="2400" b="1" dirty="0" smtClean="0">
                <a:solidFill>
                  <a:srgbClr val="800000"/>
                </a:solidFill>
                <a:latin typeface="+mj-lt"/>
              </a:rPr>
              <a:t> isolated </a:t>
            </a:r>
            <a:r>
              <a:rPr lang="en-GB" b="1" dirty="0" smtClean="0">
                <a:solidFill>
                  <a:srgbClr val="800000"/>
                </a:solidFill>
                <a:latin typeface="+mj-lt"/>
              </a:rPr>
              <a:t>QSOs</a:t>
            </a:r>
          </a:p>
          <a:p>
            <a:pPr algn="ctr"/>
            <a:endParaRPr lang="en-GB" b="1" dirty="0">
              <a:solidFill>
                <a:srgbClr val="800000"/>
              </a:solidFill>
              <a:latin typeface="+mj-lt"/>
            </a:endParaRPr>
          </a:p>
          <a:p>
            <a:pPr algn="ctr"/>
            <a:endParaRPr lang="en-GB" b="1" dirty="0" smtClean="0">
              <a:solidFill>
                <a:srgbClr val="8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7" name="Freccia giù 6"/>
          <p:cNvSpPr/>
          <p:nvPr/>
        </p:nvSpPr>
        <p:spPr>
          <a:xfrm flipH="1">
            <a:off x="2052652" y="1012113"/>
            <a:ext cx="407867" cy="7047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Immagine 12" descr="hist_hostNORMcomp1.eps"/>
          <p:cNvPicPr>
            <a:picLocks noChangeAspect="1"/>
          </p:cNvPicPr>
          <p:nvPr/>
        </p:nvPicPr>
        <p:blipFill rotWithShape="1">
          <a:blip r:embed="rId3">
            <a:extLst>
              <a:ext uri="{28A0092B-C50C-407E-A947-70E740481C1C}">
                <a14:useLocalDpi xmlns:a14="http://schemas.microsoft.com/office/drawing/2010/main" val="0"/>
              </a:ext>
            </a:extLst>
          </a:blip>
          <a:srcRect t="3038"/>
          <a:stretch/>
        </p:blipFill>
        <p:spPr>
          <a:xfrm>
            <a:off x="4573874" y="1616286"/>
            <a:ext cx="4531379" cy="4393715"/>
          </a:xfrm>
          <a:prstGeom prst="rect">
            <a:avLst/>
          </a:prstGeom>
        </p:spPr>
      </p:pic>
      <p:sp>
        <p:nvSpPr>
          <p:cNvPr id="11" name="CasellaDiTesto 10"/>
          <p:cNvSpPr txBox="1"/>
          <p:nvPr/>
        </p:nvSpPr>
        <p:spPr>
          <a:xfrm>
            <a:off x="180685" y="27699"/>
            <a:ext cx="7744655" cy="830997"/>
          </a:xfrm>
          <a:prstGeom prst="rect">
            <a:avLst/>
          </a:prstGeom>
          <a:noFill/>
        </p:spPr>
        <p:txBody>
          <a:bodyPr wrap="square" rtlCol="0">
            <a:spAutoFit/>
          </a:bodyPr>
          <a:lstStyle/>
          <a:p>
            <a:r>
              <a:rPr lang="it-IT" sz="2400" dirty="0" smtClean="0">
                <a:solidFill>
                  <a:srgbClr val="800000"/>
                </a:solidFill>
                <a:cs typeface="Century Gothic"/>
              </a:rPr>
              <a:t>QSOs in PAIRS  vs ISOLATED QSOs:</a:t>
            </a:r>
          </a:p>
          <a:p>
            <a:r>
              <a:rPr lang="it-IT" sz="2400" dirty="0" smtClean="0">
                <a:solidFill>
                  <a:srgbClr val="800000"/>
                </a:solidFill>
                <a:cs typeface="Century Gothic"/>
              </a:rPr>
              <a:t> HOST GALAXIES </a:t>
            </a:r>
          </a:p>
        </p:txBody>
      </p:sp>
    </p:spTree>
    <p:extLst>
      <p:ext uri="{BB962C8B-B14F-4D97-AF65-F5344CB8AC3E}">
        <p14:creationId xmlns:p14="http://schemas.microsoft.com/office/powerpoint/2010/main" val="3309469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745677" y="6501682"/>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26</a:t>
            </a:fld>
            <a:endParaRPr lang="en-GB"/>
          </a:p>
        </p:txBody>
      </p:sp>
      <p:sp>
        <p:nvSpPr>
          <p:cNvPr id="12" name="Rettangolo 11"/>
          <p:cNvSpPr/>
          <p:nvPr/>
        </p:nvSpPr>
        <p:spPr>
          <a:xfrm>
            <a:off x="4803289" y="878849"/>
            <a:ext cx="3998842" cy="1200329"/>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of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a:t>
            </a:r>
          </a:p>
        </p:txBody>
      </p:sp>
      <p:pic>
        <p:nvPicPr>
          <p:cNvPr id="16" name="Immagine 15" descr="bin25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997" y="3373808"/>
            <a:ext cx="4468652" cy="3097992"/>
          </a:xfrm>
          <a:prstGeom prst="rect">
            <a:avLst/>
          </a:prstGeom>
        </p:spPr>
      </p:pic>
      <p:sp>
        <p:nvSpPr>
          <p:cNvPr id="17" name="Rettangolo 16"/>
          <p:cNvSpPr/>
          <p:nvPr/>
        </p:nvSpPr>
        <p:spPr>
          <a:xfrm>
            <a:off x="5648407" y="5179971"/>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5203969" y="4305263"/>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20" name="CasellaDiTesto 19"/>
          <p:cNvSpPr txBox="1"/>
          <p:nvPr/>
        </p:nvSpPr>
        <p:spPr>
          <a:xfrm>
            <a:off x="59824" y="-54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GALAXY ENVIRONMENT of QSO PAIRS</a:t>
            </a:r>
            <a:endParaRPr lang="it-IT" sz="2400" dirty="0">
              <a:solidFill>
                <a:srgbClr val="800000"/>
              </a:solidFill>
              <a:latin typeface="Century Gothic"/>
              <a:cs typeface="Century Gothic"/>
            </a:endParaRPr>
          </a:p>
        </p:txBody>
      </p:sp>
      <p:sp>
        <p:nvSpPr>
          <p:cNvPr id="4" name="Rettangolo 3"/>
          <p:cNvSpPr/>
          <p:nvPr/>
        </p:nvSpPr>
        <p:spPr>
          <a:xfrm>
            <a:off x="208097" y="893128"/>
            <a:ext cx="4371921" cy="1754327"/>
          </a:xfrm>
          <a:prstGeom prst="rect">
            <a:avLst/>
          </a:prstGeom>
        </p:spPr>
        <p:txBody>
          <a:bodyPr wrap="square">
            <a:spAutoFit/>
          </a:bodyPr>
          <a:lstStyle/>
          <a:p>
            <a:pPr marL="285750" indent="-285750">
              <a:buFont typeface="Arial"/>
              <a:buChar char="•"/>
            </a:pPr>
            <a:r>
              <a:rPr lang="en-GB" dirty="0">
                <a:solidFill>
                  <a:srgbClr val="000000"/>
                </a:solidFill>
                <a:latin typeface="+mj-lt"/>
              </a:rPr>
              <a:t>i &lt; </a:t>
            </a:r>
            <a:r>
              <a:rPr lang="en-GB" dirty="0" smtClean="0">
                <a:solidFill>
                  <a:srgbClr val="000000"/>
                </a:solidFill>
                <a:latin typeface="+mj-lt"/>
              </a:rPr>
              <a:t>22 mag  </a:t>
            </a:r>
            <a:r>
              <a:rPr lang="en-GB" dirty="0">
                <a:solidFill>
                  <a:srgbClr val="000000"/>
                </a:solidFill>
                <a:latin typeface="+mj-lt"/>
              </a:rPr>
              <a:t>=   </a:t>
            </a:r>
            <a:r>
              <a:rPr lang="en-GB" dirty="0">
                <a:latin typeface="+mj-lt"/>
              </a:rPr>
              <a:t>50% completeness 		(Capak+2007</a:t>
            </a:r>
            <a:r>
              <a:rPr lang="en-GB" dirty="0" smtClean="0">
                <a:latin typeface="+mj-lt"/>
              </a:rPr>
              <a:t>)</a:t>
            </a:r>
          </a:p>
          <a:p>
            <a:endParaRPr lang="en-GB" dirty="0" smtClean="0">
              <a:latin typeface="+mj-lt"/>
            </a:endParaRPr>
          </a:p>
          <a:p>
            <a:endParaRPr lang="en-GB" dirty="0">
              <a:latin typeface="+mj-lt"/>
            </a:endParaRPr>
          </a:p>
          <a:p>
            <a:endParaRPr lang="en-GB" dirty="0" smtClean="0">
              <a:latin typeface="+mj-lt"/>
            </a:endParaRPr>
          </a:p>
          <a:p>
            <a:endParaRPr lang="en-GB" dirty="0">
              <a:latin typeface="+mj-lt"/>
            </a:endParaRPr>
          </a:p>
        </p:txBody>
      </p:sp>
      <p:sp>
        <p:nvSpPr>
          <p:cNvPr id="6" name="Rettangolo 5"/>
          <p:cNvSpPr/>
          <p:nvPr/>
        </p:nvSpPr>
        <p:spPr>
          <a:xfrm>
            <a:off x="623813" y="2300686"/>
            <a:ext cx="7816591" cy="923330"/>
          </a:xfrm>
          <a:prstGeom prst="rect">
            <a:avLst/>
          </a:prstGeom>
        </p:spPr>
        <p:txBody>
          <a:bodyPr wrap="square">
            <a:spAutoFit/>
          </a:bodyPr>
          <a:lstStyle/>
          <a:p>
            <a:endParaRPr lang="en-GB" dirty="0">
              <a:latin typeface="+mj-lt"/>
              <a:sym typeface="Wingdings"/>
            </a:endParaRPr>
          </a:p>
          <a:p>
            <a:r>
              <a:rPr lang="en-GB" dirty="0" smtClean="0"/>
              <a:t>Surface galaxy </a:t>
            </a:r>
            <a:r>
              <a:rPr lang="en-GB" dirty="0"/>
              <a:t>distributions from the positions of </a:t>
            </a:r>
            <a:r>
              <a:rPr lang="en-GB" dirty="0" smtClean="0"/>
              <a:t> the two QSOs or from their midpoint?</a:t>
            </a:r>
          </a:p>
        </p:txBody>
      </p:sp>
      <p:sp>
        <p:nvSpPr>
          <p:cNvPr id="15" name="Rettangolo 14"/>
          <p:cNvSpPr/>
          <p:nvPr/>
        </p:nvSpPr>
        <p:spPr>
          <a:xfrm>
            <a:off x="2660278" y="4582262"/>
            <a:ext cx="2365517" cy="707886"/>
          </a:xfrm>
          <a:prstGeom prst="rect">
            <a:avLst/>
          </a:prstGeom>
          <a:ln>
            <a:noFill/>
          </a:ln>
        </p:spPr>
        <p:txBody>
          <a:bodyPr wrap="square">
            <a:spAutoFit/>
          </a:bodyPr>
          <a:lstStyle/>
          <a:p>
            <a:r>
              <a:rPr lang="en-GB" sz="2000" b="1" dirty="0" smtClean="0">
                <a:solidFill>
                  <a:srgbClr val="008000"/>
                </a:solidFill>
                <a:latin typeface="+mj-lt"/>
              </a:rPr>
              <a:t>background:</a:t>
            </a:r>
          </a:p>
          <a:p>
            <a:r>
              <a:rPr lang="en-GB" sz="2000" b="1" dirty="0" smtClean="0">
                <a:solidFill>
                  <a:srgbClr val="008000"/>
                </a:solidFill>
                <a:latin typeface="+mj-lt"/>
              </a:rPr>
              <a:t> 7 - 15 </a:t>
            </a:r>
            <a:r>
              <a:rPr lang="en-GB" sz="2000" b="1" dirty="0">
                <a:solidFill>
                  <a:srgbClr val="008000"/>
                </a:solidFill>
                <a:latin typeface="+mj-lt"/>
              </a:rPr>
              <a:t>arcmin </a:t>
            </a:r>
          </a:p>
        </p:txBody>
      </p:sp>
      <p:sp>
        <p:nvSpPr>
          <p:cNvPr id="19" name="Freccia sinistra 18"/>
          <p:cNvSpPr/>
          <p:nvPr/>
        </p:nvSpPr>
        <p:spPr>
          <a:xfrm>
            <a:off x="3189740" y="5286555"/>
            <a:ext cx="1233100" cy="150437"/>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83892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745677" y="6501682"/>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27</a:t>
            </a:fld>
            <a:endParaRPr lang="en-GB"/>
          </a:p>
        </p:txBody>
      </p:sp>
      <p:sp>
        <p:nvSpPr>
          <p:cNvPr id="12" name="Rettangolo 11"/>
          <p:cNvSpPr/>
          <p:nvPr/>
        </p:nvSpPr>
        <p:spPr>
          <a:xfrm>
            <a:off x="4803289" y="878849"/>
            <a:ext cx="3998842" cy="1200329"/>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by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a:t>
            </a:r>
          </a:p>
        </p:txBody>
      </p:sp>
      <p:pic>
        <p:nvPicPr>
          <p:cNvPr id="16" name="Immagine 15" descr="bin25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997" y="3373808"/>
            <a:ext cx="4468652" cy="3097992"/>
          </a:xfrm>
          <a:prstGeom prst="rect">
            <a:avLst/>
          </a:prstGeom>
        </p:spPr>
      </p:pic>
      <p:sp>
        <p:nvSpPr>
          <p:cNvPr id="17" name="Rettangolo 16"/>
          <p:cNvSpPr/>
          <p:nvPr/>
        </p:nvSpPr>
        <p:spPr>
          <a:xfrm>
            <a:off x="5648407" y="5179971"/>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5203969" y="4305263"/>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20" name="CasellaDiTesto 19"/>
          <p:cNvSpPr txBox="1"/>
          <p:nvPr/>
        </p:nvSpPr>
        <p:spPr>
          <a:xfrm>
            <a:off x="59824" y="-54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GALAXY ENVIRONMENT of QSO PAIRS</a:t>
            </a:r>
            <a:endParaRPr lang="it-IT" sz="2400" dirty="0">
              <a:solidFill>
                <a:srgbClr val="800000"/>
              </a:solidFill>
              <a:latin typeface="Century Gothic"/>
              <a:cs typeface="Century Gothic"/>
            </a:endParaRPr>
          </a:p>
        </p:txBody>
      </p:sp>
      <p:sp>
        <p:nvSpPr>
          <p:cNvPr id="4" name="Rettangolo 3"/>
          <p:cNvSpPr/>
          <p:nvPr/>
        </p:nvSpPr>
        <p:spPr>
          <a:xfrm>
            <a:off x="208097" y="893128"/>
            <a:ext cx="4371921" cy="1754327"/>
          </a:xfrm>
          <a:prstGeom prst="rect">
            <a:avLst/>
          </a:prstGeom>
        </p:spPr>
        <p:txBody>
          <a:bodyPr wrap="square">
            <a:spAutoFit/>
          </a:bodyPr>
          <a:lstStyle/>
          <a:p>
            <a:pPr marL="285750" indent="-285750">
              <a:buFont typeface="Arial"/>
              <a:buChar char="•"/>
            </a:pPr>
            <a:r>
              <a:rPr lang="en-GB" dirty="0">
                <a:solidFill>
                  <a:srgbClr val="000000"/>
                </a:solidFill>
                <a:latin typeface="+mj-lt"/>
              </a:rPr>
              <a:t>i &lt; </a:t>
            </a:r>
            <a:r>
              <a:rPr lang="en-GB" dirty="0" smtClean="0">
                <a:solidFill>
                  <a:srgbClr val="000000"/>
                </a:solidFill>
                <a:latin typeface="+mj-lt"/>
              </a:rPr>
              <a:t>22 mag  </a:t>
            </a:r>
            <a:r>
              <a:rPr lang="en-GB" dirty="0">
                <a:solidFill>
                  <a:srgbClr val="000000"/>
                </a:solidFill>
                <a:latin typeface="+mj-lt"/>
              </a:rPr>
              <a:t>=   </a:t>
            </a:r>
            <a:r>
              <a:rPr lang="en-GB" dirty="0">
                <a:latin typeface="+mj-lt"/>
              </a:rPr>
              <a:t>50% completeness 		(Capak+2007</a:t>
            </a:r>
            <a:r>
              <a:rPr lang="en-GB" dirty="0" smtClean="0">
                <a:latin typeface="+mj-lt"/>
              </a:rPr>
              <a:t>)</a:t>
            </a:r>
          </a:p>
          <a:p>
            <a:endParaRPr lang="en-GB" dirty="0" smtClean="0">
              <a:latin typeface="+mj-lt"/>
            </a:endParaRPr>
          </a:p>
          <a:p>
            <a:endParaRPr lang="en-GB" dirty="0">
              <a:latin typeface="+mj-lt"/>
            </a:endParaRPr>
          </a:p>
          <a:p>
            <a:endParaRPr lang="en-GB" dirty="0" smtClean="0">
              <a:latin typeface="+mj-lt"/>
            </a:endParaRPr>
          </a:p>
          <a:p>
            <a:endParaRPr lang="en-GB" dirty="0">
              <a:latin typeface="+mj-lt"/>
            </a:endParaRPr>
          </a:p>
        </p:txBody>
      </p:sp>
      <p:pic>
        <p:nvPicPr>
          <p:cNvPr id="13" name="Immagine 12" descr="OV13_30_galcountA.tiff"/>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2682"/>
          <a:stretch/>
        </p:blipFill>
        <p:spPr>
          <a:xfrm>
            <a:off x="427057" y="3092687"/>
            <a:ext cx="3498791" cy="3320376"/>
          </a:xfrm>
          <a:prstGeom prst="rect">
            <a:avLst/>
          </a:prstGeom>
        </p:spPr>
      </p:pic>
      <p:sp>
        <p:nvSpPr>
          <p:cNvPr id="14" name="Rettangolo 13"/>
          <p:cNvSpPr/>
          <p:nvPr/>
        </p:nvSpPr>
        <p:spPr>
          <a:xfrm>
            <a:off x="448645" y="2728035"/>
            <a:ext cx="7816591" cy="369332"/>
          </a:xfrm>
          <a:prstGeom prst="rect">
            <a:avLst/>
          </a:prstGeom>
        </p:spPr>
        <p:txBody>
          <a:bodyPr wrap="square">
            <a:spAutoFit/>
          </a:bodyPr>
          <a:lstStyle/>
          <a:p>
            <a:r>
              <a:rPr lang="en-GB" dirty="0" smtClean="0">
                <a:latin typeface="+mj-lt"/>
                <a:sym typeface="Wingdings"/>
              </a:rPr>
              <a:t>Modest galaxy density, up to 500-700 </a:t>
            </a:r>
            <a:r>
              <a:rPr lang="en-GB" dirty="0" err="1" smtClean="0">
                <a:latin typeface="+mj-lt"/>
                <a:sym typeface="Wingdings"/>
              </a:rPr>
              <a:t>kpc</a:t>
            </a:r>
            <a:endParaRPr lang="en-GB" dirty="0">
              <a:latin typeface="+mj-lt"/>
              <a:sym typeface="Wingdings"/>
            </a:endParaRPr>
          </a:p>
        </p:txBody>
      </p:sp>
    </p:spTree>
    <p:extLst>
      <p:ext uri="{BB962C8B-B14F-4D97-AF65-F5344CB8AC3E}">
        <p14:creationId xmlns:p14="http://schemas.microsoft.com/office/powerpoint/2010/main" val="26719328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868BC2B-9850-0A43-BD01-D193DFC7AA2D}" type="slidenum">
              <a:rPr lang="en-GB" smtClean="0"/>
              <a:t>28</a:t>
            </a:fld>
            <a:endParaRPr lang="en-GB"/>
          </a:p>
        </p:txBody>
      </p:sp>
      <p:sp>
        <p:nvSpPr>
          <p:cNvPr id="12" name="Rettangolo 11"/>
          <p:cNvSpPr/>
          <p:nvPr/>
        </p:nvSpPr>
        <p:spPr>
          <a:xfrm>
            <a:off x="4803289" y="878849"/>
            <a:ext cx="3998842" cy="1200329"/>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by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a:t>
            </a:r>
          </a:p>
        </p:txBody>
      </p:sp>
      <p:pic>
        <p:nvPicPr>
          <p:cNvPr id="16" name="Immagine 15" descr="bin25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997" y="3373808"/>
            <a:ext cx="4468652" cy="3097992"/>
          </a:xfrm>
          <a:prstGeom prst="rect">
            <a:avLst/>
          </a:prstGeom>
        </p:spPr>
      </p:pic>
      <p:sp>
        <p:nvSpPr>
          <p:cNvPr id="17" name="Rettangolo 16"/>
          <p:cNvSpPr/>
          <p:nvPr/>
        </p:nvSpPr>
        <p:spPr>
          <a:xfrm>
            <a:off x="5648407" y="5179971"/>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5203969" y="4305263"/>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20" name="CasellaDiTesto 19"/>
          <p:cNvSpPr txBox="1"/>
          <p:nvPr/>
        </p:nvSpPr>
        <p:spPr>
          <a:xfrm>
            <a:off x="59824" y="-54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GALAXY ENVIRONMENT of QSO PAIRS</a:t>
            </a:r>
            <a:endParaRPr lang="it-IT" sz="2400" dirty="0">
              <a:solidFill>
                <a:srgbClr val="800000"/>
              </a:solidFill>
              <a:latin typeface="Century Gothic"/>
              <a:cs typeface="Century Gothic"/>
            </a:endParaRPr>
          </a:p>
        </p:txBody>
      </p:sp>
      <p:sp>
        <p:nvSpPr>
          <p:cNvPr id="4" name="Rettangolo 3"/>
          <p:cNvSpPr/>
          <p:nvPr/>
        </p:nvSpPr>
        <p:spPr>
          <a:xfrm>
            <a:off x="208097" y="893128"/>
            <a:ext cx="4371921" cy="1754327"/>
          </a:xfrm>
          <a:prstGeom prst="rect">
            <a:avLst/>
          </a:prstGeom>
        </p:spPr>
        <p:txBody>
          <a:bodyPr wrap="square">
            <a:spAutoFit/>
          </a:bodyPr>
          <a:lstStyle/>
          <a:p>
            <a:pPr marL="285750" indent="-285750">
              <a:buFont typeface="Arial"/>
              <a:buChar char="•"/>
            </a:pPr>
            <a:r>
              <a:rPr lang="en-GB" dirty="0">
                <a:solidFill>
                  <a:srgbClr val="000000"/>
                </a:solidFill>
                <a:latin typeface="+mj-lt"/>
              </a:rPr>
              <a:t>i &lt; </a:t>
            </a:r>
            <a:r>
              <a:rPr lang="en-GB" dirty="0" smtClean="0">
                <a:solidFill>
                  <a:srgbClr val="000000"/>
                </a:solidFill>
                <a:latin typeface="+mj-lt"/>
              </a:rPr>
              <a:t>22 mag  </a:t>
            </a:r>
            <a:r>
              <a:rPr lang="en-GB" dirty="0">
                <a:solidFill>
                  <a:srgbClr val="000000"/>
                </a:solidFill>
                <a:latin typeface="+mj-lt"/>
              </a:rPr>
              <a:t>=   </a:t>
            </a:r>
            <a:r>
              <a:rPr lang="en-GB" dirty="0">
                <a:latin typeface="+mj-lt"/>
              </a:rPr>
              <a:t>50% completeness 		(Capak+2007</a:t>
            </a:r>
            <a:r>
              <a:rPr lang="en-GB" dirty="0" smtClean="0">
                <a:latin typeface="+mj-lt"/>
              </a:rPr>
              <a:t>)</a:t>
            </a:r>
          </a:p>
          <a:p>
            <a:endParaRPr lang="en-GB" dirty="0" smtClean="0">
              <a:latin typeface="+mj-lt"/>
            </a:endParaRPr>
          </a:p>
          <a:p>
            <a:endParaRPr lang="en-GB" dirty="0">
              <a:latin typeface="+mj-lt"/>
            </a:endParaRPr>
          </a:p>
          <a:p>
            <a:endParaRPr lang="en-GB" dirty="0" smtClean="0">
              <a:latin typeface="+mj-lt"/>
            </a:endParaRPr>
          </a:p>
          <a:p>
            <a:endParaRPr lang="en-GB" dirty="0">
              <a:latin typeface="+mj-lt"/>
            </a:endParaRPr>
          </a:p>
        </p:txBody>
      </p:sp>
      <p:pic>
        <p:nvPicPr>
          <p:cNvPr id="14" name="Immagin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48645" y="3097622"/>
            <a:ext cx="3290432" cy="3470982"/>
          </a:xfrm>
          <a:prstGeom prst="rect">
            <a:avLst/>
          </a:prstGeom>
        </p:spPr>
      </p:pic>
      <p:sp>
        <p:nvSpPr>
          <p:cNvPr id="2" name="Segnaposto piè di pagina 1"/>
          <p:cNvSpPr>
            <a:spLocks noGrp="1"/>
          </p:cNvSpPr>
          <p:nvPr>
            <p:ph type="ftr" sz="quarter" idx="11"/>
          </p:nvPr>
        </p:nvSpPr>
        <p:spPr>
          <a:xfrm>
            <a:off x="745677" y="6501682"/>
            <a:ext cx="6833835" cy="365125"/>
          </a:xfrm>
        </p:spPr>
        <p:txBody>
          <a:bodyPr/>
          <a:lstStyle/>
          <a:p>
            <a:r>
              <a:rPr lang="en-GB" smtClean="0"/>
              <a:t>A. Sandrinelli, AGN11, Where Black Holes and Galaxies Meet, Trieste, 2014.09.24</a:t>
            </a:r>
            <a:endParaRPr lang="en-GB" dirty="0"/>
          </a:p>
        </p:txBody>
      </p:sp>
      <p:sp>
        <p:nvSpPr>
          <p:cNvPr id="6" name="Rettangolo 5"/>
          <p:cNvSpPr/>
          <p:nvPr/>
        </p:nvSpPr>
        <p:spPr>
          <a:xfrm>
            <a:off x="448645" y="2728035"/>
            <a:ext cx="7816591" cy="369332"/>
          </a:xfrm>
          <a:prstGeom prst="rect">
            <a:avLst/>
          </a:prstGeom>
        </p:spPr>
        <p:txBody>
          <a:bodyPr wrap="square">
            <a:spAutoFit/>
          </a:bodyPr>
          <a:lstStyle/>
          <a:p>
            <a:r>
              <a:rPr lang="en-GB" dirty="0" smtClean="0">
                <a:latin typeface="+mj-lt"/>
                <a:sym typeface="Wingdings"/>
              </a:rPr>
              <a:t>Modest galaxy density, up to 500-700 </a:t>
            </a:r>
            <a:r>
              <a:rPr lang="en-GB" dirty="0" err="1" smtClean="0">
                <a:latin typeface="+mj-lt"/>
                <a:sym typeface="Wingdings"/>
              </a:rPr>
              <a:t>kpc</a:t>
            </a:r>
            <a:endParaRPr lang="en-GB" dirty="0">
              <a:latin typeface="+mj-lt"/>
              <a:sym typeface="Wingdings"/>
            </a:endParaRPr>
          </a:p>
        </p:txBody>
      </p:sp>
    </p:spTree>
    <p:extLst>
      <p:ext uri="{BB962C8B-B14F-4D97-AF65-F5344CB8AC3E}">
        <p14:creationId xmlns:p14="http://schemas.microsoft.com/office/powerpoint/2010/main" val="24780728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277860"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29</a:t>
            </a:fld>
            <a:endParaRPr lang="en-GB"/>
          </a:p>
        </p:txBody>
      </p:sp>
      <p:pic>
        <p:nvPicPr>
          <p:cNvPr id="7" name="Immagine 6" descr="OV13_30_galcountM_7_15_nohost.eps"/>
          <p:cNvPicPr>
            <a:picLocks noChangeAspect="1"/>
          </p:cNvPicPr>
          <p:nvPr/>
        </p:nvPicPr>
        <p:blipFill>
          <a:blip r:embed="rId2">
            <a:lum contrast="100000"/>
            <a:extLst>
              <a:ext uri="{28A0092B-C50C-407E-A947-70E740481C1C}">
                <a14:useLocalDpi xmlns:a14="http://schemas.microsoft.com/office/drawing/2010/main" val="0"/>
              </a:ext>
            </a:extLst>
          </a:blip>
          <a:stretch>
            <a:fillRect/>
          </a:stretch>
        </p:blipFill>
        <p:spPr>
          <a:xfrm>
            <a:off x="12897" y="111677"/>
            <a:ext cx="3100675" cy="3100675"/>
          </a:xfrm>
          <a:prstGeom prst="rect">
            <a:avLst/>
          </a:prstGeom>
        </p:spPr>
      </p:pic>
      <p:pic>
        <p:nvPicPr>
          <p:cNvPr id="9" name="Immagine 8" descr="OV13_30_galcount_local250A_7_15_noho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882" y="102918"/>
            <a:ext cx="3109434" cy="3109434"/>
          </a:xfrm>
          <a:prstGeom prst="rect">
            <a:avLst/>
          </a:prstGeom>
        </p:spPr>
      </p:pic>
      <p:pic>
        <p:nvPicPr>
          <p:cNvPr id="11" name="Immagine 10" descr="OV4_09_galcount_local250B_7_15_nohos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082" y="152914"/>
            <a:ext cx="3059438" cy="3059438"/>
          </a:xfrm>
          <a:prstGeom prst="rect">
            <a:avLst/>
          </a:prstGeom>
        </p:spPr>
      </p:pic>
      <p:pic>
        <p:nvPicPr>
          <p:cNvPr id="14" name="Immagine 13" descr="OV13_30_galcountM_b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76" y="152915"/>
            <a:ext cx="3152738" cy="3059438"/>
          </a:xfrm>
          <a:prstGeom prst="rect">
            <a:avLst/>
          </a:prstGeom>
        </p:spPr>
      </p:pic>
      <p:pic>
        <p:nvPicPr>
          <p:cNvPr id="12" name="Immagine 11" descr="OV4_09_galcountB.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886" y="142936"/>
            <a:ext cx="3044108" cy="3014513"/>
          </a:xfrm>
          <a:prstGeom prst="rect">
            <a:avLst/>
          </a:prstGeom>
        </p:spPr>
      </p:pic>
      <p:pic>
        <p:nvPicPr>
          <p:cNvPr id="13" name="Immagine 12" descr="OV13_30_galcountA.tiff"/>
          <p:cNvPicPr>
            <a:picLocks noChangeAspect="1"/>
          </p:cNvPicPr>
          <p:nvPr/>
        </p:nvPicPr>
        <p:blipFill rotWithShape="1">
          <a:blip r:embed="rId7">
            <a:extLst>
              <a:ext uri="{28A0092B-C50C-407E-A947-70E740481C1C}">
                <a14:useLocalDpi xmlns:a14="http://schemas.microsoft.com/office/drawing/2010/main" val="0"/>
              </a:ext>
            </a:extLst>
          </a:blip>
          <a:srcRect b="2682"/>
          <a:stretch/>
        </p:blipFill>
        <p:spPr>
          <a:xfrm>
            <a:off x="3113572" y="142936"/>
            <a:ext cx="3091290" cy="2933655"/>
          </a:xfrm>
          <a:prstGeom prst="rect">
            <a:avLst/>
          </a:prstGeom>
        </p:spPr>
      </p:pic>
    </p:spTree>
    <p:extLst>
      <p:ext uri="{BB962C8B-B14F-4D97-AF65-F5344CB8AC3E}">
        <p14:creationId xmlns:p14="http://schemas.microsoft.com/office/powerpoint/2010/main" val="1872127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7460015"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pPr/>
              <a:t>3</a:t>
            </a:fld>
            <a:endParaRPr lang="it-IT"/>
          </a:p>
        </p:txBody>
      </p:sp>
      <p:sp>
        <p:nvSpPr>
          <p:cNvPr id="7" name="CasellaDiTesto 6"/>
          <p:cNvSpPr txBox="1"/>
          <p:nvPr/>
        </p:nvSpPr>
        <p:spPr>
          <a:xfrm>
            <a:off x="22821" y="205244"/>
            <a:ext cx="9289723" cy="7355859"/>
          </a:xfrm>
          <a:prstGeom prst="rect">
            <a:avLst/>
          </a:prstGeom>
          <a:noFill/>
        </p:spPr>
        <p:txBody>
          <a:bodyPr wrap="none" rtlCol="0">
            <a:spAutoFit/>
          </a:bodyPr>
          <a:lstStyle/>
          <a:p>
            <a:r>
              <a:rPr lang="en-GB" sz="2800" dirty="0" smtClean="0">
                <a:solidFill>
                  <a:srgbClr val="800000"/>
                </a:solidFill>
                <a:latin typeface="+mj-lt"/>
              </a:rPr>
              <a:t>OUTLINE</a:t>
            </a:r>
          </a:p>
          <a:p>
            <a:endParaRPr lang="en-GB" dirty="0" smtClean="0">
              <a:solidFill>
                <a:srgbClr val="800000"/>
              </a:solidFill>
            </a:endParaRPr>
          </a:p>
          <a:p>
            <a:endParaRPr lang="en-GB" dirty="0">
              <a:solidFill>
                <a:srgbClr val="800000"/>
              </a:solidFill>
            </a:endParaRPr>
          </a:p>
          <a:p>
            <a:r>
              <a:rPr lang="en-GB" b="1" dirty="0" smtClean="0">
                <a:latin typeface="Century Gothic"/>
                <a:cs typeface="Century Gothic"/>
              </a:rPr>
              <a:t>The program:</a:t>
            </a:r>
            <a:endParaRPr lang="en-GB" b="1" dirty="0">
              <a:latin typeface="Century Gothic"/>
              <a:cs typeface="Century Gothic"/>
            </a:endParaRPr>
          </a:p>
          <a:p>
            <a:endParaRPr lang="en-GB" dirty="0" smtClean="0">
              <a:solidFill>
                <a:srgbClr val="800000"/>
              </a:solidFill>
              <a:latin typeface="+mj-lt"/>
            </a:endParaRPr>
          </a:p>
          <a:p>
            <a:pPr marL="285750" indent="-285750">
              <a:buFont typeface="Arial"/>
              <a:buChar char="•"/>
            </a:pPr>
            <a:r>
              <a:rPr lang="en-GB" sz="2000" b="1" dirty="0" smtClean="0">
                <a:solidFill>
                  <a:srgbClr val="800000"/>
                </a:solidFill>
                <a:cs typeface="Century Gothic"/>
              </a:rPr>
              <a:t>ENVIRONMETAL PROPERTIES  </a:t>
            </a:r>
            <a:r>
              <a:rPr lang="en-GB" sz="2000" b="1" dirty="0" smtClean="0">
                <a:solidFill>
                  <a:srgbClr val="800000"/>
                </a:solidFill>
              </a:rPr>
              <a:t>of QSOs and  </a:t>
            </a:r>
            <a:r>
              <a:rPr lang="en-GB" sz="2000" b="1" dirty="0">
                <a:solidFill>
                  <a:srgbClr val="800000"/>
                </a:solidFill>
              </a:rPr>
              <a:t>QSO </a:t>
            </a:r>
            <a:r>
              <a:rPr lang="en-GB" sz="2000" b="1" dirty="0" smtClean="0">
                <a:solidFill>
                  <a:srgbClr val="800000"/>
                </a:solidFill>
              </a:rPr>
              <a:t>PAIRS </a:t>
            </a:r>
          </a:p>
          <a:p>
            <a:r>
              <a:rPr lang="en-GB" sz="2000" b="1" dirty="0" smtClean="0">
                <a:solidFill>
                  <a:srgbClr val="800000"/>
                </a:solidFill>
              </a:rPr>
              <a:t>    </a:t>
            </a:r>
            <a:endParaRPr lang="en-GB" dirty="0">
              <a:solidFill>
                <a:srgbClr val="800000"/>
              </a:solidFill>
            </a:endParaRPr>
          </a:p>
          <a:p>
            <a:endParaRPr lang="en-GB" dirty="0" smtClean="0">
              <a:solidFill>
                <a:srgbClr val="800000"/>
              </a:solidFill>
            </a:endParaRPr>
          </a:p>
          <a:p>
            <a:r>
              <a:rPr lang="en-GB" dirty="0" smtClean="0">
                <a:solidFill>
                  <a:srgbClr val="800000"/>
                </a:solidFill>
              </a:rPr>
              <a:t>Large (~400) and homogeneous sample of low redshift (z&lt;0.5) QSOs </a:t>
            </a:r>
          </a:p>
          <a:p>
            <a:r>
              <a:rPr lang="en-GB" dirty="0" smtClean="0">
                <a:solidFill>
                  <a:srgbClr val="800000"/>
                </a:solidFill>
              </a:rPr>
              <a:t>from SDSS stripe82 dataset</a:t>
            </a:r>
          </a:p>
          <a:p>
            <a:endParaRPr lang="en-GB" dirty="0">
              <a:solidFill>
                <a:srgbClr val="800000"/>
              </a:solidFill>
            </a:endParaRPr>
          </a:p>
          <a:p>
            <a:pPr marL="1200150" lvl="2" indent="-285750">
              <a:buFont typeface="Arial"/>
              <a:buChar char="•"/>
            </a:pPr>
            <a:r>
              <a:rPr lang="en-GB" dirty="0" smtClean="0"/>
              <a:t>HOST GALAXIES 	PROPERTIES</a:t>
            </a:r>
            <a:r>
              <a:rPr lang="en-GB" sz="1400" dirty="0" smtClean="0"/>
              <a:t>   	     (Falomo+2014, MNRAS)</a:t>
            </a:r>
          </a:p>
          <a:p>
            <a:pPr marL="1200150" lvl="2" indent="-285750">
              <a:buFont typeface="Arial"/>
              <a:buChar char="•"/>
            </a:pPr>
            <a:r>
              <a:rPr lang="en-GB" dirty="0" smtClean="0"/>
              <a:t>GALAXY  ENVIRONMENT   </a:t>
            </a:r>
            <a:r>
              <a:rPr lang="en-GB" sz="1400" dirty="0"/>
              <a:t>	</a:t>
            </a:r>
            <a:r>
              <a:rPr lang="en-GB" sz="1400" dirty="0" smtClean="0"/>
              <a:t>		     (Karhunen+2014, MNRAS)</a:t>
            </a:r>
          </a:p>
          <a:p>
            <a:pPr marL="1200150" lvl="2" indent="-285750">
              <a:buFont typeface="Arial"/>
              <a:buChar char="•"/>
            </a:pPr>
            <a:r>
              <a:rPr lang="en-GB" dirty="0" smtClean="0"/>
              <a:t>HOST </a:t>
            </a:r>
            <a:r>
              <a:rPr lang="en-GB" dirty="0"/>
              <a:t>MORPHOLOGY AND COULORS</a:t>
            </a:r>
            <a:r>
              <a:rPr lang="en-GB" sz="1400" dirty="0"/>
              <a:t> </a:t>
            </a:r>
            <a:r>
              <a:rPr lang="en-GB" sz="1400" dirty="0" smtClean="0"/>
              <a:t>(Bettoni</a:t>
            </a:r>
            <a:r>
              <a:rPr lang="en-GB" sz="1400" dirty="0"/>
              <a:t>+2014, in </a:t>
            </a:r>
            <a:r>
              <a:rPr lang="en-GB" sz="1400" dirty="0" smtClean="0"/>
              <a:t>preparation</a:t>
            </a:r>
            <a:r>
              <a:rPr lang="en-GB" sz="1100" dirty="0" smtClean="0"/>
              <a:t>, </a:t>
            </a:r>
            <a:r>
              <a:rPr lang="en-GB" sz="1400" dirty="0" smtClean="0"/>
              <a:t>see POSTER)</a:t>
            </a:r>
          </a:p>
          <a:p>
            <a:pPr marL="1200150" lvl="2" indent="-285750">
              <a:buFont typeface="Arial"/>
              <a:buChar char="•"/>
            </a:pPr>
            <a:endParaRPr lang="en-GB" sz="1400" dirty="0" smtClean="0">
              <a:solidFill>
                <a:srgbClr val="800000"/>
              </a:solidFill>
            </a:endParaRPr>
          </a:p>
          <a:p>
            <a:pPr marL="1200150" lvl="2" indent="-285750">
              <a:buFont typeface="Arial"/>
              <a:buChar char="•"/>
            </a:pPr>
            <a:endParaRPr lang="en-GB" sz="1400" dirty="0">
              <a:solidFill>
                <a:srgbClr val="800000"/>
              </a:solidFill>
            </a:endParaRPr>
          </a:p>
          <a:p>
            <a:r>
              <a:rPr lang="en-GB" b="1" dirty="0" smtClean="0">
                <a:solidFill>
                  <a:srgbClr val="800000"/>
                </a:solidFill>
              </a:rPr>
              <a:t>QSO pairs (z&lt;1) from SDSS</a:t>
            </a:r>
            <a:endParaRPr lang="en-GB" b="1" dirty="0">
              <a:solidFill>
                <a:srgbClr val="800000"/>
              </a:solidFill>
            </a:endParaRPr>
          </a:p>
          <a:p>
            <a:endParaRPr lang="en-GB" dirty="0">
              <a:solidFill>
                <a:srgbClr val="800000"/>
              </a:solidFill>
            </a:endParaRPr>
          </a:p>
          <a:p>
            <a:pPr marL="1200150" lvl="2" indent="-285750">
              <a:buFont typeface="Arial"/>
              <a:buChar char="•"/>
            </a:pPr>
            <a:r>
              <a:rPr lang="en-GB" b="1" dirty="0" smtClean="0">
                <a:solidFill>
                  <a:srgbClr val="0000FF"/>
                </a:solidFill>
              </a:rPr>
              <a:t>GALAXY ENVIRONMENT  			    </a:t>
            </a:r>
            <a:r>
              <a:rPr lang="en-GB" sz="1400" dirty="0" smtClean="0"/>
              <a:t>(Sandrinelli+2014, MNRAS)</a:t>
            </a:r>
          </a:p>
          <a:p>
            <a:pPr marL="1200150" lvl="2" indent="-285750">
              <a:buFont typeface="Arial"/>
              <a:buChar char="•"/>
            </a:pPr>
            <a:r>
              <a:rPr lang="en-GB" dirty="0" smtClean="0"/>
              <a:t>MORPHOLOGHY OF HOST GALAXIES  </a:t>
            </a:r>
            <a:r>
              <a:rPr lang="en-GB" sz="1400" dirty="0" smtClean="0"/>
              <a:t>(NOT observations and analysis in progress)</a:t>
            </a:r>
          </a:p>
          <a:p>
            <a:pPr marL="1200150" lvl="2" indent="-285750">
              <a:buFont typeface="Arial"/>
              <a:buChar char="•"/>
            </a:pPr>
            <a:endParaRPr lang="en-GB" sz="1400" dirty="0" smtClean="0"/>
          </a:p>
          <a:p>
            <a:pPr marL="1200150" lvl="2" indent="-285750">
              <a:buFont typeface="Arial"/>
              <a:buChar char="•"/>
            </a:pPr>
            <a:endParaRPr lang="en-GB" sz="1400" dirty="0" smtClean="0"/>
          </a:p>
          <a:p>
            <a:pPr marL="1200150" lvl="2" indent="-285750">
              <a:buFont typeface="Arial"/>
              <a:buChar char="•"/>
            </a:pPr>
            <a:endParaRPr lang="en-GB" sz="1400" dirty="0" smtClean="0"/>
          </a:p>
          <a:p>
            <a:pPr marL="1200150" lvl="2" indent="-285750">
              <a:buFont typeface="Arial"/>
              <a:buChar char="•"/>
            </a:pPr>
            <a:endParaRPr lang="en-GB" sz="1400" dirty="0" smtClean="0"/>
          </a:p>
          <a:p>
            <a:pPr marL="1657350" lvl="3" indent="-285750">
              <a:buFont typeface="Arial"/>
              <a:buChar char="•"/>
            </a:pPr>
            <a:endParaRPr lang="en-GB" dirty="0" smtClean="0"/>
          </a:p>
          <a:p>
            <a:pPr lvl="6"/>
            <a:endParaRPr lang="en-GB" dirty="0" smtClean="0"/>
          </a:p>
          <a:p>
            <a:r>
              <a:rPr lang="en-GB" sz="1400" dirty="0">
                <a:latin typeface="+mj-lt"/>
              </a:rPr>
              <a:t>	</a:t>
            </a:r>
            <a:endParaRPr lang="en-GB" sz="2000" dirty="0" smtClean="0">
              <a:solidFill>
                <a:srgbClr val="800000"/>
              </a:solidFill>
              <a:latin typeface="+mj-lt"/>
            </a:endParaRPr>
          </a:p>
        </p:txBody>
      </p:sp>
    </p:spTree>
    <p:extLst>
      <p:ext uri="{BB962C8B-B14F-4D97-AF65-F5344CB8AC3E}">
        <p14:creationId xmlns:p14="http://schemas.microsoft.com/office/powerpoint/2010/main" val="31397419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868BC2B-9850-0A43-BD01-D193DFC7AA2D}" type="slidenum">
              <a:rPr lang="en-GB" smtClean="0"/>
              <a:t>30</a:t>
            </a:fld>
            <a:endParaRPr lang="en-GB"/>
          </a:p>
        </p:txBody>
      </p:sp>
      <p:sp>
        <p:nvSpPr>
          <p:cNvPr id="12" name="Rettangolo 11"/>
          <p:cNvSpPr/>
          <p:nvPr/>
        </p:nvSpPr>
        <p:spPr>
          <a:xfrm>
            <a:off x="4836938" y="1095691"/>
            <a:ext cx="3998842" cy="1200329"/>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by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catalogues</a:t>
            </a:r>
          </a:p>
        </p:txBody>
      </p:sp>
      <p:pic>
        <p:nvPicPr>
          <p:cNvPr id="16" name="Immagine 15" descr="bin25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997" y="3373808"/>
            <a:ext cx="4468652" cy="3097992"/>
          </a:xfrm>
          <a:prstGeom prst="rect">
            <a:avLst/>
          </a:prstGeom>
        </p:spPr>
      </p:pic>
      <p:sp>
        <p:nvSpPr>
          <p:cNvPr id="17" name="Rettangolo 16"/>
          <p:cNvSpPr/>
          <p:nvPr/>
        </p:nvSpPr>
        <p:spPr>
          <a:xfrm>
            <a:off x="5648407" y="5179971"/>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5203969" y="4305263"/>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20" name="CasellaDiTesto 19"/>
          <p:cNvSpPr txBox="1"/>
          <p:nvPr/>
        </p:nvSpPr>
        <p:spPr>
          <a:xfrm>
            <a:off x="59824" y="-5482"/>
            <a:ext cx="7744655" cy="830997"/>
          </a:xfrm>
          <a:prstGeom prst="rect">
            <a:avLst/>
          </a:prstGeom>
          <a:noFill/>
        </p:spPr>
        <p:txBody>
          <a:bodyPr wrap="square" rtlCol="0">
            <a:spAutoFit/>
          </a:bodyPr>
          <a:lstStyle/>
          <a:p>
            <a:r>
              <a:rPr lang="it-IT" sz="2400" dirty="0">
                <a:solidFill>
                  <a:srgbClr val="800000"/>
                </a:solidFill>
                <a:cs typeface="Century Gothic"/>
              </a:rPr>
              <a:t>QSOs in PAIRS  vs ISOLATED QSOs:</a:t>
            </a:r>
          </a:p>
          <a:p>
            <a:r>
              <a:rPr lang="it-IT" sz="2400" dirty="0" smtClean="0">
                <a:solidFill>
                  <a:srgbClr val="800000"/>
                </a:solidFill>
                <a:latin typeface="Century Gothic"/>
                <a:cs typeface="Century Gothic"/>
              </a:rPr>
              <a:t>GALAXY ENVIRONMENT of QSO PAIRS</a:t>
            </a:r>
            <a:endParaRPr lang="it-IT" sz="2400" dirty="0">
              <a:solidFill>
                <a:srgbClr val="800000"/>
              </a:solidFill>
              <a:latin typeface="Century Gothic"/>
              <a:cs typeface="Century Gothic"/>
            </a:endParaRPr>
          </a:p>
        </p:txBody>
      </p:sp>
      <p:sp>
        <p:nvSpPr>
          <p:cNvPr id="4" name="Rettangolo 3"/>
          <p:cNvSpPr/>
          <p:nvPr/>
        </p:nvSpPr>
        <p:spPr>
          <a:xfrm>
            <a:off x="208097" y="1188743"/>
            <a:ext cx="4371921" cy="646331"/>
          </a:xfrm>
          <a:prstGeom prst="rect">
            <a:avLst/>
          </a:prstGeom>
        </p:spPr>
        <p:txBody>
          <a:bodyPr wrap="square">
            <a:spAutoFit/>
          </a:bodyPr>
          <a:lstStyle/>
          <a:p>
            <a:pPr marL="285750" indent="-285750">
              <a:buFont typeface="Arial"/>
              <a:buChar char="•"/>
            </a:pPr>
            <a:r>
              <a:rPr lang="en-GB" dirty="0">
                <a:solidFill>
                  <a:srgbClr val="000000"/>
                </a:solidFill>
                <a:latin typeface="+mj-lt"/>
              </a:rPr>
              <a:t>i &lt; </a:t>
            </a:r>
            <a:r>
              <a:rPr lang="en-GB" dirty="0" smtClean="0">
                <a:solidFill>
                  <a:srgbClr val="000000"/>
                </a:solidFill>
                <a:latin typeface="+mj-lt"/>
              </a:rPr>
              <a:t>22 mag  </a:t>
            </a:r>
            <a:r>
              <a:rPr lang="en-GB" dirty="0">
                <a:solidFill>
                  <a:srgbClr val="000000"/>
                </a:solidFill>
                <a:latin typeface="+mj-lt"/>
              </a:rPr>
              <a:t>=   </a:t>
            </a:r>
            <a:r>
              <a:rPr lang="en-GB" dirty="0">
                <a:latin typeface="+mj-lt"/>
              </a:rPr>
              <a:t>50% completeness 		(Capak+2007</a:t>
            </a:r>
            <a:r>
              <a:rPr lang="en-GB" dirty="0" smtClean="0">
                <a:latin typeface="+mj-lt"/>
              </a:rPr>
              <a:t>)</a:t>
            </a:r>
          </a:p>
        </p:txBody>
      </p:sp>
      <p:sp>
        <p:nvSpPr>
          <p:cNvPr id="6" name="Rettangolo 5"/>
          <p:cNvSpPr/>
          <p:nvPr/>
        </p:nvSpPr>
        <p:spPr>
          <a:xfrm>
            <a:off x="623813" y="2300686"/>
            <a:ext cx="7816591" cy="2031325"/>
          </a:xfrm>
          <a:prstGeom prst="rect">
            <a:avLst/>
          </a:prstGeom>
        </p:spPr>
        <p:txBody>
          <a:bodyPr wrap="square">
            <a:spAutoFit/>
          </a:bodyPr>
          <a:lstStyle/>
          <a:p>
            <a:endParaRPr lang="en-GB" dirty="0">
              <a:latin typeface="+mj-lt"/>
              <a:sym typeface="Wingdings"/>
            </a:endParaRPr>
          </a:p>
          <a:p>
            <a:r>
              <a:rPr lang="en-GB" b="1" dirty="0" smtClean="0"/>
              <a:t>Surface galaxy </a:t>
            </a:r>
            <a:r>
              <a:rPr lang="en-GB" b="1" dirty="0"/>
              <a:t>distributions from the positions of </a:t>
            </a:r>
            <a:r>
              <a:rPr lang="en-GB" b="1" dirty="0" smtClean="0"/>
              <a:t> the two QSOs </a:t>
            </a:r>
            <a:r>
              <a:rPr lang="en-GB" dirty="0" smtClean="0"/>
              <a:t>or from their midpoint?</a:t>
            </a:r>
          </a:p>
          <a:p>
            <a:endParaRPr lang="en-GB" dirty="0" smtClean="0"/>
          </a:p>
          <a:p>
            <a:endParaRPr lang="en-GB" dirty="0"/>
          </a:p>
          <a:p>
            <a:r>
              <a:rPr lang="en-GB" dirty="0"/>
              <a:t>N</a:t>
            </a:r>
            <a:r>
              <a:rPr lang="en-GB" dirty="0" smtClean="0"/>
              <a:t>o ambiguity for closer pairs.</a:t>
            </a:r>
            <a:endParaRPr lang="en-GB" dirty="0"/>
          </a:p>
          <a:p>
            <a:endParaRPr lang="en-GB" dirty="0" smtClean="0">
              <a:latin typeface="+mj-lt"/>
              <a:sym typeface="Wingdings"/>
            </a:endParaRPr>
          </a:p>
        </p:txBody>
      </p:sp>
      <p:sp>
        <p:nvSpPr>
          <p:cNvPr id="11" name="Rettangolo 10"/>
          <p:cNvSpPr/>
          <p:nvPr/>
        </p:nvSpPr>
        <p:spPr>
          <a:xfrm>
            <a:off x="2539854" y="4598647"/>
            <a:ext cx="2365517" cy="707886"/>
          </a:xfrm>
          <a:prstGeom prst="rect">
            <a:avLst/>
          </a:prstGeom>
          <a:ln>
            <a:noFill/>
          </a:ln>
        </p:spPr>
        <p:txBody>
          <a:bodyPr wrap="square">
            <a:spAutoFit/>
          </a:bodyPr>
          <a:lstStyle/>
          <a:p>
            <a:r>
              <a:rPr lang="en-GB" sz="2000" b="1" dirty="0" smtClean="0">
                <a:solidFill>
                  <a:srgbClr val="008000"/>
                </a:solidFill>
                <a:latin typeface="+mj-lt"/>
              </a:rPr>
              <a:t>background:</a:t>
            </a:r>
          </a:p>
          <a:p>
            <a:r>
              <a:rPr lang="en-GB" sz="2000" b="1" dirty="0" smtClean="0">
                <a:solidFill>
                  <a:srgbClr val="008000"/>
                </a:solidFill>
                <a:latin typeface="+mj-lt"/>
              </a:rPr>
              <a:t> 7 - 15 </a:t>
            </a:r>
            <a:r>
              <a:rPr lang="en-GB" sz="2000" b="1" dirty="0">
                <a:solidFill>
                  <a:srgbClr val="008000"/>
                </a:solidFill>
                <a:latin typeface="+mj-lt"/>
              </a:rPr>
              <a:t>arcmin </a:t>
            </a:r>
          </a:p>
        </p:txBody>
      </p:sp>
      <p:sp>
        <p:nvSpPr>
          <p:cNvPr id="7" name="Freccia sinistra 6"/>
          <p:cNvSpPr/>
          <p:nvPr/>
        </p:nvSpPr>
        <p:spPr>
          <a:xfrm>
            <a:off x="3069315" y="5306533"/>
            <a:ext cx="1510703" cy="150437"/>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Tree>
    <p:extLst>
      <p:ext uri="{BB962C8B-B14F-4D97-AF65-F5344CB8AC3E}">
        <p14:creationId xmlns:p14="http://schemas.microsoft.com/office/powerpoint/2010/main" val="2361385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617236"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31</a:t>
            </a:fld>
            <a:endParaRPr lang="en-GB"/>
          </a:p>
        </p:txBody>
      </p:sp>
      <p:sp>
        <p:nvSpPr>
          <p:cNvPr id="6" name="CasellaDiTesto 5"/>
          <p:cNvSpPr txBox="1"/>
          <p:nvPr/>
        </p:nvSpPr>
        <p:spPr>
          <a:xfrm>
            <a:off x="59824" y="-5482"/>
            <a:ext cx="7744655" cy="461665"/>
          </a:xfrm>
          <a:prstGeom prst="rect">
            <a:avLst/>
          </a:prstGeom>
          <a:noFill/>
        </p:spPr>
        <p:txBody>
          <a:bodyPr wrap="square" rtlCol="0">
            <a:spAutoFit/>
          </a:bodyPr>
          <a:lstStyle/>
          <a:p>
            <a:r>
              <a:rPr lang="it-IT" sz="2400" dirty="0">
                <a:solidFill>
                  <a:srgbClr val="800000"/>
                </a:solidFill>
                <a:cs typeface="Century Gothic"/>
              </a:rPr>
              <a:t>QSOs in PAIRS  vs ISOLATED </a:t>
            </a:r>
            <a:r>
              <a:rPr lang="it-IT" sz="2400" dirty="0" smtClean="0">
                <a:solidFill>
                  <a:srgbClr val="800000"/>
                </a:solidFill>
                <a:cs typeface="Century Gothic"/>
              </a:rPr>
              <a:t>QSOs:  </a:t>
            </a:r>
            <a:r>
              <a:rPr lang="it-IT" sz="2400" dirty="0" smtClean="0">
                <a:solidFill>
                  <a:srgbClr val="800000"/>
                </a:solidFill>
                <a:latin typeface="Century Gothic"/>
                <a:cs typeface="Century Gothic"/>
              </a:rPr>
              <a:t>ENVIRONMENT </a:t>
            </a:r>
          </a:p>
        </p:txBody>
      </p:sp>
      <p:sp>
        <p:nvSpPr>
          <p:cNvPr id="10" name="Rettangolo 9"/>
          <p:cNvSpPr/>
          <p:nvPr/>
        </p:nvSpPr>
        <p:spPr>
          <a:xfrm>
            <a:off x="787055" y="5277254"/>
            <a:ext cx="7017424" cy="830997"/>
          </a:xfrm>
          <a:prstGeom prst="rect">
            <a:avLst/>
          </a:prstGeom>
        </p:spPr>
        <p:txBody>
          <a:bodyPr wrap="square">
            <a:spAutoFit/>
          </a:bodyPr>
          <a:lstStyle/>
          <a:p>
            <a:pPr algn="ctr"/>
            <a:r>
              <a:rPr lang="en-GB" b="1" dirty="0">
                <a:solidFill>
                  <a:srgbClr val="800000"/>
                </a:solidFill>
                <a:latin typeface="+mj-lt"/>
              </a:rPr>
              <a:t>on average the galaxy overdensity around quasars in pair </a:t>
            </a:r>
            <a:r>
              <a:rPr lang="en-GB" sz="2400" b="1" dirty="0">
                <a:solidFill>
                  <a:srgbClr val="800000"/>
                </a:solidFill>
                <a:latin typeface="+mj-lt"/>
              </a:rPr>
              <a:t>is indistinguishable</a:t>
            </a:r>
            <a:r>
              <a:rPr lang="en-GB" b="1" dirty="0">
                <a:solidFill>
                  <a:srgbClr val="800000"/>
                </a:solidFill>
                <a:latin typeface="+mj-lt"/>
              </a:rPr>
              <a:t> from that of isolated </a:t>
            </a:r>
            <a:r>
              <a:rPr lang="en-GB" b="1" dirty="0" smtClean="0">
                <a:solidFill>
                  <a:srgbClr val="800000"/>
                </a:solidFill>
                <a:latin typeface="+mj-lt"/>
              </a:rPr>
              <a:t>quasars</a:t>
            </a:r>
            <a:endParaRPr lang="en-GB" b="1" dirty="0">
              <a:solidFill>
                <a:srgbClr val="800000"/>
              </a:solidFill>
              <a:latin typeface="+mj-lt"/>
            </a:endParaRPr>
          </a:p>
        </p:txBody>
      </p:sp>
      <p:pic>
        <p:nvPicPr>
          <p:cNvPr id="7" name="Immagine 6" descr="G_correction_int_no2host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110" y="564418"/>
            <a:ext cx="4973311" cy="4973311"/>
          </a:xfrm>
          <a:prstGeom prst="rect">
            <a:avLst/>
          </a:prstGeom>
        </p:spPr>
      </p:pic>
      <p:sp>
        <p:nvSpPr>
          <p:cNvPr id="8" name="Rettangolo 7"/>
          <p:cNvSpPr/>
          <p:nvPr/>
        </p:nvSpPr>
        <p:spPr>
          <a:xfrm>
            <a:off x="4669823" y="885110"/>
            <a:ext cx="1501014" cy="7440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ttangolo 8"/>
          <p:cNvSpPr/>
          <p:nvPr/>
        </p:nvSpPr>
        <p:spPr>
          <a:xfrm>
            <a:off x="4374752" y="982785"/>
            <a:ext cx="1911547" cy="646331"/>
          </a:xfrm>
          <a:prstGeom prst="rect">
            <a:avLst/>
          </a:prstGeom>
        </p:spPr>
        <p:txBody>
          <a:bodyPr wrap="square">
            <a:spAutoFit/>
          </a:bodyPr>
          <a:lstStyle/>
          <a:p>
            <a:r>
              <a:rPr lang="en-GB" dirty="0" smtClean="0">
                <a:solidFill>
                  <a:srgbClr val="FF0000"/>
                </a:solidFill>
              </a:rPr>
              <a:t>QSOs in PAIRS</a:t>
            </a:r>
          </a:p>
          <a:p>
            <a:r>
              <a:rPr lang="en-GB" dirty="0" smtClean="0"/>
              <a:t>Isolated QSOs</a:t>
            </a:r>
            <a:endParaRPr lang="en-GB" dirty="0"/>
          </a:p>
        </p:txBody>
      </p:sp>
      <p:sp>
        <p:nvSpPr>
          <p:cNvPr id="11" name="Rettangolo 10"/>
          <p:cNvSpPr/>
          <p:nvPr/>
        </p:nvSpPr>
        <p:spPr>
          <a:xfrm>
            <a:off x="1719110" y="1783048"/>
            <a:ext cx="320730" cy="19882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ttangolo 13"/>
          <p:cNvSpPr/>
          <p:nvPr/>
        </p:nvSpPr>
        <p:spPr>
          <a:xfrm rot="16200000">
            <a:off x="729900" y="2579916"/>
            <a:ext cx="2465934" cy="307779"/>
          </a:xfrm>
          <a:prstGeom prst="rect">
            <a:avLst/>
          </a:prstGeom>
        </p:spPr>
        <p:txBody>
          <a:bodyPr wrap="square">
            <a:spAutoFit/>
          </a:bodyPr>
          <a:lstStyle/>
          <a:p>
            <a:r>
              <a:rPr lang="en-GB" sz="1400" dirty="0" smtClean="0"/>
              <a:t>Cumulative overdensity</a:t>
            </a:r>
            <a:endParaRPr lang="en-GB" sz="1400" dirty="0"/>
          </a:p>
        </p:txBody>
      </p:sp>
      <p:sp>
        <p:nvSpPr>
          <p:cNvPr id="3" name="Rettangolo 2"/>
          <p:cNvSpPr/>
          <p:nvPr/>
        </p:nvSpPr>
        <p:spPr>
          <a:xfrm>
            <a:off x="5842408" y="761724"/>
            <a:ext cx="1993004" cy="584776"/>
          </a:xfrm>
          <a:prstGeom prst="rect">
            <a:avLst/>
          </a:prstGeom>
        </p:spPr>
        <p:txBody>
          <a:bodyPr wrap="none">
            <a:spAutoFit/>
          </a:bodyPr>
          <a:lstStyle/>
          <a:p>
            <a:pPr lvl="2"/>
            <a:r>
              <a:rPr lang="en-GB" sz="1600" dirty="0"/>
              <a:t>(Sandrinelli+2014, </a:t>
            </a:r>
            <a:endParaRPr lang="en-GB" sz="1600" dirty="0" smtClean="0"/>
          </a:p>
          <a:p>
            <a:pPr lvl="2"/>
            <a:r>
              <a:rPr lang="en-GB" sz="1600" dirty="0" smtClean="0"/>
              <a:t>MNRAS, 444, 1835</a:t>
            </a:r>
            <a:r>
              <a:rPr lang="en-GB" sz="1400" dirty="0" smtClean="0"/>
              <a:t>)</a:t>
            </a:r>
            <a:endParaRPr lang="en-GB" sz="1400" dirty="0"/>
          </a:p>
        </p:txBody>
      </p:sp>
    </p:spTree>
    <p:extLst>
      <p:ext uri="{BB962C8B-B14F-4D97-AF65-F5344CB8AC3E}">
        <p14:creationId xmlns:p14="http://schemas.microsoft.com/office/powerpoint/2010/main" val="28659796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KK_RQS.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657877" y="615729"/>
            <a:ext cx="4463670" cy="4168240"/>
          </a:xfrm>
          <a:prstGeom prst="rect">
            <a:avLst/>
          </a:prstGeom>
        </p:spPr>
      </p:pic>
      <p:sp>
        <p:nvSpPr>
          <p:cNvPr id="2" name="Segnaposto piè di pagina 1"/>
          <p:cNvSpPr>
            <a:spLocks noGrp="1"/>
          </p:cNvSpPr>
          <p:nvPr>
            <p:ph type="ftr" sz="quarter" idx="11"/>
          </p:nvPr>
        </p:nvSpPr>
        <p:spPr>
          <a:xfrm>
            <a:off x="1253677" y="8855695"/>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32</a:t>
            </a:fld>
            <a:endParaRPr lang="en-GB"/>
          </a:p>
        </p:txBody>
      </p:sp>
      <p:sp>
        <p:nvSpPr>
          <p:cNvPr id="8" name="CasellaDiTesto 7"/>
          <p:cNvSpPr txBox="1"/>
          <p:nvPr/>
        </p:nvSpPr>
        <p:spPr>
          <a:xfrm>
            <a:off x="102634" y="-34406"/>
            <a:ext cx="8877794"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ISOLATED QSOS  vs INACTIVE GALAXIES</a:t>
            </a:r>
            <a:endParaRPr lang="it-IT" sz="2400" dirty="0">
              <a:solidFill>
                <a:srgbClr val="800000"/>
              </a:solidFill>
              <a:latin typeface="Century Gothic"/>
              <a:cs typeface="Century Gothic"/>
            </a:endParaRPr>
          </a:p>
        </p:txBody>
      </p:sp>
      <p:sp>
        <p:nvSpPr>
          <p:cNvPr id="13" name="Rettangolo 12"/>
          <p:cNvSpPr/>
          <p:nvPr/>
        </p:nvSpPr>
        <p:spPr>
          <a:xfrm>
            <a:off x="238393" y="871017"/>
            <a:ext cx="4508405" cy="2616101"/>
          </a:xfrm>
          <a:prstGeom prst="rect">
            <a:avLst/>
          </a:prstGeom>
        </p:spPr>
        <p:txBody>
          <a:bodyPr wrap="square">
            <a:spAutoFit/>
          </a:bodyPr>
          <a:lstStyle/>
          <a:p>
            <a:r>
              <a:rPr lang="en-GB" dirty="0" smtClean="0">
                <a:latin typeface="+mj-lt"/>
              </a:rPr>
              <a:t>Karhunen+2014: </a:t>
            </a:r>
          </a:p>
          <a:p>
            <a:r>
              <a:rPr lang="en-GB" b="1" dirty="0" smtClean="0">
                <a:solidFill>
                  <a:srgbClr val="800000"/>
                </a:solidFill>
                <a:latin typeface="+mj-lt"/>
              </a:rPr>
              <a:t>SDSS Stripe82</a:t>
            </a:r>
            <a:r>
              <a:rPr lang="en-GB" dirty="0" smtClean="0">
                <a:latin typeface="+mj-lt"/>
              </a:rPr>
              <a:t> ,  </a:t>
            </a:r>
            <a:r>
              <a:rPr lang="en-GB" b="1" dirty="0">
                <a:solidFill>
                  <a:srgbClr val="800000"/>
                </a:solidFill>
                <a:latin typeface="+mj-lt"/>
              </a:rPr>
              <a:t>z&lt;</a:t>
            </a:r>
            <a:r>
              <a:rPr lang="en-GB" b="1" dirty="0" smtClean="0">
                <a:solidFill>
                  <a:srgbClr val="800000"/>
                </a:solidFill>
                <a:latin typeface="+mj-lt"/>
              </a:rPr>
              <a:t>0.5</a:t>
            </a:r>
            <a:endParaRPr lang="en-GB" dirty="0" smtClean="0">
              <a:latin typeface="+mj-lt"/>
            </a:endParaRPr>
          </a:p>
          <a:p>
            <a:r>
              <a:rPr lang="en-GB" sz="1600" dirty="0" smtClean="0">
                <a:solidFill>
                  <a:srgbClr val="800000"/>
                </a:solidFill>
                <a:latin typeface="+mj-lt"/>
              </a:rPr>
              <a:t>QSO sample</a:t>
            </a:r>
          </a:p>
          <a:p>
            <a:r>
              <a:rPr lang="en-GB" sz="1600" b="1" dirty="0" smtClean="0">
                <a:latin typeface="+mj-lt"/>
              </a:rPr>
              <a:t>~ 400 QSOs </a:t>
            </a:r>
            <a:r>
              <a:rPr lang="en-GB" sz="1600" dirty="0" smtClean="0">
                <a:latin typeface="+mj-lt"/>
              </a:rPr>
              <a:t>from Schneider+2010 catalog </a:t>
            </a:r>
            <a:endParaRPr lang="en-GB" sz="1600" dirty="0">
              <a:latin typeface="+mj-lt"/>
            </a:endParaRPr>
          </a:p>
          <a:p>
            <a:r>
              <a:rPr lang="en-GB" sz="1600" b="1" dirty="0" smtClean="0">
                <a:latin typeface="+mj-lt"/>
              </a:rPr>
              <a:t>~ 300 QSOs </a:t>
            </a:r>
            <a:r>
              <a:rPr lang="en-GB" sz="1600" dirty="0" smtClean="0">
                <a:latin typeface="+mj-lt"/>
              </a:rPr>
              <a:t>with</a:t>
            </a:r>
            <a:r>
              <a:rPr lang="en-GB" sz="1600" b="1" dirty="0" smtClean="0">
                <a:latin typeface="+mj-lt"/>
              </a:rPr>
              <a:t> </a:t>
            </a:r>
            <a:r>
              <a:rPr lang="en-GB" sz="1600" b="1" dirty="0">
                <a:latin typeface="+mj-lt"/>
              </a:rPr>
              <a:t>resolved host </a:t>
            </a:r>
            <a:r>
              <a:rPr lang="en-GB" sz="1600" b="1" dirty="0" smtClean="0">
                <a:latin typeface="+mj-lt"/>
              </a:rPr>
              <a:t>galaxies </a:t>
            </a:r>
          </a:p>
          <a:p>
            <a:r>
              <a:rPr lang="en-GB" sz="1600" b="1" dirty="0" smtClean="0">
                <a:latin typeface="+mj-lt"/>
              </a:rPr>
              <a:t>				</a:t>
            </a:r>
            <a:r>
              <a:rPr lang="en-GB" sz="1600" dirty="0" smtClean="0">
                <a:latin typeface="+mj-lt"/>
              </a:rPr>
              <a:t>(RQS, Falomo+2014)</a:t>
            </a:r>
          </a:p>
          <a:p>
            <a:endParaRPr lang="en-GB" sz="1600" dirty="0" smtClean="0">
              <a:latin typeface="+mj-lt"/>
            </a:endParaRPr>
          </a:p>
          <a:p>
            <a:r>
              <a:rPr lang="en-GB" sz="1600" b="1" dirty="0" smtClean="0">
                <a:solidFill>
                  <a:srgbClr val="800000"/>
                </a:solidFill>
                <a:latin typeface="+mj-lt"/>
              </a:rPr>
              <a:t>Inactive galaxy </a:t>
            </a:r>
            <a:r>
              <a:rPr lang="en-GB" sz="1600" dirty="0" smtClean="0">
                <a:solidFill>
                  <a:srgbClr val="800000"/>
                </a:solidFill>
                <a:latin typeface="+mj-lt"/>
              </a:rPr>
              <a:t>control sample</a:t>
            </a:r>
            <a:endParaRPr lang="en-GB" sz="1600" dirty="0">
              <a:solidFill>
                <a:srgbClr val="800000"/>
              </a:solidFill>
              <a:latin typeface="+mj-lt"/>
            </a:endParaRPr>
          </a:p>
          <a:p>
            <a:r>
              <a:rPr lang="en-GB" sz="1600" dirty="0" smtClean="0">
                <a:latin typeface="+mj-lt"/>
              </a:rPr>
              <a:t>~ </a:t>
            </a:r>
            <a:r>
              <a:rPr lang="en-GB" sz="1600" b="1" dirty="0" smtClean="0">
                <a:latin typeface="+mj-lt"/>
              </a:rPr>
              <a:t>300 galaxies  </a:t>
            </a:r>
            <a:r>
              <a:rPr lang="en-GB" sz="1600" dirty="0" smtClean="0">
                <a:latin typeface="+mj-lt"/>
              </a:rPr>
              <a:t>with z and luminosity close   	to </a:t>
            </a:r>
            <a:r>
              <a:rPr lang="en-GB" sz="1600" dirty="0">
                <a:latin typeface="+mj-lt"/>
              </a:rPr>
              <a:t>R</a:t>
            </a:r>
            <a:r>
              <a:rPr lang="en-GB" sz="1600" dirty="0" smtClean="0">
                <a:latin typeface="+mj-lt"/>
              </a:rPr>
              <a:t>QS</a:t>
            </a:r>
            <a:endParaRPr lang="en-GB" sz="1600" dirty="0">
              <a:solidFill>
                <a:srgbClr val="800000"/>
              </a:solidFill>
              <a:latin typeface="+mj-lt"/>
            </a:endParaRPr>
          </a:p>
        </p:txBody>
      </p:sp>
      <p:sp>
        <p:nvSpPr>
          <p:cNvPr id="20" name="Rettangolo 19"/>
          <p:cNvSpPr/>
          <p:nvPr/>
        </p:nvSpPr>
        <p:spPr>
          <a:xfrm>
            <a:off x="102634" y="4679371"/>
            <a:ext cx="8692187" cy="2277547"/>
          </a:xfrm>
          <a:prstGeom prst="rect">
            <a:avLst/>
          </a:prstGeom>
        </p:spPr>
        <p:txBody>
          <a:bodyPr wrap="square">
            <a:spAutoFit/>
          </a:bodyPr>
          <a:lstStyle/>
          <a:p>
            <a:pPr algn="ctr"/>
            <a:r>
              <a:rPr lang="en-GB" sz="2000" b="1" dirty="0" smtClean="0">
                <a:solidFill>
                  <a:srgbClr val="800000"/>
                </a:solidFill>
                <a:latin typeface="+mj-lt"/>
              </a:rPr>
              <a:t>The ENVIRONMENTS around QSO and </a:t>
            </a:r>
            <a:r>
              <a:rPr lang="en-GB" sz="2000" b="1" dirty="0">
                <a:solidFill>
                  <a:srgbClr val="800000"/>
                </a:solidFill>
                <a:latin typeface="+mj-lt"/>
              </a:rPr>
              <a:t>inactive </a:t>
            </a:r>
            <a:r>
              <a:rPr lang="en-GB" sz="2000" b="1" dirty="0" smtClean="0">
                <a:solidFill>
                  <a:srgbClr val="800000"/>
                </a:solidFill>
                <a:latin typeface="+mj-lt"/>
              </a:rPr>
              <a:t>galaxies do </a:t>
            </a:r>
            <a:r>
              <a:rPr lang="en-GB" sz="2000" b="1" dirty="0">
                <a:solidFill>
                  <a:srgbClr val="800000"/>
                </a:solidFill>
                <a:latin typeface="+mj-lt"/>
              </a:rPr>
              <a:t>not </a:t>
            </a:r>
            <a:r>
              <a:rPr lang="en-GB" sz="2000" b="1" dirty="0" smtClean="0">
                <a:solidFill>
                  <a:srgbClr val="800000"/>
                </a:solidFill>
                <a:latin typeface="+mj-lt"/>
              </a:rPr>
              <a:t>significantly differ (QSOs not in richer environments)</a:t>
            </a:r>
          </a:p>
          <a:p>
            <a:pPr algn="ctr"/>
            <a:endParaRPr lang="en-GB" b="1" dirty="0">
              <a:solidFill>
                <a:srgbClr val="800000"/>
              </a:solidFill>
              <a:latin typeface="+mj-lt"/>
            </a:endParaRPr>
          </a:p>
          <a:p>
            <a:pPr algn="ctr"/>
            <a:r>
              <a:rPr lang="en-GB" b="1" dirty="0" smtClean="0">
                <a:solidFill>
                  <a:srgbClr val="800000"/>
                </a:solidFill>
                <a:latin typeface="+mj-lt"/>
              </a:rPr>
              <a:t>the inference is therefore that the </a:t>
            </a:r>
            <a:r>
              <a:rPr lang="en-GB" sz="2400" b="1" dirty="0" smtClean="0">
                <a:solidFill>
                  <a:srgbClr val="800000"/>
                </a:solidFill>
                <a:latin typeface="+mj-lt"/>
              </a:rPr>
              <a:t>environment of QSO pairs is similar to that of luminous galaxies</a:t>
            </a:r>
          </a:p>
          <a:p>
            <a:pPr algn="ctr"/>
            <a:endParaRPr lang="en-GB" b="1" dirty="0">
              <a:solidFill>
                <a:srgbClr val="800000"/>
              </a:solidFill>
              <a:latin typeface="+mj-lt"/>
            </a:endParaRPr>
          </a:p>
          <a:p>
            <a:pPr algn="ctr"/>
            <a:endParaRPr lang="en-GB" b="1" dirty="0" smtClean="0">
              <a:solidFill>
                <a:srgbClr val="800000"/>
              </a:solidFill>
              <a:latin typeface="+mj-lt"/>
            </a:endParaRPr>
          </a:p>
        </p:txBody>
      </p:sp>
      <p:sp>
        <p:nvSpPr>
          <p:cNvPr id="12" name="Rettangolo 11"/>
          <p:cNvSpPr/>
          <p:nvPr/>
        </p:nvSpPr>
        <p:spPr>
          <a:xfrm>
            <a:off x="4746798" y="2360294"/>
            <a:ext cx="293520" cy="4602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Segnaposto piè di pagina 1"/>
          <p:cNvSpPr txBox="1">
            <a:spLocks/>
          </p:cNvSpPr>
          <p:nvPr/>
        </p:nvSpPr>
        <p:spPr>
          <a:xfrm>
            <a:off x="659165" y="6356350"/>
            <a:ext cx="6833835" cy="365125"/>
          </a:xfrm>
          <a:prstGeom prst="rect">
            <a:avLst/>
          </a:prstGeom>
        </p:spPr>
        <p:txBody>
          <a:bodyPr vert="horz" lIns="45720" tIns="45720" rIns="91440" bIns="45720" rtlCol="0" anchor="ctr"/>
          <a:lstStyle>
            <a:defPPr>
              <a:defRPr lang="it-IT"/>
            </a:defPPr>
            <a:lvl1pPr marL="0" algn="l" defTabSz="4572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mtClean="0"/>
              <a:t>A. Sandrinelli, Evolving Galaxies in Evolving Environments, Bologna, 2014.09.19</a:t>
            </a:r>
            <a:endParaRPr lang="en-GB" dirty="0"/>
          </a:p>
        </p:txBody>
      </p:sp>
      <p:sp>
        <p:nvSpPr>
          <p:cNvPr id="7" name="Rettangolo 6"/>
          <p:cNvSpPr/>
          <p:nvPr/>
        </p:nvSpPr>
        <p:spPr>
          <a:xfrm>
            <a:off x="4669823" y="3091472"/>
            <a:ext cx="153950" cy="3335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ttangolo 22"/>
          <p:cNvSpPr/>
          <p:nvPr/>
        </p:nvSpPr>
        <p:spPr>
          <a:xfrm rot="16200000">
            <a:off x="3713253" y="2491341"/>
            <a:ext cx="2372000" cy="307779"/>
          </a:xfrm>
          <a:prstGeom prst="rect">
            <a:avLst/>
          </a:prstGeom>
        </p:spPr>
        <p:txBody>
          <a:bodyPr wrap="square">
            <a:spAutoFit/>
          </a:bodyPr>
          <a:lstStyle/>
          <a:p>
            <a:r>
              <a:rPr lang="en-GB" sz="1400" dirty="0" smtClean="0"/>
              <a:t>Cumulative overdensity</a:t>
            </a:r>
            <a:endParaRPr lang="en-GB" sz="1400" dirty="0"/>
          </a:p>
        </p:txBody>
      </p:sp>
    </p:spTree>
    <p:extLst>
      <p:ext uri="{BB962C8B-B14F-4D97-AF65-F5344CB8AC3E}">
        <p14:creationId xmlns:p14="http://schemas.microsoft.com/office/powerpoint/2010/main" val="40567949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485742"/>
            <a:ext cx="67523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33</a:t>
            </a:fld>
            <a:endParaRPr lang="en-GB"/>
          </a:p>
        </p:txBody>
      </p:sp>
      <p:pic>
        <p:nvPicPr>
          <p:cNvPr id="8" name="Immagine 7" descr="Mvi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887" y="757272"/>
            <a:ext cx="2421459" cy="968584"/>
          </a:xfrm>
          <a:prstGeom prst="rect">
            <a:avLst/>
          </a:prstGeom>
        </p:spPr>
      </p:pic>
      <p:sp>
        <p:nvSpPr>
          <p:cNvPr id="6" name="CasellaDiTesto 5"/>
          <p:cNvSpPr txBox="1"/>
          <p:nvPr/>
        </p:nvSpPr>
        <p:spPr>
          <a:xfrm>
            <a:off x="181286" y="101127"/>
            <a:ext cx="8962714" cy="461665"/>
          </a:xfrm>
          <a:prstGeom prst="rect">
            <a:avLst/>
          </a:prstGeom>
          <a:noFill/>
        </p:spPr>
        <p:txBody>
          <a:bodyPr wrap="square" rtlCol="0">
            <a:spAutoFit/>
          </a:bodyPr>
          <a:lstStyle/>
          <a:p>
            <a:r>
              <a:rPr lang="it-IT" sz="2400" dirty="0" smtClean="0">
                <a:solidFill>
                  <a:srgbClr val="800000"/>
                </a:solidFill>
                <a:latin typeface="Century Gothic"/>
                <a:cs typeface="Century Gothic"/>
              </a:rPr>
              <a:t>VIRIAL MASS OF THE SYSTEMS of QSO PAIRS</a:t>
            </a:r>
            <a:endParaRPr lang="it-IT" sz="2400" b="1" dirty="0">
              <a:solidFill>
                <a:srgbClr val="FF0000"/>
              </a:solidFill>
              <a:latin typeface="Century Gothic"/>
              <a:cs typeface="Century Gothic"/>
            </a:endParaRPr>
          </a:p>
        </p:txBody>
      </p:sp>
      <p:sp>
        <p:nvSpPr>
          <p:cNvPr id="9" name="Rettangolo 8"/>
          <p:cNvSpPr/>
          <p:nvPr/>
        </p:nvSpPr>
        <p:spPr>
          <a:xfrm>
            <a:off x="5757726" y="1725856"/>
            <a:ext cx="5023595" cy="1292662"/>
          </a:xfrm>
          <a:prstGeom prst="rect">
            <a:avLst/>
          </a:prstGeom>
          <a:ln>
            <a:noFill/>
          </a:ln>
        </p:spPr>
        <p:txBody>
          <a:bodyPr wrap="square">
            <a:spAutoFit/>
          </a:bodyPr>
          <a:lstStyle/>
          <a:p>
            <a:endParaRPr lang="en-GB" dirty="0" smtClean="0">
              <a:latin typeface="+mj-lt"/>
            </a:endParaRPr>
          </a:p>
          <a:p>
            <a:r>
              <a:rPr lang="en-GB" sz="1400" dirty="0" smtClean="0">
                <a:latin typeface="+mj-lt"/>
              </a:rPr>
              <a:t>C : orbit-plane orientation </a:t>
            </a:r>
            <a:r>
              <a:rPr lang="en-GB" sz="1400" dirty="0" err="1" smtClean="0">
                <a:latin typeface="+mj-lt"/>
              </a:rPr>
              <a:t>param</a:t>
            </a:r>
            <a:r>
              <a:rPr lang="en-GB" sz="1400" dirty="0" smtClean="0">
                <a:latin typeface="+mj-lt"/>
              </a:rPr>
              <a:t>.</a:t>
            </a:r>
          </a:p>
          <a:p>
            <a:r>
              <a:rPr lang="en-GB" sz="1400" dirty="0" smtClean="0">
                <a:latin typeface="+mj-lt"/>
              </a:rPr>
              <a:t>&lt;C&gt; = 3.4,  </a:t>
            </a:r>
            <a:r>
              <a:rPr lang="en-GB" sz="1400" b="1" dirty="0" smtClean="0">
                <a:solidFill>
                  <a:srgbClr val="800000"/>
                </a:solidFill>
                <a:latin typeface="+mj-lt"/>
              </a:rPr>
              <a:t>minimum  </a:t>
            </a:r>
            <a:r>
              <a:rPr lang="en-GB" sz="1400" b="1" dirty="0" err="1" smtClean="0">
                <a:solidFill>
                  <a:srgbClr val="800000"/>
                </a:solidFill>
                <a:latin typeface="+mj-lt"/>
              </a:rPr>
              <a:t>C</a:t>
            </a:r>
            <a:r>
              <a:rPr lang="en-GB" sz="1400" b="1" baseline="-25000" dirty="0" err="1" smtClean="0">
                <a:solidFill>
                  <a:srgbClr val="800000"/>
                </a:solidFill>
                <a:latin typeface="+mj-lt"/>
              </a:rPr>
              <a:t>min</a:t>
            </a:r>
            <a:r>
              <a:rPr lang="en-GB" sz="1400" b="1" dirty="0" smtClean="0">
                <a:solidFill>
                  <a:srgbClr val="800000"/>
                </a:solidFill>
                <a:latin typeface="+mj-lt"/>
              </a:rPr>
              <a:t>=1 </a:t>
            </a:r>
          </a:p>
          <a:p>
            <a:r>
              <a:rPr lang="en-GB" sz="1400" dirty="0" smtClean="0">
                <a:solidFill>
                  <a:srgbClr val="000000"/>
                </a:solidFill>
                <a:latin typeface="+mj-lt"/>
              </a:rPr>
              <a:t>(Farina</a:t>
            </a:r>
            <a:r>
              <a:rPr lang="en-GB" sz="1400" dirty="0">
                <a:solidFill>
                  <a:srgbClr val="000000"/>
                </a:solidFill>
                <a:latin typeface="+mj-lt"/>
              </a:rPr>
              <a:t>+</a:t>
            </a:r>
            <a:r>
              <a:rPr lang="en-GB" sz="1400" dirty="0" smtClean="0">
                <a:solidFill>
                  <a:srgbClr val="000000"/>
                </a:solidFill>
                <a:latin typeface="+mj-lt"/>
              </a:rPr>
              <a:t>2001)</a:t>
            </a:r>
            <a:endParaRPr lang="en-GB" sz="1400" dirty="0">
              <a:solidFill>
                <a:srgbClr val="000000"/>
              </a:solidFill>
              <a:latin typeface="+mj-lt"/>
            </a:endParaRPr>
          </a:p>
          <a:p>
            <a:endParaRPr lang="en-GB" b="1" dirty="0" smtClean="0">
              <a:solidFill>
                <a:srgbClr val="800000"/>
              </a:solidFill>
              <a:latin typeface="+mj-lt"/>
            </a:endParaRPr>
          </a:p>
        </p:txBody>
      </p:sp>
      <p:sp>
        <p:nvSpPr>
          <p:cNvPr id="10" name="Rettangolo 9"/>
          <p:cNvSpPr/>
          <p:nvPr/>
        </p:nvSpPr>
        <p:spPr>
          <a:xfrm>
            <a:off x="5757726" y="2946311"/>
            <a:ext cx="3234605" cy="2708434"/>
          </a:xfrm>
          <a:prstGeom prst="rect">
            <a:avLst/>
          </a:prstGeom>
        </p:spPr>
        <p:txBody>
          <a:bodyPr wrap="square">
            <a:spAutoFit/>
          </a:bodyPr>
          <a:lstStyle/>
          <a:p>
            <a:r>
              <a:rPr lang="en-GB" dirty="0" smtClean="0">
                <a:latin typeface="+mj-lt"/>
              </a:rPr>
              <a:t>in at least 3 cases </a:t>
            </a:r>
          </a:p>
          <a:p>
            <a:r>
              <a:rPr lang="en-GB" dirty="0" smtClean="0">
                <a:latin typeface="+mj-lt"/>
              </a:rPr>
              <a:t> </a:t>
            </a:r>
            <a:r>
              <a:rPr lang="en-GB" dirty="0" err="1" smtClean="0">
                <a:latin typeface="+mj-lt"/>
              </a:rPr>
              <a:t>M</a:t>
            </a:r>
            <a:r>
              <a:rPr lang="en-GB" baseline="-25000" dirty="0" err="1" smtClean="0">
                <a:latin typeface="+mj-lt"/>
              </a:rPr>
              <a:t>vir</a:t>
            </a:r>
            <a:r>
              <a:rPr lang="en-GB" baseline="-25000" dirty="0" err="1">
                <a:latin typeface="+mj-lt"/>
              </a:rPr>
              <a:t>,min</a:t>
            </a:r>
            <a:r>
              <a:rPr lang="en-GB" baseline="-25000" dirty="0">
                <a:latin typeface="+mj-lt"/>
              </a:rPr>
              <a:t> </a:t>
            </a:r>
            <a:r>
              <a:rPr lang="en-GB" sz="2000" b="1" dirty="0">
                <a:latin typeface="+mj-lt"/>
              </a:rPr>
              <a:t>exceeds</a:t>
            </a:r>
            <a:r>
              <a:rPr lang="en-GB" dirty="0">
                <a:latin typeface="+mj-lt"/>
              </a:rPr>
              <a:t> the sum of the masses of the hosts by a </a:t>
            </a:r>
            <a:r>
              <a:rPr lang="en-GB" sz="2000" b="1" dirty="0">
                <a:latin typeface="+mj-lt"/>
              </a:rPr>
              <a:t>factor of </a:t>
            </a:r>
            <a:r>
              <a:rPr lang="en-GB" sz="2000" b="1" dirty="0" smtClean="0">
                <a:latin typeface="+mj-lt"/>
              </a:rPr>
              <a:t>~ 10 </a:t>
            </a:r>
            <a:r>
              <a:rPr lang="en-GB" sz="2000" dirty="0" smtClean="0">
                <a:latin typeface="+mj-lt"/>
              </a:rPr>
              <a:t>and</a:t>
            </a:r>
            <a:r>
              <a:rPr lang="en-GB" sz="2000" b="1" dirty="0" smtClean="0">
                <a:latin typeface="+mj-lt"/>
              </a:rPr>
              <a:t> </a:t>
            </a:r>
          </a:p>
          <a:p>
            <a:r>
              <a:rPr lang="en-GB" sz="2000" b="1" dirty="0" smtClean="0">
                <a:latin typeface="+mj-lt"/>
              </a:rPr>
              <a:t>no </a:t>
            </a:r>
            <a:r>
              <a:rPr lang="en-GB" sz="2000" dirty="0" smtClean="0">
                <a:latin typeface="+mj-lt"/>
              </a:rPr>
              <a:t>extraordinary overdensity</a:t>
            </a:r>
            <a:endParaRPr lang="en-GB" dirty="0" smtClean="0">
              <a:latin typeface="+mj-lt"/>
            </a:endParaRPr>
          </a:p>
          <a:p>
            <a:endParaRPr lang="en-GB" dirty="0" smtClean="0">
              <a:solidFill>
                <a:srgbClr val="800000"/>
              </a:solidFill>
              <a:latin typeface="+mj-lt"/>
            </a:endParaRPr>
          </a:p>
          <a:p>
            <a:endParaRPr lang="en-GB" dirty="0">
              <a:latin typeface="+mj-lt"/>
            </a:endParaRPr>
          </a:p>
          <a:p>
            <a:r>
              <a:rPr lang="en-GB" dirty="0" smtClean="0">
                <a:latin typeface="+mj-lt"/>
              </a:rPr>
              <a:t> </a:t>
            </a:r>
            <a:endParaRPr lang="en-GB" dirty="0">
              <a:solidFill>
                <a:srgbClr val="800000"/>
              </a:solidFill>
              <a:latin typeface="+mj-lt"/>
            </a:endParaRPr>
          </a:p>
        </p:txBody>
      </p:sp>
      <p:pic>
        <p:nvPicPr>
          <p:cNvPr id="7" name="Immagine 6" descr="OvsVir_lg_noPad.eps"/>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278198" y="757272"/>
            <a:ext cx="5130634" cy="5130634"/>
          </a:xfrm>
          <a:prstGeom prst="rect">
            <a:avLst/>
          </a:prstGeom>
        </p:spPr>
      </p:pic>
      <p:sp>
        <p:nvSpPr>
          <p:cNvPr id="11" name="Rettangolo 10"/>
          <p:cNvSpPr/>
          <p:nvPr/>
        </p:nvSpPr>
        <p:spPr>
          <a:xfrm>
            <a:off x="872384" y="5617686"/>
            <a:ext cx="7670894" cy="707886"/>
          </a:xfrm>
          <a:prstGeom prst="rect">
            <a:avLst/>
          </a:prstGeom>
        </p:spPr>
        <p:txBody>
          <a:bodyPr wrap="square">
            <a:spAutoFit/>
          </a:bodyPr>
          <a:lstStyle/>
          <a:p>
            <a:pPr algn="ctr"/>
            <a:r>
              <a:rPr lang="en-GB" dirty="0">
                <a:solidFill>
                  <a:srgbClr val="800000"/>
                </a:solidFill>
              </a:rPr>
              <a:t>This is suggestive of a </a:t>
            </a:r>
            <a:r>
              <a:rPr lang="en-GB" sz="2400" b="1" dirty="0">
                <a:solidFill>
                  <a:srgbClr val="800000"/>
                </a:solidFill>
              </a:rPr>
              <a:t>huge dark matter contribution </a:t>
            </a:r>
            <a:endParaRPr lang="en-GB" sz="2400" b="1" dirty="0" smtClean="0">
              <a:solidFill>
                <a:srgbClr val="800000"/>
              </a:solidFill>
            </a:endParaRPr>
          </a:p>
          <a:p>
            <a:pPr algn="ctr"/>
            <a:r>
              <a:rPr lang="en-GB" sz="1600" dirty="0" smtClean="0">
                <a:solidFill>
                  <a:srgbClr val="800000"/>
                </a:solidFill>
              </a:rPr>
              <a:t>(</a:t>
            </a:r>
            <a:r>
              <a:rPr lang="en-GB" sz="1600" dirty="0">
                <a:solidFill>
                  <a:srgbClr val="800000"/>
                </a:solidFill>
              </a:rPr>
              <a:t>see also Farina+2011</a:t>
            </a:r>
            <a:r>
              <a:rPr lang="en-GB" sz="1600" dirty="0" smtClean="0">
                <a:solidFill>
                  <a:srgbClr val="800000"/>
                </a:solidFill>
              </a:rPr>
              <a:t>)</a:t>
            </a:r>
            <a:endParaRPr lang="en-GB" sz="1600" dirty="0">
              <a:solidFill>
                <a:srgbClr val="800000"/>
              </a:solidFill>
            </a:endParaRPr>
          </a:p>
        </p:txBody>
      </p:sp>
    </p:spTree>
    <p:extLst>
      <p:ext uri="{BB962C8B-B14F-4D97-AF65-F5344CB8AC3E}">
        <p14:creationId xmlns:p14="http://schemas.microsoft.com/office/powerpoint/2010/main" val="1005134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34</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MAIN RESULT</a:t>
            </a:r>
            <a:endParaRPr lang="it-IT" sz="2400" dirty="0">
              <a:solidFill>
                <a:srgbClr val="FF0000"/>
              </a:solidFill>
              <a:latin typeface="Century Gothic"/>
              <a:cs typeface="Century Gothic"/>
            </a:endParaRPr>
          </a:p>
        </p:txBody>
      </p:sp>
      <p:sp>
        <p:nvSpPr>
          <p:cNvPr id="2" name="Rettangolo 1"/>
          <p:cNvSpPr/>
          <p:nvPr/>
        </p:nvSpPr>
        <p:spPr>
          <a:xfrm>
            <a:off x="1013505" y="2186697"/>
            <a:ext cx="6876442" cy="2185214"/>
          </a:xfrm>
          <a:prstGeom prst="rect">
            <a:avLst/>
          </a:prstGeom>
        </p:spPr>
        <p:txBody>
          <a:bodyPr wrap="square">
            <a:spAutoFit/>
          </a:bodyPr>
          <a:lstStyle/>
          <a:p>
            <a:pPr algn="ctr"/>
            <a:r>
              <a:rPr lang="en-GB" sz="2400" b="1" dirty="0" smtClean="0">
                <a:solidFill>
                  <a:srgbClr val="800000"/>
                </a:solidFill>
              </a:rPr>
              <a:t>the indication is </a:t>
            </a:r>
          </a:p>
          <a:p>
            <a:pPr algn="ctr"/>
            <a:r>
              <a:rPr lang="en-GB" sz="2400" b="1" dirty="0" smtClean="0">
                <a:solidFill>
                  <a:srgbClr val="800000"/>
                </a:solidFill>
              </a:rPr>
              <a:t>therefore </a:t>
            </a:r>
            <a:r>
              <a:rPr lang="en-GB" sz="2400" b="1" dirty="0">
                <a:solidFill>
                  <a:srgbClr val="800000"/>
                </a:solidFill>
              </a:rPr>
              <a:t>that at the scale of our </a:t>
            </a:r>
            <a:r>
              <a:rPr lang="en-GB" sz="2400" b="1" dirty="0" smtClean="0">
                <a:solidFill>
                  <a:srgbClr val="800000"/>
                </a:solidFill>
              </a:rPr>
              <a:t>investigation (&lt; </a:t>
            </a:r>
            <a:r>
              <a:rPr lang="en-GB" sz="2400" b="1" dirty="0" smtClean="0">
                <a:solidFill>
                  <a:srgbClr val="800000"/>
                </a:solidFill>
              </a:rPr>
              <a:t>2 </a:t>
            </a:r>
            <a:r>
              <a:rPr lang="en-GB" sz="2400" b="1" dirty="0" err="1" smtClean="0">
                <a:solidFill>
                  <a:srgbClr val="800000"/>
                </a:solidFill>
              </a:rPr>
              <a:t>Mpc</a:t>
            </a:r>
            <a:r>
              <a:rPr lang="en-GB" sz="2400" b="1" dirty="0" smtClean="0">
                <a:solidFill>
                  <a:srgbClr val="800000"/>
                </a:solidFill>
              </a:rPr>
              <a:t>)  the activation </a:t>
            </a:r>
            <a:r>
              <a:rPr lang="en-GB" sz="2400" b="1" dirty="0">
                <a:solidFill>
                  <a:srgbClr val="800000"/>
                </a:solidFill>
              </a:rPr>
              <a:t>of two QSOs </a:t>
            </a:r>
            <a:r>
              <a:rPr lang="en-GB" sz="2400" b="1" dirty="0" smtClean="0">
                <a:solidFill>
                  <a:srgbClr val="800000"/>
                </a:solidFill>
              </a:rPr>
              <a:t>does </a:t>
            </a:r>
            <a:r>
              <a:rPr lang="en-GB" sz="2400" b="1" dirty="0">
                <a:solidFill>
                  <a:srgbClr val="800000"/>
                </a:solidFill>
              </a:rPr>
              <a:t>not require any  extraordinary galaxy </a:t>
            </a:r>
            <a:r>
              <a:rPr lang="en-GB" sz="2400" b="1" dirty="0" smtClean="0">
                <a:solidFill>
                  <a:srgbClr val="800000"/>
                </a:solidFill>
              </a:rPr>
              <a:t>environment </a:t>
            </a:r>
          </a:p>
          <a:p>
            <a:pPr algn="ctr"/>
            <a:endParaRPr lang="en-GB" sz="1600" b="1" dirty="0" smtClean="0">
              <a:solidFill>
                <a:srgbClr val="800000"/>
              </a:solidFill>
            </a:endParaRPr>
          </a:p>
        </p:txBody>
      </p:sp>
    </p:spTree>
    <p:extLst>
      <p:ext uri="{BB962C8B-B14F-4D97-AF65-F5344CB8AC3E}">
        <p14:creationId xmlns:p14="http://schemas.microsoft.com/office/powerpoint/2010/main" val="2148450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35</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a:solidFill>
                  <a:srgbClr val="800000"/>
                </a:solidFill>
                <a:latin typeface="Century Gothic"/>
                <a:cs typeface="Century Gothic"/>
              </a:rPr>
              <a:t>	</a:t>
            </a:r>
            <a:r>
              <a:rPr lang="it-IT" sz="2400" dirty="0" smtClean="0">
                <a:solidFill>
                  <a:srgbClr val="800000"/>
                </a:solidFill>
                <a:latin typeface="Century Gothic"/>
                <a:cs typeface="Century Gothic"/>
              </a:rPr>
              <a:t>ONGOING PROGRAMS and FUTURE GOALS</a:t>
            </a:r>
            <a:endParaRPr lang="it-IT" sz="2400" dirty="0">
              <a:solidFill>
                <a:srgbClr val="FF0000"/>
              </a:solidFill>
              <a:latin typeface="Century Gothic"/>
              <a:cs typeface="Century Gothic"/>
            </a:endParaRPr>
          </a:p>
        </p:txBody>
      </p:sp>
      <p:sp>
        <p:nvSpPr>
          <p:cNvPr id="7" name="Rettangolo 6"/>
          <p:cNvSpPr/>
          <p:nvPr/>
        </p:nvSpPr>
        <p:spPr>
          <a:xfrm>
            <a:off x="659165" y="699783"/>
            <a:ext cx="8446088" cy="6401753"/>
          </a:xfrm>
          <a:prstGeom prst="rect">
            <a:avLst/>
          </a:prstGeom>
        </p:spPr>
        <p:txBody>
          <a:bodyPr wrap="square">
            <a:spAutoFit/>
          </a:bodyPr>
          <a:lstStyle/>
          <a:p>
            <a:pPr marL="285750" indent="-285750">
              <a:buFont typeface="Arial"/>
              <a:buChar char="•"/>
            </a:pPr>
            <a:endParaRPr lang="en-GB" dirty="0">
              <a:latin typeface="+mj-lt"/>
            </a:endParaRPr>
          </a:p>
          <a:p>
            <a:r>
              <a:rPr lang="en-GB" sz="2000" b="1" dirty="0" smtClean="0">
                <a:latin typeface="+mj-lt"/>
              </a:rPr>
              <a:t>larger </a:t>
            </a:r>
            <a:r>
              <a:rPr lang="en-GB" sz="2000" b="1" dirty="0">
                <a:latin typeface="+mj-lt"/>
              </a:rPr>
              <a:t>and homogeneous </a:t>
            </a:r>
            <a:r>
              <a:rPr lang="en-GB" sz="2000" b="1" dirty="0" smtClean="0">
                <a:latin typeface="+mj-lt"/>
              </a:rPr>
              <a:t>samples </a:t>
            </a:r>
            <a:r>
              <a:rPr lang="en-GB" dirty="0" smtClean="0">
                <a:latin typeface="+mj-lt"/>
              </a:rPr>
              <a:t>ARE REQUIRED</a:t>
            </a:r>
          </a:p>
          <a:p>
            <a:endParaRPr lang="en-GB" b="1" dirty="0" smtClean="0">
              <a:latin typeface="+mj-lt"/>
            </a:endParaRPr>
          </a:p>
          <a:p>
            <a:endParaRPr lang="en-GB" dirty="0" smtClean="0">
              <a:latin typeface="+mj-lt"/>
            </a:endParaRPr>
          </a:p>
          <a:p>
            <a:r>
              <a:rPr lang="en-GB" sz="2200" b="1" dirty="0" smtClean="0">
                <a:solidFill>
                  <a:srgbClr val="800000"/>
                </a:solidFill>
                <a:latin typeface="+mj-lt"/>
              </a:rPr>
              <a:t>ongoing observational programs </a:t>
            </a:r>
            <a:r>
              <a:rPr lang="en-GB" sz="2200" dirty="0" smtClean="0">
                <a:latin typeface="+mj-lt"/>
              </a:rPr>
              <a:t>on selected samples of 										QSO pairs:</a:t>
            </a:r>
            <a:endParaRPr lang="en-GB" dirty="0">
              <a:latin typeface="+mj-lt"/>
            </a:endParaRPr>
          </a:p>
          <a:p>
            <a:endParaRPr lang="en-GB" dirty="0">
              <a:latin typeface="+mj-lt"/>
            </a:endParaRPr>
          </a:p>
          <a:p>
            <a:pPr marL="1200150" lvl="2" indent="-285750">
              <a:buFont typeface="Arial"/>
              <a:buChar char="•"/>
            </a:pPr>
            <a:r>
              <a:rPr lang="en-GB" dirty="0" smtClean="0">
                <a:latin typeface="+mj-lt"/>
              </a:rPr>
              <a:t>spectra </a:t>
            </a:r>
            <a:r>
              <a:rPr lang="en-GB" dirty="0">
                <a:latin typeface="+mj-lt"/>
              </a:rPr>
              <a:t>and R and I band  </a:t>
            </a:r>
            <a:r>
              <a:rPr lang="en-GB" dirty="0" smtClean="0">
                <a:latin typeface="+mj-lt"/>
              </a:rPr>
              <a:t>imaging   from </a:t>
            </a:r>
            <a:r>
              <a:rPr lang="en-GB" b="1" dirty="0" smtClean="0">
                <a:latin typeface="+mj-lt"/>
              </a:rPr>
              <a:t>GTC</a:t>
            </a:r>
            <a:r>
              <a:rPr lang="en-GB" dirty="0" smtClean="0">
                <a:latin typeface="+mj-lt"/>
              </a:rPr>
              <a:t> : </a:t>
            </a:r>
            <a:r>
              <a:rPr lang="en-GB" b="1" dirty="0" smtClean="0">
                <a:solidFill>
                  <a:srgbClr val="008000"/>
                </a:solidFill>
                <a:latin typeface="+mj-lt"/>
              </a:rPr>
              <a:t>40 </a:t>
            </a:r>
            <a:r>
              <a:rPr lang="en-GB" b="1" dirty="0" smtClean="0">
                <a:solidFill>
                  <a:srgbClr val="008000"/>
                </a:solidFill>
                <a:latin typeface="+mj-lt"/>
              </a:rPr>
              <a:t>pairs</a:t>
            </a:r>
            <a:r>
              <a:rPr lang="en-GB" b="1" dirty="0" smtClean="0">
                <a:solidFill>
                  <a:srgbClr val="008000"/>
                </a:solidFill>
                <a:latin typeface="+mj-lt"/>
              </a:rPr>
              <a:t>,  </a:t>
            </a:r>
            <a:r>
              <a:rPr lang="en-GB" dirty="0" smtClean="0">
                <a:solidFill>
                  <a:srgbClr val="800000"/>
                </a:solidFill>
                <a:latin typeface="+mj-lt"/>
              </a:rPr>
              <a:t>z&lt;1</a:t>
            </a:r>
            <a:endParaRPr lang="en-GB" dirty="0">
              <a:solidFill>
                <a:srgbClr val="800000"/>
              </a:solidFill>
              <a:latin typeface="+mj-lt"/>
            </a:endParaRPr>
          </a:p>
          <a:p>
            <a:pPr marL="1200150" lvl="2" indent="-285750">
              <a:buFont typeface="Arial"/>
              <a:buChar char="•"/>
            </a:pPr>
            <a:r>
              <a:rPr lang="en-GB" dirty="0" smtClean="0">
                <a:latin typeface="+mj-lt"/>
              </a:rPr>
              <a:t>J deep </a:t>
            </a:r>
            <a:r>
              <a:rPr lang="en-GB" dirty="0">
                <a:latin typeface="+mj-lt"/>
              </a:rPr>
              <a:t>images </a:t>
            </a:r>
            <a:r>
              <a:rPr lang="en-GB" dirty="0" smtClean="0">
                <a:latin typeface="+mj-lt"/>
              </a:rPr>
              <a:t>from </a:t>
            </a:r>
            <a:r>
              <a:rPr lang="en-GB" b="1" dirty="0" smtClean="0">
                <a:latin typeface="+mj-lt"/>
              </a:rPr>
              <a:t>NOT </a:t>
            </a:r>
            <a:r>
              <a:rPr lang="en-GB" dirty="0" smtClean="0">
                <a:latin typeface="+mj-lt"/>
              </a:rPr>
              <a:t>: </a:t>
            </a:r>
            <a:r>
              <a:rPr lang="en-GB" b="1" dirty="0" smtClean="0">
                <a:solidFill>
                  <a:srgbClr val="008000"/>
                </a:solidFill>
                <a:latin typeface="+mj-lt"/>
              </a:rPr>
              <a:t>33 pairs, </a:t>
            </a:r>
            <a:r>
              <a:rPr lang="en-GB" dirty="0" smtClean="0">
                <a:solidFill>
                  <a:srgbClr val="800000"/>
                </a:solidFill>
              </a:rPr>
              <a:t>0.7 </a:t>
            </a:r>
            <a:r>
              <a:rPr lang="en-GB" dirty="0">
                <a:solidFill>
                  <a:srgbClr val="800000"/>
                </a:solidFill>
              </a:rPr>
              <a:t>&lt; z &lt; </a:t>
            </a:r>
            <a:r>
              <a:rPr lang="en-GB" dirty="0" smtClean="0">
                <a:solidFill>
                  <a:srgbClr val="800000"/>
                </a:solidFill>
              </a:rPr>
              <a:t>1.6</a:t>
            </a:r>
            <a:endParaRPr lang="en-GB" dirty="0">
              <a:solidFill>
                <a:srgbClr val="800000"/>
              </a:solidFill>
              <a:latin typeface="+mj-lt"/>
            </a:endParaRPr>
          </a:p>
          <a:p>
            <a:pPr marL="1200150" lvl="2" indent="-285750">
              <a:buFont typeface="Arial"/>
              <a:buChar char="•"/>
            </a:pPr>
            <a:r>
              <a:rPr lang="en-GB" dirty="0"/>
              <a:t>U, B, R, I </a:t>
            </a:r>
            <a:r>
              <a:rPr lang="en-GB" dirty="0" err="1" smtClean="0"/>
              <a:t>multicolor</a:t>
            </a:r>
            <a:r>
              <a:rPr lang="en-GB" dirty="0" smtClean="0"/>
              <a:t> imaging  from </a:t>
            </a:r>
            <a:r>
              <a:rPr lang="en-GB" b="1" dirty="0"/>
              <a:t>BUSCA</a:t>
            </a:r>
            <a:r>
              <a:rPr lang="en-GB" b="1" dirty="0" smtClean="0"/>
              <a:t>-CAHA</a:t>
            </a:r>
            <a:r>
              <a:rPr lang="en-GB" dirty="0" smtClean="0"/>
              <a:t>: </a:t>
            </a:r>
            <a:r>
              <a:rPr lang="en-GB" b="1" dirty="0" smtClean="0">
                <a:solidFill>
                  <a:srgbClr val="008000"/>
                </a:solidFill>
              </a:rPr>
              <a:t>20 pairs</a:t>
            </a:r>
            <a:r>
              <a:rPr lang="en-GB" dirty="0" smtClean="0">
                <a:solidFill>
                  <a:srgbClr val="008000"/>
                </a:solidFill>
              </a:rPr>
              <a:t>, </a:t>
            </a:r>
            <a:r>
              <a:rPr lang="en-GB" dirty="0" smtClean="0">
                <a:solidFill>
                  <a:srgbClr val="800000"/>
                </a:solidFill>
              </a:rPr>
              <a:t>z&lt;1</a:t>
            </a:r>
          </a:p>
          <a:p>
            <a:endParaRPr lang="en-GB" sz="2200" b="1" dirty="0" smtClean="0">
              <a:solidFill>
                <a:srgbClr val="008000"/>
              </a:solidFill>
            </a:endParaRPr>
          </a:p>
          <a:p>
            <a:r>
              <a:rPr lang="en-GB" sz="2200" b="1" dirty="0" smtClean="0">
                <a:solidFill>
                  <a:srgbClr val="008000"/>
                </a:solidFill>
              </a:rPr>
              <a:t>future goals</a:t>
            </a:r>
          </a:p>
          <a:p>
            <a:endParaRPr lang="en-GB" dirty="0" smtClean="0">
              <a:solidFill>
                <a:srgbClr val="008000"/>
              </a:solidFill>
            </a:endParaRPr>
          </a:p>
          <a:p>
            <a:pPr marL="285750" indent="-285750">
              <a:buFont typeface="Arial"/>
              <a:buChar char="•"/>
            </a:pPr>
            <a:r>
              <a:rPr lang="en-GB" sz="2000" dirty="0" smtClean="0">
                <a:solidFill>
                  <a:srgbClr val="008000"/>
                </a:solidFill>
              </a:rPr>
              <a:t>HOST COLOR AND MORPHOLOGY</a:t>
            </a:r>
          </a:p>
          <a:p>
            <a:pPr marL="285750" indent="-285750">
              <a:buFont typeface="Arial"/>
              <a:buChar char="•"/>
            </a:pPr>
            <a:endParaRPr lang="en-GB" sz="2000" dirty="0" smtClean="0">
              <a:solidFill>
                <a:srgbClr val="008000"/>
              </a:solidFill>
            </a:endParaRPr>
          </a:p>
          <a:p>
            <a:pPr marL="285750" indent="-285750">
              <a:buFont typeface="Arial"/>
              <a:buChar char="•"/>
            </a:pPr>
            <a:r>
              <a:rPr lang="en-GB" sz="2000" dirty="0" smtClean="0">
                <a:solidFill>
                  <a:srgbClr val="008000"/>
                </a:solidFill>
              </a:rPr>
              <a:t>DEPENDENCE OF ENVIROMENTAL PROPERTIES ON QSO PAIR SEPARATION</a:t>
            </a:r>
          </a:p>
          <a:p>
            <a:endParaRPr lang="en-GB" sz="2000" dirty="0" smtClean="0">
              <a:solidFill>
                <a:srgbClr val="008000"/>
              </a:solidFill>
            </a:endParaRPr>
          </a:p>
          <a:p>
            <a:pPr marL="285750" indent="-285750">
              <a:buFont typeface="Arial"/>
              <a:buChar char="•"/>
            </a:pPr>
            <a:r>
              <a:rPr lang="en-GB" sz="2000" dirty="0" smtClean="0">
                <a:solidFill>
                  <a:srgbClr val="008000"/>
                </a:solidFill>
              </a:rPr>
              <a:t>COSMOLOGICAL </a:t>
            </a:r>
            <a:r>
              <a:rPr lang="en-GB" sz="2000" dirty="0">
                <a:solidFill>
                  <a:srgbClr val="008000"/>
                </a:solidFill>
              </a:rPr>
              <a:t>EVOLUTION (EXPLORING LARGER REDSHIFTS </a:t>
            </a:r>
            <a:r>
              <a:rPr lang="en-GB" sz="2000" dirty="0" smtClean="0">
                <a:solidFill>
                  <a:srgbClr val="008000"/>
                </a:solidFill>
              </a:rPr>
              <a:t>)</a:t>
            </a:r>
          </a:p>
          <a:p>
            <a:pPr marL="285750" indent="-285750">
              <a:buFont typeface="Arial"/>
              <a:buChar char="•"/>
            </a:pPr>
            <a:r>
              <a:rPr lang="en-GB" sz="2000" dirty="0" smtClean="0">
                <a:solidFill>
                  <a:srgbClr val="008000"/>
                </a:solidFill>
              </a:rPr>
              <a:t>…………</a:t>
            </a:r>
          </a:p>
          <a:p>
            <a:r>
              <a:rPr lang="en-GB" dirty="0" smtClean="0">
                <a:latin typeface="+mj-lt"/>
              </a:rPr>
              <a:t>                             </a:t>
            </a:r>
          </a:p>
        </p:txBody>
      </p:sp>
      <p:sp>
        <p:nvSpPr>
          <p:cNvPr id="3" name="Freccia giù 2"/>
          <p:cNvSpPr/>
          <p:nvPr/>
        </p:nvSpPr>
        <p:spPr>
          <a:xfrm>
            <a:off x="3181637" y="1346907"/>
            <a:ext cx="449022" cy="459631"/>
          </a:xfrm>
          <a:prstGeom prst="downArrow">
            <a:avLst/>
          </a:prstGeom>
          <a:ln>
            <a:solidFill>
              <a:srgbClr val="6076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25024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36</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a:solidFill>
                  <a:srgbClr val="800000"/>
                </a:solidFill>
                <a:latin typeface="Century Gothic"/>
                <a:cs typeface="Century Gothic"/>
              </a:rPr>
              <a:t>	</a:t>
            </a:r>
            <a:r>
              <a:rPr lang="it-IT" sz="2400" dirty="0" smtClean="0">
                <a:solidFill>
                  <a:srgbClr val="800000"/>
                </a:solidFill>
                <a:latin typeface="Century Gothic"/>
                <a:cs typeface="Century Gothic"/>
              </a:rPr>
              <a:t>ONGOING PROGRAMS and FUTURE GOALS</a:t>
            </a:r>
            <a:endParaRPr lang="it-IT" sz="2400" dirty="0">
              <a:solidFill>
                <a:srgbClr val="FF0000"/>
              </a:solidFill>
              <a:latin typeface="Century Gothic"/>
              <a:cs typeface="Century Gothic"/>
            </a:endParaRPr>
          </a:p>
        </p:txBody>
      </p:sp>
      <p:sp>
        <p:nvSpPr>
          <p:cNvPr id="7" name="Rettangolo 6"/>
          <p:cNvSpPr/>
          <p:nvPr/>
        </p:nvSpPr>
        <p:spPr>
          <a:xfrm>
            <a:off x="659165" y="699783"/>
            <a:ext cx="8308434" cy="6063198"/>
          </a:xfrm>
          <a:prstGeom prst="rect">
            <a:avLst/>
          </a:prstGeom>
        </p:spPr>
        <p:txBody>
          <a:bodyPr wrap="square">
            <a:spAutoFit/>
          </a:bodyPr>
          <a:lstStyle/>
          <a:p>
            <a:pPr marL="285750" indent="-285750">
              <a:buFont typeface="Arial"/>
              <a:buChar char="•"/>
            </a:pPr>
            <a:endParaRPr lang="en-GB" dirty="0">
              <a:latin typeface="+mj-lt"/>
            </a:endParaRPr>
          </a:p>
          <a:p>
            <a:r>
              <a:rPr lang="en-GB" sz="2000" b="1" dirty="0" smtClean="0">
                <a:latin typeface="+mj-lt"/>
              </a:rPr>
              <a:t>larger </a:t>
            </a:r>
            <a:r>
              <a:rPr lang="en-GB" sz="2000" b="1" dirty="0">
                <a:latin typeface="+mj-lt"/>
              </a:rPr>
              <a:t>and homogeneous </a:t>
            </a:r>
            <a:r>
              <a:rPr lang="en-GB" sz="2000" b="1" dirty="0" smtClean="0">
                <a:latin typeface="+mj-lt"/>
              </a:rPr>
              <a:t>samples </a:t>
            </a:r>
            <a:r>
              <a:rPr lang="en-GB" dirty="0" smtClean="0">
                <a:latin typeface="+mj-lt"/>
              </a:rPr>
              <a:t>ARE REQUIRED</a:t>
            </a:r>
          </a:p>
          <a:p>
            <a:endParaRPr lang="en-GB" b="1" dirty="0" smtClean="0">
              <a:latin typeface="+mj-lt"/>
            </a:endParaRPr>
          </a:p>
          <a:p>
            <a:endParaRPr lang="en-GB" dirty="0" smtClean="0">
              <a:latin typeface="+mj-lt"/>
            </a:endParaRPr>
          </a:p>
          <a:p>
            <a:r>
              <a:rPr lang="en-GB" sz="2200" b="1" dirty="0" smtClean="0">
                <a:solidFill>
                  <a:srgbClr val="800000"/>
                </a:solidFill>
                <a:latin typeface="+mj-lt"/>
              </a:rPr>
              <a:t>ongoing observational programs</a:t>
            </a:r>
          </a:p>
          <a:p>
            <a:endParaRPr lang="en-GB" dirty="0">
              <a:latin typeface="+mj-lt"/>
            </a:endParaRPr>
          </a:p>
          <a:p>
            <a:pPr marL="1200150" lvl="2" indent="-285750">
              <a:buFont typeface="Arial"/>
              <a:buChar char="•"/>
            </a:pPr>
            <a:r>
              <a:rPr lang="en-GB" dirty="0" smtClean="0">
                <a:latin typeface="+mj-lt"/>
              </a:rPr>
              <a:t>spectra </a:t>
            </a:r>
            <a:r>
              <a:rPr lang="en-GB" dirty="0">
                <a:latin typeface="+mj-lt"/>
              </a:rPr>
              <a:t>and R and I band  </a:t>
            </a:r>
            <a:r>
              <a:rPr lang="en-GB" dirty="0" smtClean="0">
                <a:latin typeface="+mj-lt"/>
              </a:rPr>
              <a:t>imaging   from </a:t>
            </a:r>
            <a:r>
              <a:rPr lang="en-GB" b="1" dirty="0" smtClean="0">
                <a:latin typeface="+mj-lt"/>
              </a:rPr>
              <a:t>GTC</a:t>
            </a:r>
            <a:r>
              <a:rPr lang="en-GB" dirty="0" smtClean="0">
                <a:latin typeface="+mj-lt"/>
              </a:rPr>
              <a:t> : </a:t>
            </a:r>
            <a:r>
              <a:rPr lang="en-GB" b="1" dirty="0" smtClean="0">
                <a:solidFill>
                  <a:srgbClr val="008000"/>
                </a:solidFill>
                <a:latin typeface="+mj-lt"/>
              </a:rPr>
              <a:t>30 pairs,  </a:t>
            </a:r>
            <a:r>
              <a:rPr lang="en-GB" dirty="0" smtClean="0">
                <a:solidFill>
                  <a:srgbClr val="800000"/>
                </a:solidFill>
                <a:latin typeface="+mj-lt"/>
              </a:rPr>
              <a:t>z&lt;1</a:t>
            </a:r>
            <a:endParaRPr lang="en-GB" dirty="0">
              <a:solidFill>
                <a:srgbClr val="800000"/>
              </a:solidFill>
              <a:latin typeface="+mj-lt"/>
            </a:endParaRPr>
          </a:p>
          <a:p>
            <a:pPr marL="1200150" lvl="2" indent="-285750">
              <a:buFont typeface="Arial"/>
              <a:buChar char="•"/>
            </a:pPr>
            <a:r>
              <a:rPr lang="en-GB" dirty="0" smtClean="0">
                <a:latin typeface="+mj-lt"/>
              </a:rPr>
              <a:t>J deep </a:t>
            </a:r>
            <a:r>
              <a:rPr lang="en-GB" dirty="0">
                <a:latin typeface="+mj-lt"/>
              </a:rPr>
              <a:t>images </a:t>
            </a:r>
            <a:r>
              <a:rPr lang="en-GB" dirty="0" smtClean="0">
                <a:latin typeface="+mj-lt"/>
              </a:rPr>
              <a:t>from </a:t>
            </a:r>
            <a:r>
              <a:rPr lang="en-GB" b="1" dirty="0" smtClean="0">
                <a:latin typeface="+mj-lt"/>
              </a:rPr>
              <a:t>NOT </a:t>
            </a:r>
            <a:r>
              <a:rPr lang="en-GB" dirty="0" smtClean="0">
                <a:latin typeface="+mj-lt"/>
              </a:rPr>
              <a:t>: </a:t>
            </a:r>
            <a:r>
              <a:rPr lang="en-GB" b="1" dirty="0" smtClean="0">
                <a:solidFill>
                  <a:srgbClr val="008000"/>
                </a:solidFill>
                <a:latin typeface="+mj-lt"/>
              </a:rPr>
              <a:t>33 pairs, </a:t>
            </a:r>
            <a:r>
              <a:rPr lang="en-GB" dirty="0" smtClean="0">
                <a:solidFill>
                  <a:srgbClr val="800000"/>
                </a:solidFill>
              </a:rPr>
              <a:t>0.7 </a:t>
            </a:r>
            <a:r>
              <a:rPr lang="en-GB" dirty="0">
                <a:solidFill>
                  <a:srgbClr val="800000"/>
                </a:solidFill>
              </a:rPr>
              <a:t>&lt; z &lt; </a:t>
            </a:r>
            <a:r>
              <a:rPr lang="en-GB" dirty="0" smtClean="0">
                <a:solidFill>
                  <a:srgbClr val="800000"/>
                </a:solidFill>
              </a:rPr>
              <a:t>1.6</a:t>
            </a:r>
            <a:endParaRPr lang="en-GB" dirty="0">
              <a:solidFill>
                <a:srgbClr val="800000"/>
              </a:solidFill>
              <a:latin typeface="+mj-lt"/>
            </a:endParaRPr>
          </a:p>
          <a:p>
            <a:pPr marL="1200150" lvl="2" indent="-285750">
              <a:buFont typeface="Arial"/>
              <a:buChar char="•"/>
            </a:pPr>
            <a:r>
              <a:rPr lang="en-GB" dirty="0"/>
              <a:t>U, B, R, I </a:t>
            </a:r>
            <a:r>
              <a:rPr lang="en-GB" dirty="0" err="1" smtClean="0"/>
              <a:t>multicolor</a:t>
            </a:r>
            <a:r>
              <a:rPr lang="en-GB" dirty="0" smtClean="0"/>
              <a:t> imaging  from </a:t>
            </a:r>
            <a:r>
              <a:rPr lang="en-GB" b="1" dirty="0"/>
              <a:t>BUSCA</a:t>
            </a:r>
            <a:r>
              <a:rPr lang="en-GB" b="1" dirty="0" smtClean="0"/>
              <a:t>-CAHA</a:t>
            </a:r>
            <a:r>
              <a:rPr lang="en-GB" dirty="0" smtClean="0"/>
              <a:t>: </a:t>
            </a:r>
            <a:r>
              <a:rPr lang="en-GB" b="1" dirty="0" smtClean="0">
                <a:solidFill>
                  <a:srgbClr val="008000"/>
                </a:solidFill>
              </a:rPr>
              <a:t>20 pairs</a:t>
            </a:r>
            <a:r>
              <a:rPr lang="en-GB" dirty="0" smtClean="0">
                <a:solidFill>
                  <a:srgbClr val="008000"/>
                </a:solidFill>
              </a:rPr>
              <a:t>, </a:t>
            </a:r>
            <a:r>
              <a:rPr lang="en-GB" dirty="0" smtClean="0">
                <a:solidFill>
                  <a:srgbClr val="800000"/>
                </a:solidFill>
              </a:rPr>
              <a:t>z&lt;1</a:t>
            </a:r>
          </a:p>
          <a:p>
            <a:endParaRPr lang="en-GB" sz="2200" b="1" dirty="0" smtClean="0">
              <a:solidFill>
                <a:srgbClr val="008000"/>
              </a:solidFill>
            </a:endParaRPr>
          </a:p>
          <a:p>
            <a:r>
              <a:rPr lang="en-GB" sz="2200" b="1" dirty="0" smtClean="0">
                <a:solidFill>
                  <a:srgbClr val="008000"/>
                </a:solidFill>
              </a:rPr>
              <a:t>future goals</a:t>
            </a:r>
          </a:p>
          <a:p>
            <a:endParaRPr lang="en-GB" dirty="0" smtClean="0">
              <a:solidFill>
                <a:srgbClr val="008000"/>
              </a:solidFill>
            </a:endParaRPr>
          </a:p>
          <a:p>
            <a:pPr marL="285750" indent="-285750">
              <a:buFont typeface="Arial"/>
              <a:buChar char="•"/>
            </a:pPr>
            <a:r>
              <a:rPr lang="en-GB" sz="2000" dirty="0" smtClean="0">
                <a:solidFill>
                  <a:srgbClr val="008000"/>
                </a:solidFill>
              </a:rPr>
              <a:t>HOST COLOR AND MORPHOLOGY</a:t>
            </a:r>
          </a:p>
          <a:p>
            <a:pPr marL="285750" indent="-285750">
              <a:buFont typeface="Arial"/>
              <a:buChar char="•"/>
            </a:pPr>
            <a:endParaRPr lang="en-GB" sz="2000" dirty="0" smtClean="0">
              <a:solidFill>
                <a:srgbClr val="008000"/>
              </a:solidFill>
            </a:endParaRPr>
          </a:p>
          <a:p>
            <a:pPr marL="285750" indent="-285750">
              <a:buFont typeface="Arial"/>
              <a:buChar char="•"/>
            </a:pPr>
            <a:r>
              <a:rPr lang="en-GB" sz="2000" dirty="0" smtClean="0">
                <a:solidFill>
                  <a:srgbClr val="008000"/>
                </a:solidFill>
              </a:rPr>
              <a:t>DEPENDENCE OF ENVIROMENTAL PROPERTIES ON QSO PAIR SEPARATION</a:t>
            </a:r>
          </a:p>
          <a:p>
            <a:endParaRPr lang="en-GB" sz="2000" dirty="0" smtClean="0">
              <a:solidFill>
                <a:srgbClr val="008000"/>
              </a:solidFill>
            </a:endParaRPr>
          </a:p>
          <a:p>
            <a:pPr marL="285750" indent="-285750">
              <a:buFont typeface="Arial"/>
              <a:buChar char="•"/>
            </a:pPr>
            <a:r>
              <a:rPr lang="en-GB" sz="2000" dirty="0" smtClean="0">
                <a:solidFill>
                  <a:srgbClr val="008000"/>
                </a:solidFill>
              </a:rPr>
              <a:t>COSMOLOGICAL </a:t>
            </a:r>
            <a:r>
              <a:rPr lang="en-GB" sz="2000" dirty="0">
                <a:solidFill>
                  <a:srgbClr val="008000"/>
                </a:solidFill>
              </a:rPr>
              <a:t>EVOLUTION (EXPLORING LARGER REDSHIFTS </a:t>
            </a:r>
            <a:r>
              <a:rPr lang="en-GB" sz="2000" dirty="0" smtClean="0">
                <a:solidFill>
                  <a:srgbClr val="008000"/>
                </a:solidFill>
              </a:rPr>
              <a:t>)</a:t>
            </a:r>
          </a:p>
          <a:p>
            <a:pPr marL="285750" indent="-285750">
              <a:buFont typeface="Arial"/>
              <a:buChar char="•"/>
            </a:pPr>
            <a:r>
              <a:rPr lang="en-GB" sz="2000" dirty="0" smtClean="0">
                <a:solidFill>
                  <a:srgbClr val="008000"/>
                </a:solidFill>
              </a:rPr>
              <a:t>…………</a:t>
            </a:r>
          </a:p>
          <a:p>
            <a:r>
              <a:rPr lang="en-GB" dirty="0" smtClean="0">
                <a:latin typeface="+mj-lt"/>
              </a:rPr>
              <a:t>                             </a:t>
            </a:r>
          </a:p>
        </p:txBody>
      </p:sp>
      <p:sp>
        <p:nvSpPr>
          <p:cNvPr id="3" name="Freccia giù 2"/>
          <p:cNvSpPr/>
          <p:nvPr/>
        </p:nvSpPr>
        <p:spPr>
          <a:xfrm>
            <a:off x="3181637" y="1346907"/>
            <a:ext cx="449022" cy="459631"/>
          </a:xfrm>
          <a:prstGeom prst="downArrow">
            <a:avLst/>
          </a:prstGeom>
          <a:ln>
            <a:solidFill>
              <a:srgbClr val="6076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028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37</a:t>
            </a:fld>
            <a:endParaRPr lang="it-IT"/>
          </a:p>
        </p:txBody>
      </p:sp>
      <p:sp>
        <p:nvSpPr>
          <p:cNvPr id="4" name="CasellaDiTesto 3"/>
          <p:cNvSpPr txBox="1"/>
          <p:nvPr/>
        </p:nvSpPr>
        <p:spPr>
          <a:xfrm>
            <a:off x="0" y="1786994"/>
            <a:ext cx="9045428" cy="461665"/>
          </a:xfrm>
          <a:prstGeom prst="rect">
            <a:avLst/>
          </a:prstGeom>
          <a:noFill/>
        </p:spPr>
        <p:txBody>
          <a:bodyPr wrap="square" rtlCol="0">
            <a:spAutoFit/>
          </a:bodyPr>
          <a:lstStyle/>
          <a:p>
            <a:r>
              <a:rPr lang="it-IT" sz="2400" dirty="0" smtClean="0">
                <a:solidFill>
                  <a:srgbClr val="FF0000"/>
                </a:solidFill>
                <a:latin typeface="Century Gothic"/>
                <a:cs typeface="Century Gothic"/>
              </a:rPr>
              <a:t>BACK_UP SLIDES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17197897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84745" y="691753"/>
            <a:ext cx="5555705" cy="3693319"/>
          </a:xfrm>
          <a:prstGeom prst="rect">
            <a:avLst/>
          </a:prstGeom>
          <a:noFill/>
        </p:spPr>
        <p:txBody>
          <a:bodyPr wrap="square" rtlCol="0">
            <a:spAutoFit/>
          </a:bodyPr>
          <a:lstStyle/>
          <a:p>
            <a:pPr marL="285750" indent="-285750">
              <a:buFont typeface="Arial"/>
              <a:buChar char="•"/>
            </a:pPr>
            <a:r>
              <a:rPr lang="en-GB" b="1" dirty="0">
                <a:solidFill>
                  <a:srgbClr val="800000"/>
                </a:solidFill>
                <a:latin typeface="+mj-lt"/>
              </a:rPr>
              <a:t>P</a:t>
            </a:r>
            <a:r>
              <a:rPr lang="en-GB" b="1" dirty="0" smtClean="0">
                <a:solidFill>
                  <a:srgbClr val="800000"/>
                </a:solidFill>
                <a:latin typeface="+mj-lt"/>
              </a:rPr>
              <a:t>hotometrical and morphological  study of I images </a:t>
            </a:r>
            <a:r>
              <a:rPr lang="en-GB" sz="1600" dirty="0" smtClean="0">
                <a:solidFill>
                  <a:srgbClr val="000000"/>
                </a:solidFill>
                <a:latin typeface="+mj-lt"/>
              </a:rPr>
              <a:t>(</a:t>
            </a:r>
            <a:r>
              <a:rPr lang="en-GB" sz="1600" b="1" dirty="0">
                <a:solidFill>
                  <a:srgbClr val="000000"/>
                </a:solidFill>
                <a:latin typeface="+mj-lt"/>
              </a:rPr>
              <a:t>i &lt; 22 </a:t>
            </a:r>
            <a:r>
              <a:rPr lang="en-GB" sz="1600" dirty="0">
                <a:solidFill>
                  <a:srgbClr val="000000"/>
                </a:solidFill>
                <a:latin typeface="+mj-lt"/>
              </a:rPr>
              <a:t>mag  =   </a:t>
            </a:r>
            <a:r>
              <a:rPr lang="en-GB" sz="1600" dirty="0">
                <a:latin typeface="+mj-lt"/>
              </a:rPr>
              <a:t>50% </a:t>
            </a:r>
            <a:r>
              <a:rPr lang="en-GB" sz="1600" dirty="0" smtClean="0">
                <a:latin typeface="+mj-lt"/>
              </a:rPr>
              <a:t>completeness, </a:t>
            </a:r>
            <a:r>
              <a:rPr lang="en-GB" sz="1600" dirty="0">
                <a:latin typeface="+mj-lt"/>
              </a:rPr>
              <a:t>		</a:t>
            </a:r>
            <a:r>
              <a:rPr lang="en-GB" sz="1600" dirty="0" smtClean="0">
                <a:latin typeface="+mj-lt"/>
              </a:rPr>
              <a:t>				             Capak</a:t>
            </a:r>
            <a:r>
              <a:rPr lang="en-GB" sz="1600" dirty="0">
                <a:latin typeface="+mj-lt"/>
              </a:rPr>
              <a:t>+2007)</a:t>
            </a:r>
          </a:p>
          <a:p>
            <a:endParaRPr lang="en-GB" dirty="0" smtClean="0">
              <a:solidFill>
                <a:srgbClr val="0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dirty="0" smtClean="0">
              <a:solidFill>
                <a:srgbClr val="000000"/>
              </a:solidFill>
              <a:latin typeface="+mj-lt"/>
            </a:endParaRPr>
          </a:p>
          <a:p>
            <a:r>
              <a:rPr lang="en-GB" dirty="0">
                <a:solidFill>
                  <a:srgbClr val="000000"/>
                </a:solidFill>
                <a:latin typeface="+mj-lt"/>
              </a:rPr>
              <a:t>D</a:t>
            </a:r>
            <a:r>
              <a:rPr lang="en-GB" dirty="0" smtClean="0">
                <a:solidFill>
                  <a:srgbClr val="000000"/>
                </a:solidFill>
                <a:latin typeface="+mj-lt"/>
              </a:rPr>
              <a:t>econvolution of  </a:t>
            </a:r>
            <a:r>
              <a:rPr lang="en-GB" dirty="0">
                <a:solidFill>
                  <a:srgbClr val="000000"/>
                </a:solidFill>
                <a:latin typeface="+mj-lt"/>
              </a:rPr>
              <a:t>the host galaxy luminosity from the nuclear </a:t>
            </a:r>
            <a:r>
              <a:rPr lang="en-GB" dirty="0" smtClean="0">
                <a:solidFill>
                  <a:srgbClr val="000000"/>
                </a:solidFill>
                <a:latin typeface="+mj-lt"/>
              </a:rPr>
              <a:t>source and </a:t>
            </a:r>
            <a:r>
              <a:rPr lang="en-GB" dirty="0">
                <a:solidFill>
                  <a:srgbClr val="000000"/>
                </a:solidFill>
                <a:latin typeface="+mj-lt"/>
              </a:rPr>
              <a:t>modelling </a:t>
            </a:r>
            <a:r>
              <a:rPr lang="en-GB" dirty="0" smtClean="0">
                <a:solidFill>
                  <a:srgbClr val="000000"/>
                </a:solidFill>
                <a:latin typeface="+mj-lt"/>
              </a:rPr>
              <a:t>by</a:t>
            </a:r>
            <a:endParaRPr lang="en-GB" dirty="0">
              <a:solidFill>
                <a:srgbClr val="000000"/>
              </a:solidFill>
              <a:latin typeface="+mj-lt"/>
            </a:endParaRPr>
          </a:p>
          <a:p>
            <a:r>
              <a:rPr lang="en-GB" dirty="0" smtClean="0">
                <a:solidFill>
                  <a:srgbClr val="000000"/>
                </a:solidFill>
                <a:latin typeface="+mj-lt"/>
              </a:rPr>
              <a:t>Astronomical </a:t>
            </a:r>
            <a:r>
              <a:rPr lang="en-GB" dirty="0">
                <a:solidFill>
                  <a:srgbClr val="000000"/>
                </a:solidFill>
                <a:latin typeface="+mj-lt"/>
              </a:rPr>
              <a:t>Image Decomposition and Analysis </a:t>
            </a:r>
            <a:r>
              <a:rPr lang="en-GB" b="1" dirty="0" smtClean="0">
                <a:solidFill>
                  <a:srgbClr val="000000"/>
                </a:solidFill>
                <a:latin typeface="+mj-lt"/>
              </a:rPr>
              <a:t>AIDA</a:t>
            </a:r>
            <a:r>
              <a:rPr lang="en-GB" dirty="0" smtClean="0">
                <a:solidFill>
                  <a:srgbClr val="000000"/>
                </a:solidFill>
                <a:latin typeface="+mj-lt"/>
              </a:rPr>
              <a:t> (Uslenghi+2008) software  </a:t>
            </a:r>
            <a:endParaRPr lang="en-GB" dirty="0">
              <a:solidFill>
                <a:srgbClr val="000000"/>
              </a:solidFill>
              <a:latin typeface="+mj-lt"/>
            </a:endParaRPr>
          </a:p>
          <a:p>
            <a:r>
              <a:rPr lang="en-GB" dirty="0">
                <a:solidFill>
                  <a:srgbClr val="000000"/>
                </a:solidFill>
                <a:latin typeface="+mj-lt"/>
              </a:rPr>
              <a:t> </a:t>
            </a: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38</a:t>
            </a:fld>
            <a:endParaRPr lang="en-GB"/>
          </a:p>
        </p:txBody>
      </p:sp>
      <p:sp>
        <p:nvSpPr>
          <p:cNvPr id="8" name="CasellaDiTesto 7"/>
          <p:cNvSpPr txBox="1"/>
          <p:nvPr/>
        </p:nvSpPr>
        <p:spPr>
          <a:xfrm>
            <a:off x="180685" y="61427"/>
            <a:ext cx="7744655" cy="830997"/>
          </a:xfrm>
          <a:prstGeom prst="rect">
            <a:avLst/>
          </a:prstGeom>
          <a:noFill/>
        </p:spPr>
        <p:txBody>
          <a:bodyPr wrap="square" rtlCol="0">
            <a:spAutoFit/>
          </a:bodyPr>
          <a:lstStyle/>
          <a:p>
            <a:r>
              <a:rPr lang="it-IT" sz="2400" dirty="0" smtClean="0">
                <a:solidFill>
                  <a:srgbClr val="800000"/>
                </a:solidFill>
                <a:latin typeface="Century Gothic"/>
                <a:cs typeface="Century Gothic"/>
              </a:rPr>
              <a:t>HOST GALAXIES  </a:t>
            </a:r>
            <a:r>
              <a:rPr lang="it-IT" sz="2400" dirty="0">
                <a:solidFill>
                  <a:srgbClr val="FF0000"/>
                </a:solidFill>
                <a:cs typeface="Century Gothic"/>
              </a:rPr>
              <a:t>SLIDE DI RISERVA</a:t>
            </a:r>
            <a:r>
              <a:rPr lang="it-IT" sz="2400" dirty="0">
                <a:solidFill>
                  <a:srgbClr val="800000"/>
                </a:solidFill>
                <a:cs typeface="Century Gothic"/>
              </a:rPr>
              <a:t> </a:t>
            </a:r>
          </a:p>
          <a:p>
            <a:endParaRPr lang="it-IT" sz="2400" dirty="0">
              <a:solidFill>
                <a:srgbClr val="800000"/>
              </a:solidFill>
              <a:latin typeface="Century Gothic"/>
              <a:cs typeface="Century Gothic"/>
            </a:endParaRPr>
          </a:p>
        </p:txBody>
      </p:sp>
      <p:pic>
        <p:nvPicPr>
          <p:cNvPr id="16" name="Immagine 15" descr="mask_QP09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21" y="-34020"/>
            <a:ext cx="3587578" cy="3587578"/>
          </a:xfrm>
          <a:prstGeom prst="rect">
            <a:avLst/>
          </a:prstGeom>
          <a:solidFill>
            <a:srgbClr val="FFFFFF"/>
          </a:solidFill>
          <a:ln>
            <a:noFill/>
          </a:ln>
        </p:spPr>
      </p:pic>
      <p:sp>
        <p:nvSpPr>
          <p:cNvPr id="22" name="Anello 21"/>
          <p:cNvSpPr/>
          <p:nvPr/>
        </p:nvSpPr>
        <p:spPr>
          <a:xfrm>
            <a:off x="6321919" y="691753"/>
            <a:ext cx="2114771" cy="216598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Anello 22"/>
          <p:cNvSpPr/>
          <p:nvPr/>
        </p:nvSpPr>
        <p:spPr>
          <a:xfrm>
            <a:off x="6633686" y="1019380"/>
            <a:ext cx="1508171" cy="152082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5" name="Immagine 24" descr="qp_fig2.eps"/>
          <p:cNvPicPr>
            <a:picLocks noChangeAspect="1"/>
          </p:cNvPicPr>
          <p:nvPr/>
        </p:nvPicPr>
        <p:blipFill rotWithShape="1">
          <a:blip r:embed="rId4">
            <a:extLst>
              <a:ext uri="{28A0092B-C50C-407E-A947-70E740481C1C}">
                <a14:useLocalDpi xmlns:a14="http://schemas.microsoft.com/office/drawing/2010/main" val="0"/>
              </a:ext>
            </a:extLst>
          </a:blip>
          <a:srcRect l="43629" t="11020" r="16572" b="62052"/>
          <a:stretch/>
        </p:blipFill>
        <p:spPr>
          <a:xfrm>
            <a:off x="5307023" y="3297005"/>
            <a:ext cx="3798230" cy="3655600"/>
          </a:xfrm>
          <a:prstGeom prst="rect">
            <a:avLst/>
          </a:prstGeom>
          <a:ln>
            <a:solidFill>
              <a:srgbClr val="FFFFFF"/>
            </a:solidFill>
          </a:ln>
        </p:spPr>
      </p:pic>
      <p:sp>
        <p:nvSpPr>
          <p:cNvPr id="26" name="Rettangolo 25"/>
          <p:cNvSpPr/>
          <p:nvPr/>
        </p:nvSpPr>
        <p:spPr>
          <a:xfrm>
            <a:off x="413338" y="1881830"/>
            <a:ext cx="4523800" cy="646331"/>
          </a:xfrm>
          <a:prstGeom prst="rect">
            <a:avLst/>
          </a:prstGeom>
        </p:spPr>
        <p:txBody>
          <a:bodyPr wrap="square">
            <a:spAutoFit/>
          </a:bodyPr>
          <a:lstStyle/>
          <a:p>
            <a:pPr marL="285750" indent="-285750">
              <a:buFont typeface="Wingdings" charset="0"/>
              <a:buChar char="è"/>
            </a:pPr>
            <a:r>
              <a:rPr lang="en-GB" b="1" dirty="0">
                <a:solidFill>
                  <a:srgbClr val="800000"/>
                </a:solidFill>
                <a:latin typeface="+mj-lt"/>
              </a:rPr>
              <a:t>HOST and NUCLEUS LUMINOSITIES </a:t>
            </a:r>
            <a:r>
              <a:rPr lang="en-GB" dirty="0">
                <a:solidFill>
                  <a:srgbClr val="800000"/>
                </a:solidFill>
                <a:latin typeface="+mj-lt"/>
              </a:rPr>
              <a:t>(for resolved galaxies)</a:t>
            </a:r>
          </a:p>
        </p:txBody>
      </p:sp>
      <p:sp>
        <p:nvSpPr>
          <p:cNvPr id="27" name="Rettangolo 26"/>
          <p:cNvSpPr/>
          <p:nvPr/>
        </p:nvSpPr>
        <p:spPr>
          <a:xfrm>
            <a:off x="442073" y="4628804"/>
            <a:ext cx="1815863" cy="923330"/>
          </a:xfrm>
          <a:prstGeom prst="rect">
            <a:avLst/>
          </a:prstGeom>
        </p:spPr>
        <p:txBody>
          <a:bodyPr wrap="square">
            <a:spAutoFit/>
          </a:bodyPr>
          <a:lstStyle/>
          <a:p>
            <a:r>
              <a:rPr lang="en-GB" b="1" dirty="0">
                <a:solidFill>
                  <a:srgbClr val="000000"/>
                </a:solidFill>
                <a:latin typeface="+mj-lt"/>
              </a:rPr>
              <a:t>PSF</a:t>
            </a:r>
            <a:r>
              <a:rPr lang="en-GB" dirty="0">
                <a:solidFill>
                  <a:srgbClr val="000000"/>
                </a:solidFill>
                <a:latin typeface="+mj-lt"/>
              </a:rPr>
              <a:t> from isolated stars in the field </a:t>
            </a:r>
          </a:p>
        </p:txBody>
      </p:sp>
      <p:sp>
        <p:nvSpPr>
          <p:cNvPr id="12" name="Rettangolo 11"/>
          <p:cNvSpPr/>
          <p:nvPr/>
        </p:nvSpPr>
        <p:spPr>
          <a:xfrm>
            <a:off x="2675238" y="4658879"/>
            <a:ext cx="2336714" cy="646331"/>
          </a:xfrm>
          <a:prstGeom prst="rect">
            <a:avLst/>
          </a:prstGeom>
        </p:spPr>
        <p:txBody>
          <a:bodyPr wrap="square">
            <a:spAutoFit/>
          </a:bodyPr>
          <a:lstStyle/>
          <a:p>
            <a:r>
              <a:rPr lang="en-GB" b="1" dirty="0" smtClean="0">
                <a:solidFill>
                  <a:srgbClr val="000000"/>
                </a:solidFill>
                <a:latin typeface="+mj-lt"/>
              </a:rPr>
              <a:t>galaxy </a:t>
            </a:r>
            <a:r>
              <a:rPr lang="en-GB" b="1" dirty="0">
                <a:solidFill>
                  <a:srgbClr val="000000"/>
                </a:solidFill>
                <a:latin typeface="+mj-lt"/>
              </a:rPr>
              <a:t>model </a:t>
            </a:r>
            <a:r>
              <a:rPr lang="en-GB" dirty="0" smtClean="0">
                <a:solidFill>
                  <a:srgbClr val="000000"/>
                </a:solidFill>
                <a:latin typeface="+mj-lt"/>
              </a:rPr>
              <a:t>(Sersic1963</a:t>
            </a:r>
            <a:r>
              <a:rPr lang="en-GB" dirty="0">
                <a:solidFill>
                  <a:srgbClr val="000000"/>
                </a:solidFill>
                <a:latin typeface="+mj-lt"/>
              </a:rPr>
              <a:t>)</a:t>
            </a:r>
          </a:p>
        </p:txBody>
      </p:sp>
      <p:sp>
        <p:nvSpPr>
          <p:cNvPr id="14" name="Rettangolo 13"/>
          <p:cNvSpPr/>
          <p:nvPr/>
        </p:nvSpPr>
        <p:spPr>
          <a:xfrm>
            <a:off x="2100511" y="4773562"/>
            <a:ext cx="417482" cy="584776"/>
          </a:xfrm>
          <a:prstGeom prst="rect">
            <a:avLst/>
          </a:prstGeom>
        </p:spPr>
        <p:txBody>
          <a:bodyPr wrap="square">
            <a:spAutoFit/>
          </a:bodyPr>
          <a:lstStyle/>
          <a:p>
            <a:r>
              <a:rPr lang="en-GB" sz="3200" dirty="0" smtClean="0">
                <a:solidFill>
                  <a:srgbClr val="000000"/>
                </a:solidFill>
                <a:latin typeface="+mj-lt"/>
              </a:rPr>
              <a:t>+</a:t>
            </a:r>
            <a:endParaRPr lang="en-GB" sz="3200" dirty="0">
              <a:solidFill>
                <a:srgbClr val="000000"/>
              </a:solidFill>
              <a:latin typeface="+mj-lt"/>
            </a:endParaRPr>
          </a:p>
        </p:txBody>
      </p:sp>
      <p:cxnSp>
        <p:nvCxnSpPr>
          <p:cNvPr id="17" name="Connettore 2 16"/>
          <p:cNvCxnSpPr/>
          <p:nvPr/>
        </p:nvCxnSpPr>
        <p:spPr>
          <a:xfrm>
            <a:off x="1847756" y="5358338"/>
            <a:ext cx="4964540" cy="193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91614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84745" y="691753"/>
            <a:ext cx="5555705" cy="3693319"/>
          </a:xfrm>
          <a:prstGeom prst="rect">
            <a:avLst/>
          </a:prstGeom>
          <a:noFill/>
        </p:spPr>
        <p:txBody>
          <a:bodyPr wrap="square" rtlCol="0">
            <a:spAutoFit/>
          </a:bodyPr>
          <a:lstStyle/>
          <a:p>
            <a:pPr marL="285750" indent="-285750">
              <a:buFont typeface="Arial"/>
              <a:buChar char="•"/>
            </a:pPr>
            <a:r>
              <a:rPr lang="en-GB" b="1" dirty="0">
                <a:solidFill>
                  <a:srgbClr val="800000"/>
                </a:solidFill>
                <a:latin typeface="+mj-lt"/>
              </a:rPr>
              <a:t>P</a:t>
            </a:r>
            <a:r>
              <a:rPr lang="en-GB" b="1" dirty="0" smtClean="0">
                <a:solidFill>
                  <a:srgbClr val="800000"/>
                </a:solidFill>
                <a:latin typeface="+mj-lt"/>
              </a:rPr>
              <a:t>hotometrical and morphological  study of I images </a:t>
            </a:r>
            <a:r>
              <a:rPr lang="en-GB" sz="1600" dirty="0" smtClean="0">
                <a:solidFill>
                  <a:srgbClr val="000000"/>
                </a:solidFill>
                <a:latin typeface="+mj-lt"/>
              </a:rPr>
              <a:t>(</a:t>
            </a:r>
            <a:r>
              <a:rPr lang="en-GB" sz="1600" b="1" dirty="0">
                <a:solidFill>
                  <a:srgbClr val="000000"/>
                </a:solidFill>
                <a:latin typeface="+mj-lt"/>
              </a:rPr>
              <a:t>i &lt; 22 </a:t>
            </a:r>
            <a:r>
              <a:rPr lang="en-GB" sz="1600" dirty="0">
                <a:solidFill>
                  <a:srgbClr val="000000"/>
                </a:solidFill>
                <a:latin typeface="+mj-lt"/>
              </a:rPr>
              <a:t>mag  =   </a:t>
            </a:r>
            <a:r>
              <a:rPr lang="en-GB" sz="1600" dirty="0">
                <a:latin typeface="+mj-lt"/>
              </a:rPr>
              <a:t>50% </a:t>
            </a:r>
            <a:r>
              <a:rPr lang="en-GB" sz="1600" dirty="0" smtClean="0">
                <a:latin typeface="+mj-lt"/>
              </a:rPr>
              <a:t>completeness, </a:t>
            </a:r>
            <a:r>
              <a:rPr lang="en-GB" sz="1600" dirty="0">
                <a:latin typeface="+mj-lt"/>
              </a:rPr>
              <a:t>		</a:t>
            </a:r>
            <a:r>
              <a:rPr lang="en-GB" sz="1600" dirty="0" smtClean="0">
                <a:latin typeface="+mj-lt"/>
              </a:rPr>
              <a:t>				             Capak</a:t>
            </a:r>
            <a:r>
              <a:rPr lang="en-GB" sz="1600" dirty="0">
                <a:latin typeface="+mj-lt"/>
              </a:rPr>
              <a:t>+2007)</a:t>
            </a:r>
          </a:p>
          <a:p>
            <a:endParaRPr lang="en-GB" dirty="0" smtClean="0">
              <a:solidFill>
                <a:srgbClr val="0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dirty="0" smtClean="0">
              <a:solidFill>
                <a:srgbClr val="000000"/>
              </a:solidFill>
              <a:latin typeface="+mj-lt"/>
            </a:endParaRPr>
          </a:p>
          <a:p>
            <a:r>
              <a:rPr lang="en-GB" dirty="0">
                <a:solidFill>
                  <a:srgbClr val="000000"/>
                </a:solidFill>
                <a:latin typeface="+mj-lt"/>
              </a:rPr>
              <a:t>D</a:t>
            </a:r>
            <a:r>
              <a:rPr lang="en-GB" dirty="0" smtClean="0">
                <a:solidFill>
                  <a:srgbClr val="000000"/>
                </a:solidFill>
                <a:latin typeface="+mj-lt"/>
              </a:rPr>
              <a:t>econvolution of  </a:t>
            </a:r>
            <a:r>
              <a:rPr lang="en-GB" dirty="0">
                <a:solidFill>
                  <a:srgbClr val="000000"/>
                </a:solidFill>
                <a:latin typeface="+mj-lt"/>
              </a:rPr>
              <a:t>the host galaxy luminosity from the nuclear </a:t>
            </a:r>
            <a:r>
              <a:rPr lang="en-GB" dirty="0" smtClean="0">
                <a:solidFill>
                  <a:srgbClr val="000000"/>
                </a:solidFill>
                <a:latin typeface="+mj-lt"/>
              </a:rPr>
              <a:t>source and </a:t>
            </a:r>
            <a:r>
              <a:rPr lang="en-GB" dirty="0">
                <a:solidFill>
                  <a:srgbClr val="000000"/>
                </a:solidFill>
                <a:latin typeface="+mj-lt"/>
              </a:rPr>
              <a:t>modelling </a:t>
            </a:r>
            <a:r>
              <a:rPr lang="en-GB" dirty="0" smtClean="0">
                <a:solidFill>
                  <a:srgbClr val="000000"/>
                </a:solidFill>
                <a:latin typeface="+mj-lt"/>
              </a:rPr>
              <a:t>by</a:t>
            </a:r>
            <a:endParaRPr lang="en-GB" dirty="0">
              <a:solidFill>
                <a:srgbClr val="000000"/>
              </a:solidFill>
              <a:latin typeface="+mj-lt"/>
            </a:endParaRPr>
          </a:p>
          <a:p>
            <a:r>
              <a:rPr lang="en-GB" dirty="0" smtClean="0">
                <a:solidFill>
                  <a:srgbClr val="000000"/>
                </a:solidFill>
                <a:latin typeface="+mj-lt"/>
              </a:rPr>
              <a:t>Astronomical </a:t>
            </a:r>
            <a:r>
              <a:rPr lang="en-GB" dirty="0">
                <a:solidFill>
                  <a:srgbClr val="000000"/>
                </a:solidFill>
                <a:latin typeface="+mj-lt"/>
              </a:rPr>
              <a:t>Image Decomposition and Analysis </a:t>
            </a:r>
            <a:r>
              <a:rPr lang="en-GB" b="1" dirty="0" smtClean="0">
                <a:solidFill>
                  <a:srgbClr val="000000"/>
                </a:solidFill>
                <a:latin typeface="+mj-lt"/>
              </a:rPr>
              <a:t>AIDA</a:t>
            </a:r>
            <a:r>
              <a:rPr lang="en-GB" dirty="0" smtClean="0">
                <a:solidFill>
                  <a:srgbClr val="000000"/>
                </a:solidFill>
                <a:latin typeface="+mj-lt"/>
              </a:rPr>
              <a:t> (Uslenghi+2008) software  </a:t>
            </a:r>
            <a:endParaRPr lang="en-GB" dirty="0">
              <a:solidFill>
                <a:srgbClr val="000000"/>
              </a:solidFill>
              <a:latin typeface="+mj-lt"/>
            </a:endParaRPr>
          </a:p>
          <a:p>
            <a:r>
              <a:rPr lang="en-GB" dirty="0">
                <a:solidFill>
                  <a:srgbClr val="000000"/>
                </a:solidFill>
                <a:latin typeface="+mj-lt"/>
              </a:rPr>
              <a:t> </a:t>
            </a: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39</a:t>
            </a:fld>
            <a:endParaRPr lang="en-GB"/>
          </a:p>
        </p:txBody>
      </p:sp>
      <p:sp>
        <p:nvSpPr>
          <p:cNvPr id="8" name="CasellaDiTesto 7"/>
          <p:cNvSpPr txBox="1"/>
          <p:nvPr/>
        </p:nvSpPr>
        <p:spPr>
          <a:xfrm>
            <a:off x="180685" y="61427"/>
            <a:ext cx="7744655" cy="830997"/>
          </a:xfrm>
          <a:prstGeom prst="rect">
            <a:avLst/>
          </a:prstGeom>
          <a:noFill/>
        </p:spPr>
        <p:txBody>
          <a:bodyPr wrap="square" rtlCol="0">
            <a:spAutoFit/>
          </a:bodyPr>
          <a:lstStyle/>
          <a:p>
            <a:r>
              <a:rPr lang="it-IT" sz="2400" dirty="0" smtClean="0">
                <a:solidFill>
                  <a:srgbClr val="800000"/>
                </a:solidFill>
                <a:latin typeface="Century Gothic"/>
                <a:cs typeface="Century Gothic"/>
              </a:rPr>
              <a:t>HOST GALAXIES  </a:t>
            </a:r>
            <a:r>
              <a:rPr lang="it-IT" sz="2400" dirty="0">
                <a:solidFill>
                  <a:srgbClr val="FF0000"/>
                </a:solidFill>
                <a:cs typeface="Century Gothic"/>
              </a:rPr>
              <a:t>SLIDE DI RISERVA</a:t>
            </a:r>
            <a:r>
              <a:rPr lang="it-IT" sz="2400" dirty="0">
                <a:solidFill>
                  <a:srgbClr val="800000"/>
                </a:solidFill>
                <a:cs typeface="Century Gothic"/>
              </a:rPr>
              <a:t> </a:t>
            </a:r>
          </a:p>
          <a:p>
            <a:endParaRPr lang="it-IT" sz="2400" dirty="0">
              <a:solidFill>
                <a:srgbClr val="800000"/>
              </a:solidFill>
              <a:latin typeface="Century Gothic"/>
              <a:cs typeface="Century Gothic"/>
            </a:endParaRPr>
          </a:p>
        </p:txBody>
      </p:sp>
      <p:pic>
        <p:nvPicPr>
          <p:cNvPr id="16" name="Immagine 15" descr="mask_QP09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21" y="-34020"/>
            <a:ext cx="3587578" cy="3587578"/>
          </a:xfrm>
          <a:prstGeom prst="rect">
            <a:avLst/>
          </a:prstGeom>
          <a:solidFill>
            <a:srgbClr val="FFFFFF"/>
          </a:solidFill>
          <a:ln>
            <a:noFill/>
          </a:ln>
        </p:spPr>
      </p:pic>
      <p:sp>
        <p:nvSpPr>
          <p:cNvPr id="22" name="Anello 21"/>
          <p:cNvSpPr/>
          <p:nvPr/>
        </p:nvSpPr>
        <p:spPr>
          <a:xfrm>
            <a:off x="6321919" y="691753"/>
            <a:ext cx="2114771" cy="216598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Anello 22"/>
          <p:cNvSpPr/>
          <p:nvPr/>
        </p:nvSpPr>
        <p:spPr>
          <a:xfrm>
            <a:off x="6633686" y="1019380"/>
            <a:ext cx="1508171" cy="152082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5" name="Immagine 24" descr="qp_fig2.eps"/>
          <p:cNvPicPr>
            <a:picLocks noChangeAspect="1"/>
          </p:cNvPicPr>
          <p:nvPr/>
        </p:nvPicPr>
        <p:blipFill rotWithShape="1">
          <a:blip r:embed="rId4">
            <a:extLst>
              <a:ext uri="{28A0092B-C50C-407E-A947-70E740481C1C}">
                <a14:useLocalDpi xmlns:a14="http://schemas.microsoft.com/office/drawing/2010/main" val="0"/>
              </a:ext>
            </a:extLst>
          </a:blip>
          <a:srcRect l="43629" t="11020" r="16572" b="62052"/>
          <a:stretch/>
        </p:blipFill>
        <p:spPr>
          <a:xfrm>
            <a:off x="5307023" y="3297005"/>
            <a:ext cx="3798230" cy="3655600"/>
          </a:xfrm>
          <a:prstGeom prst="rect">
            <a:avLst/>
          </a:prstGeom>
          <a:ln>
            <a:solidFill>
              <a:srgbClr val="FFFFFF"/>
            </a:solidFill>
          </a:ln>
        </p:spPr>
      </p:pic>
      <p:sp>
        <p:nvSpPr>
          <p:cNvPr id="26" name="Rettangolo 25"/>
          <p:cNvSpPr/>
          <p:nvPr/>
        </p:nvSpPr>
        <p:spPr>
          <a:xfrm>
            <a:off x="413338" y="1881830"/>
            <a:ext cx="4523800" cy="646331"/>
          </a:xfrm>
          <a:prstGeom prst="rect">
            <a:avLst/>
          </a:prstGeom>
        </p:spPr>
        <p:txBody>
          <a:bodyPr wrap="square">
            <a:spAutoFit/>
          </a:bodyPr>
          <a:lstStyle/>
          <a:p>
            <a:pPr marL="285750" indent="-285750">
              <a:buFont typeface="Wingdings" charset="0"/>
              <a:buChar char="è"/>
            </a:pPr>
            <a:r>
              <a:rPr lang="en-GB" b="1" dirty="0">
                <a:solidFill>
                  <a:srgbClr val="800000"/>
                </a:solidFill>
                <a:latin typeface="+mj-lt"/>
              </a:rPr>
              <a:t>HOST and NUCLEUS LUMINOSITIES </a:t>
            </a:r>
            <a:r>
              <a:rPr lang="en-GB" dirty="0">
                <a:solidFill>
                  <a:srgbClr val="800000"/>
                </a:solidFill>
                <a:latin typeface="+mj-lt"/>
              </a:rPr>
              <a:t>(for resolved galaxies)</a:t>
            </a:r>
          </a:p>
        </p:txBody>
      </p:sp>
      <p:sp>
        <p:nvSpPr>
          <p:cNvPr id="27" name="Rettangolo 26"/>
          <p:cNvSpPr/>
          <p:nvPr/>
        </p:nvSpPr>
        <p:spPr>
          <a:xfrm>
            <a:off x="442073" y="4628804"/>
            <a:ext cx="1815863" cy="923330"/>
          </a:xfrm>
          <a:prstGeom prst="rect">
            <a:avLst/>
          </a:prstGeom>
        </p:spPr>
        <p:txBody>
          <a:bodyPr wrap="square">
            <a:spAutoFit/>
          </a:bodyPr>
          <a:lstStyle/>
          <a:p>
            <a:r>
              <a:rPr lang="en-GB" b="1" dirty="0">
                <a:solidFill>
                  <a:srgbClr val="000000"/>
                </a:solidFill>
                <a:latin typeface="+mj-lt"/>
              </a:rPr>
              <a:t>PSF</a:t>
            </a:r>
            <a:r>
              <a:rPr lang="en-GB" dirty="0">
                <a:solidFill>
                  <a:srgbClr val="000000"/>
                </a:solidFill>
                <a:latin typeface="+mj-lt"/>
              </a:rPr>
              <a:t> from isolated stars in the field </a:t>
            </a:r>
          </a:p>
        </p:txBody>
      </p:sp>
      <p:sp>
        <p:nvSpPr>
          <p:cNvPr id="12" name="Rettangolo 11"/>
          <p:cNvSpPr/>
          <p:nvPr/>
        </p:nvSpPr>
        <p:spPr>
          <a:xfrm>
            <a:off x="2675238" y="4658879"/>
            <a:ext cx="2336714" cy="646331"/>
          </a:xfrm>
          <a:prstGeom prst="rect">
            <a:avLst/>
          </a:prstGeom>
        </p:spPr>
        <p:txBody>
          <a:bodyPr wrap="square">
            <a:spAutoFit/>
          </a:bodyPr>
          <a:lstStyle/>
          <a:p>
            <a:r>
              <a:rPr lang="en-GB" b="1" dirty="0" smtClean="0">
                <a:solidFill>
                  <a:srgbClr val="000000"/>
                </a:solidFill>
                <a:latin typeface="+mj-lt"/>
              </a:rPr>
              <a:t>galaxy </a:t>
            </a:r>
            <a:r>
              <a:rPr lang="en-GB" b="1" dirty="0">
                <a:solidFill>
                  <a:srgbClr val="000000"/>
                </a:solidFill>
                <a:latin typeface="+mj-lt"/>
              </a:rPr>
              <a:t>model </a:t>
            </a:r>
            <a:r>
              <a:rPr lang="en-GB" dirty="0" smtClean="0">
                <a:solidFill>
                  <a:srgbClr val="000000"/>
                </a:solidFill>
                <a:latin typeface="+mj-lt"/>
              </a:rPr>
              <a:t>(Sersic1963</a:t>
            </a:r>
            <a:r>
              <a:rPr lang="en-GB" dirty="0">
                <a:solidFill>
                  <a:srgbClr val="000000"/>
                </a:solidFill>
                <a:latin typeface="+mj-lt"/>
              </a:rPr>
              <a:t>)</a:t>
            </a:r>
          </a:p>
        </p:txBody>
      </p:sp>
      <p:sp>
        <p:nvSpPr>
          <p:cNvPr id="14" name="Rettangolo 13"/>
          <p:cNvSpPr/>
          <p:nvPr/>
        </p:nvSpPr>
        <p:spPr>
          <a:xfrm>
            <a:off x="2100511" y="4773562"/>
            <a:ext cx="417482" cy="584776"/>
          </a:xfrm>
          <a:prstGeom prst="rect">
            <a:avLst/>
          </a:prstGeom>
        </p:spPr>
        <p:txBody>
          <a:bodyPr wrap="square">
            <a:spAutoFit/>
          </a:bodyPr>
          <a:lstStyle/>
          <a:p>
            <a:r>
              <a:rPr lang="en-GB" sz="3200" dirty="0" smtClean="0">
                <a:solidFill>
                  <a:srgbClr val="000000"/>
                </a:solidFill>
                <a:latin typeface="+mj-lt"/>
              </a:rPr>
              <a:t>+</a:t>
            </a:r>
            <a:endParaRPr lang="en-GB" sz="3200" dirty="0">
              <a:solidFill>
                <a:srgbClr val="000000"/>
              </a:solidFill>
              <a:latin typeface="+mj-lt"/>
            </a:endParaRPr>
          </a:p>
        </p:txBody>
      </p:sp>
      <p:cxnSp>
        <p:nvCxnSpPr>
          <p:cNvPr id="17" name="Connettore 2 16"/>
          <p:cNvCxnSpPr/>
          <p:nvPr/>
        </p:nvCxnSpPr>
        <p:spPr>
          <a:xfrm flipV="1">
            <a:off x="4541531" y="4181825"/>
            <a:ext cx="1654964" cy="5660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07820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7460015"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pPr/>
              <a:t>4</a:t>
            </a:fld>
            <a:endParaRPr lang="it-IT"/>
          </a:p>
        </p:txBody>
      </p:sp>
      <p:sp>
        <p:nvSpPr>
          <p:cNvPr id="7" name="CasellaDiTesto 6"/>
          <p:cNvSpPr txBox="1"/>
          <p:nvPr/>
        </p:nvSpPr>
        <p:spPr>
          <a:xfrm>
            <a:off x="479880" y="718247"/>
            <a:ext cx="7803513" cy="923330"/>
          </a:xfrm>
          <a:prstGeom prst="rect">
            <a:avLst/>
          </a:prstGeom>
          <a:noFill/>
        </p:spPr>
        <p:txBody>
          <a:bodyPr wrap="square" rtlCol="0">
            <a:spAutoFit/>
          </a:bodyPr>
          <a:lstStyle/>
          <a:p>
            <a:r>
              <a:rPr lang="en-GB" dirty="0" smtClean="0">
                <a:solidFill>
                  <a:srgbClr val="800000"/>
                </a:solidFill>
              </a:rPr>
              <a:t>QSO </a:t>
            </a:r>
            <a:r>
              <a:rPr lang="en-GB" dirty="0">
                <a:solidFill>
                  <a:srgbClr val="800000"/>
                </a:solidFill>
              </a:rPr>
              <a:t>pairs (z&lt;1) from </a:t>
            </a:r>
            <a:r>
              <a:rPr lang="en-GB" dirty="0" smtClean="0">
                <a:solidFill>
                  <a:srgbClr val="800000"/>
                </a:solidFill>
              </a:rPr>
              <a:t>SDSS : close redshifts, bound</a:t>
            </a:r>
            <a:endParaRPr lang="en-GB" dirty="0">
              <a:solidFill>
                <a:srgbClr val="800000"/>
              </a:solidFill>
            </a:endParaRPr>
          </a:p>
          <a:p>
            <a:endParaRPr lang="en-GB" dirty="0">
              <a:solidFill>
                <a:srgbClr val="800000"/>
              </a:solidFill>
            </a:endParaRPr>
          </a:p>
          <a:p>
            <a:pPr lvl="2"/>
            <a:r>
              <a:rPr lang="en-GB" b="1" dirty="0" smtClean="0">
                <a:solidFill>
                  <a:srgbClr val="0000FF"/>
                </a:solidFill>
              </a:rPr>
              <a:t>	GALAXY </a:t>
            </a:r>
            <a:r>
              <a:rPr lang="en-GB" b="1" dirty="0">
                <a:solidFill>
                  <a:srgbClr val="0000FF"/>
                </a:solidFill>
              </a:rPr>
              <a:t>ENVIRONMENT  	</a:t>
            </a:r>
            <a:r>
              <a:rPr lang="en-GB" sz="1400" dirty="0" smtClean="0"/>
              <a:t>(</a:t>
            </a:r>
            <a:r>
              <a:rPr lang="en-GB" sz="1400" dirty="0"/>
              <a:t>Sandrinelli+2014, MNRAS</a:t>
            </a:r>
            <a:r>
              <a:rPr lang="en-GB" sz="1400" dirty="0" smtClean="0"/>
              <a:t>)</a:t>
            </a:r>
            <a:endParaRPr lang="en-GB" sz="1400" dirty="0"/>
          </a:p>
        </p:txBody>
      </p:sp>
      <p:sp>
        <p:nvSpPr>
          <p:cNvPr id="8" name="CasellaDiTesto 7"/>
          <p:cNvSpPr txBox="1"/>
          <p:nvPr/>
        </p:nvSpPr>
        <p:spPr>
          <a:xfrm>
            <a:off x="2433588" y="1511173"/>
            <a:ext cx="4835632" cy="1354217"/>
          </a:xfrm>
          <a:prstGeom prst="rect">
            <a:avLst/>
          </a:prstGeom>
          <a:noFill/>
        </p:spPr>
        <p:txBody>
          <a:bodyPr wrap="square" rtlCol="0">
            <a:spAutoFit/>
          </a:bodyPr>
          <a:lstStyle/>
          <a:p>
            <a:pPr marL="285750" indent="-285750">
              <a:buFont typeface="Arial"/>
              <a:buChar char="•"/>
            </a:pPr>
            <a:endParaRPr lang="it-IT" sz="1600" dirty="0" smtClean="0">
              <a:latin typeface="+mj-lt"/>
            </a:endParaRPr>
          </a:p>
          <a:p>
            <a:pPr marL="285750" indent="-285750">
              <a:buFont typeface="Arial"/>
              <a:buChar char="•"/>
            </a:pPr>
            <a:r>
              <a:rPr lang="it-IT" sz="1600" dirty="0" smtClean="0">
                <a:solidFill>
                  <a:srgbClr val="000000"/>
                </a:solidFill>
                <a:latin typeface="+mj-lt"/>
              </a:rPr>
              <a:t>Search for </a:t>
            </a:r>
            <a:r>
              <a:rPr lang="it-IT" sz="1600" dirty="0" err="1" smtClean="0">
                <a:solidFill>
                  <a:srgbClr val="000000"/>
                </a:solidFill>
                <a:latin typeface="+mj-lt"/>
              </a:rPr>
              <a:t>low-redshift</a:t>
            </a:r>
            <a:r>
              <a:rPr lang="it-IT" sz="1600" dirty="0" smtClean="0">
                <a:solidFill>
                  <a:srgbClr val="000000"/>
                </a:solidFill>
                <a:latin typeface="+mj-lt"/>
              </a:rPr>
              <a:t> QSO </a:t>
            </a:r>
            <a:r>
              <a:rPr lang="it-IT" sz="1600" dirty="0" err="1" smtClean="0">
                <a:solidFill>
                  <a:srgbClr val="000000"/>
                </a:solidFill>
                <a:latin typeface="+mj-lt"/>
              </a:rPr>
              <a:t>physical</a:t>
            </a:r>
            <a:r>
              <a:rPr lang="it-IT" sz="1600" dirty="0" smtClean="0">
                <a:solidFill>
                  <a:srgbClr val="000000"/>
                </a:solidFill>
                <a:latin typeface="+mj-lt"/>
              </a:rPr>
              <a:t> </a:t>
            </a:r>
            <a:r>
              <a:rPr lang="it-IT" sz="1600" dirty="0" err="1" smtClean="0">
                <a:solidFill>
                  <a:srgbClr val="000000"/>
                </a:solidFill>
                <a:latin typeface="+mj-lt"/>
              </a:rPr>
              <a:t>pairs</a:t>
            </a:r>
            <a:endParaRPr lang="it-IT" sz="1600" dirty="0" smtClean="0">
              <a:solidFill>
                <a:srgbClr val="000000"/>
              </a:solidFill>
              <a:latin typeface="+mj-lt"/>
            </a:endParaRPr>
          </a:p>
          <a:p>
            <a:pPr marL="285750" indent="-285750">
              <a:buFont typeface="Arial"/>
              <a:buChar char="•"/>
            </a:pPr>
            <a:r>
              <a:rPr lang="it-IT" sz="1600" dirty="0" smtClean="0">
                <a:solidFill>
                  <a:srgbClr val="000000"/>
                </a:solidFill>
                <a:latin typeface="+mj-lt"/>
              </a:rPr>
              <a:t>Host galaxies</a:t>
            </a:r>
            <a:r>
              <a:rPr lang="it-IT" sz="1600" dirty="0">
                <a:solidFill>
                  <a:srgbClr val="000000"/>
                </a:solidFill>
                <a:latin typeface="+mj-lt"/>
              </a:rPr>
              <a:t> </a:t>
            </a:r>
            <a:r>
              <a:rPr lang="it-IT" sz="1600" dirty="0" smtClean="0">
                <a:solidFill>
                  <a:srgbClr val="000000"/>
                </a:solidFill>
                <a:latin typeface="+mj-lt"/>
              </a:rPr>
              <a:t>and Environment</a:t>
            </a:r>
          </a:p>
          <a:p>
            <a:pPr marL="285750" indent="-285750">
              <a:buFont typeface="Arial"/>
              <a:buChar char="•"/>
            </a:pPr>
            <a:r>
              <a:rPr lang="it-IT" sz="1600" dirty="0" err="1" smtClean="0">
                <a:solidFill>
                  <a:srgbClr val="000000"/>
                </a:solidFill>
                <a:latin typeface="+mj-lt"/>
              </a:rPr>
              <a:t>Comparison</a:t>
            </a:r>
            <a:r>
              <a:rPr lang="it-IT" sz="1600" dirty="0" smtClean="0">
                <a:solidFill>
                  <a:srgbClr val="000000"/>
                </a:solidFill>
                <a:latin typeface="+mj-lt"/>
              </a:rPr>
              <a:t> with </a:t>
            </a:r>
            <a:r>
              <a:rPr lang="it-IT" sz="1600" dirty="0" err="1" smtClean="0">
                <a:solidFill>
                  <a:srgbClr val="000000"/>
                </a:solidFill>
                <a:latin typeface="+mj-lt"/>
              </a:rPr>
              <a:t>isolated</a:t>
            </a:r>
            <a:r>
              <a:rPr lang="it-IT" sz="1600" dirty="0" smtClean="0">
                <a:solidFill>
                  <a:srgbClr val="000000"/>
                </a:solidFill>
                <a:latin typeface="+mj-lt"/>
              </a:rPr>
              <a:t> QSOs</a:t>
            </a:r>
          </a:p>
          <a:p>
            <a:endParaRPr lang="it-IT" dirty="0" smtClean="0">
              <a:latin typeface="+mj-lt"/>
            </a:endParaRPr>
          </a:p>
        </p:txBody>
      </p:sp>
      <p:sp>
        <p:nvSpPr>
          <p:cNvPr id="2" name="Rettangolo 1"/>
          <p:cNvSpPr/>
          <p:nvPr/>
        </p:nvSpPr>
        <p:spPr>
          <a:xfrm>
            <a:off x="207257" y="156797"/>
            <a:ext cx="4894333" cy="523220"/>
          </a:xfrm>
          <a:prstGeom prst="rect">
            <a:avLst/>
          </a:prstGeom>
        </p:spPr>
        <p:txBody>
          <a:bodyPr wrap="square">
            <a:spAutoFit/>
          </a:bodyPr>
          <a:lstStyle/>
          <a:p>
            <a:r>
              <a:rPr lang="en-GB" sz="2800" dirty="0">
                <a:solidFill>
                  <a:srgbClr val="800000"/>
                </a:solidFill>
              </a:rPr>
              <a:t>OUTLINE</a:t>
            </a:r>
          </a:p>
        </p:txBody>
      </p:sp>
      <p:pic>
        <p:nvPicPr>
          <p:cNvPr id="10" name="Immagine 9" descr="QPF03ima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420" y="2739083"/>
            <a:ext cx="6359808" cy="4299172"/>
          </a:xfrm>
          <a:prstGeom prst="rect">
            <a:avLst/>
          </a:prstGeom>
        </p:spPr>
      </p:pic>
    </p:spTree>
    <p:extLst>
      <p:ext uri="{BB962C8B-B14F-4D97-AF65-F5344CB8AC3E}">
        <p14:creationId xmlns:p14="http://schemas.microsoft.com/office/powerpoint/2010/main" val="19379640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40</a:t>
            </a:fld>
            <a:endParaRPr lang="it-IT"/>
          </a:p>
        </p:txBody>
      </p:sp>
    </p:spTree>
    <p:extLst>
      <p:ext uri="{BB962C8B-B14F-4D97-AF65-F5344CB8AC3E}">
        <p14:creationId xmlns:p14="http://schemas.microsoft.com/office/powerpoint/2010/main" val="37176860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253677" y="8855695"/>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41</a:t>
            </a:fld>
            <a:endParaRPr lang="en-GB"/>
          </a:p>
        </p:txBody>
      </p:sp>
      <p:sp>
        <p:nvSpPr>
          <p:cNvPr id="8" name="CasellaDiTesto 7"/>
          <p:cNvSpPr txBox="1"/>
          <p:nvPr/>
        </p:nvSpPr>
        <p:spPr>
          <a:xfrm>
            <a:off x="59824" y="-62034"/>
            <a:ext cx="9045428"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QSOs </a:t>
            </a:r>
            <a:r>
              <a:rPr lang="it-IT" sz="2400" dirty="0" err="1" smtClean="0">
                <a:solidFill>
                  <a:srgbClr val="800000"/>
                </a:solidFill>
                <a:latin typeface="Century Gothic"/>
                <a:cs typeface="Century Gothic"/>
              </a:rPr>
              <a:t>at</a:t>
            </a:r>
            <a:r>
              <a:rPr lang="it-IT" sz="2400" dirty="0" smtClean="0">
                <a:solidFill>
                  <a:srgbClr val="800000"/>
                </a:solidFill>
                <a:latin typeface="Century Gothic"/>
                <a:cs typeface="Century Gothic"/>
              </a:rPr>
              <a:t> LOW </a:t>
            </a:r>
            <a:r>
              <a:rPr lang="it-IT" sz="2400" dirty="0" err="1" smtClean="0">
                <a:solidFill>
                  <a:srgbClr val="800000"/>
                </a:solidFill>
                <a:latin typeface="Century Gothic"/>
                <a:cs typeface="Century Gothic"/>
              </a:rPr>
              <a:t>z</a:t>
            </a:r>
            <a:r>
              <a:rPr lang="it-IT" sz="2400" dirty="0" smtClean="0">
                <a:solidFill>
                  <a:srgbClr val="800000"/>
                </a:solidFill>
                <a:latin typeface="Century Gothic"/>
                <a:cs typeface="Century Gothic"/>
              </a:rPr>
              <a:t> </a:t>
            </a:r>
            <a:r>
              <a:rPr lang="it-IT" sz="2400" dirty="0" smtClean="0">
                <a:solidFill>
                  <a:srgbClr val="FF0000"/>
                </a:solidFill>
                <a:latin typeface="Century Gothic"/>
                <a:cs typeface="Century Gothic"/>
              </a:rPr>
              <a:t>SLIDE DI RISERVA (grafico)</a:t>
            </a:r>
            <a:endParaRPr lang="it-IT" sz="2400" dirty="0">
              <a:solidFill>
                <a:srgbClr val="800000"/>
              </a:solidFill>
              <a:latin typeface="Century Gothic"/>
              <a:cs typeface="Century Gothic"/>
            </a:endParaRPr>
          </a:p>
        </p:txBody>
      </p:sp>
      <p:sp>
        <p:nvSpPr>
          <p:cNvPr id="13" name="Rettangolo 12"/>
          <p:cNvSpPr/>
          <p:nvPr/>
        </p:nvSpPr>
        <p:spPr>
          <a:xfrm>
            <a:off x="248904" y="1088777"/>
            <a:ext cx="4574869" cy="3139321"/>
          </a:xfrm>
          <a:prstGeom prst="rect">
            <a:avLst/>
          </a:prstGeom>
        </p:spPr>
        <p:txBody>
          <a:bodyPr wrap="square">
            <a:spAutoFit/>
          </a:bodyPr>
          <a:lstStyle/>
          <a:p>
            <a:r>
              <a:rPr lang="en-GB" dirty="0" smtClean="0">
                <a:latin typeface="+mj-lt"/>
              </a:rPr>
              <a:t>Karhunen+2014: </a:t>
            </a:r>
          </a:p>
          <a:p>
            <a:r>
              <a:rPr lang="en-GB" b="1" dirty="0" smtClean="0">
                <a:solidFill>
                  <a:srgbClr val="800000"/>
                </a:solidFill>
                <a:latin typeface="+mj-lt"/>
              </a:rPr>
              <a:t>SDSS Stripe82</a:t>
            </a:r>
            <a:r>
              <a:rPr lang="en-GB" dirty="0" smtClean="0">
                <a:latin typeface="+mj-lt"/>
              </a:rPr>
              <a:t> ,  </a:t>
            </a:r>
            <a:r>
              <a:rPr lang="en-GB" b="1" dirty="0">
                <a:solidFill>
                  <a:srgbClr val="800000"/>
                </a:solidFill>
                <a:latin typeface="+mj-lt"/>
              </a:rPr>
              <a:t>z&lt;</a:t>
            </a:r>
            <a:r>
              <a:rPr lang="en-GB" b="1" dirty="0" smtClean="0">
                <a:solidFill>
                  <a:srgbClr val="800000"/>
                </a:solidFill>
                <a:latin typeface="+mj-lt"/>
              </a:rPr>
              <a:t>0.5, i&lt;22.8</a:t>
            </a:r>
            <a:endParaRPr lang="en-GB" b="1" dirty="0">
              <a:solidFill>
                <a:srgbClr val="800000"/>
              </a:solidFill>
              <a:latin typeface="+mj-lt"/>
            </a:endParaRPr>
          </a:p>
          <a:p>
            <a:endParaRPr lang="en-GB" dirty="0" smtClean="0">
              <a:latin typeface="+mj-lt"/>
            </a:endParaRPr>
          </a:p>
          <a:p>
            <a:r>
              <a:rPr lang="en-GB" sz="1600" dirty="0" smtClean="0">
                <a:solidFill>
                  <a:srgbClr val="800000"/>
                </a:solidFill>
                <a:latin typeface="+mj-lt"/>
              </a:rPr>
              <a:t>QSO sample</a:t>
            </a:r>
          </a:p>
          <a:p>
            <a:r>
              <a:rPr lang="en-GB" sz="1600" b="1" dirty="0" smtClean="0">
                <a:latin typeface="+mj-lt"/>
              </a:rPr>
              <a:t>~ 400 QSOs </a:t>
            </a:r>
            <a:r>
              <a:rPr lang="en-GB" sz="1600" dirty="0" smtClean="0">
                <a:latin typeface="+mj-lt"/>
              </a:rPr>
              <a:t>from Schneider+2010 catalog </a:t>
            </a:r>
            <a:endParaRPr lang="en-GB" sz="1600" dirty="0">
              <a:latin typeface="+mj-lt"/>
            </a:endParaRPr>
          </a:p>
          <a:p>
            <a:r>
              <a:rPr lang="en-GB" sz="1600" b="1" dirty="0" smtClean="0">
                <a:latin typeface="+mj-lt"/>
              </a:rPr>
              <a:t>~ 300 QSOs </a:t>
            </a:r>
            <a:r>
              <a:rPr lang="en-GB" sz="1600" dirty="0" smtClean="0">
                <a:latin typeface="+mj-lt"/>
              </a:rPr>
              <a:t>with</a:t>
            </a:r>
            <a:r>
              <a:rPr lang="en-GB" sz="1600" b="1" dirty="0" smtClean="0">
                <a:latin typeface="+mj-lt"/>
              </a:rPr>
              <a:t> </a:t>
            </a:r>
            <a:r>
              <a:rPr lang="en-GB" sz="1600" b="1" dirty="0">
                <a:latin typeface="+mj-lt"/>
              </a:rPr>
              <a:t>resolved host </a:t>
            </a:r>
            <a:r>
              <a:rPr lang="en-GB" sz="1600" b="1" dirty="0" smtClean="0">
                <a:latin typeface="+mj-lt"/>
              </a:rPr>
              <a:t>galaxies </a:t>
            </a:r>
          </a:p>
          <a:p>
            <a:r>
              <a:rPr lang="en-GB" sz="1600" b="1" dirty="0" smtClean="0">
                <a:latin typeface="+mj-lt"/>
              </a:rPr>
              <a:t>				</a:t>
            </a:r>
            <a:r>
              <a:rPr lang="en-GB" sz="1600" dirty="0" smtClean="0">
                <a:latin typeface="+mj-lt"/>
              </a:rPr>
              <a:t>(RQS, Falomo+2014)</a:t>
            </a:r>
          </a:p>
          <a:p>
            <a:endParaRPr lang="en-GB" sz="1600" dirty="0" smtClean="0">
              <a:latin typeface="+mj-lt"/>
            </a:endParaRPr>
          </a:p>
          <a:p>
            <a:r>
              <a:rPr lang="en-GB" sz="1600" dirty="0" smtClean="0">
                <a:solidFill>
                  <a:srgbClr val="800000"/>
                </a:solidFill>
                <a:latin typeface="+mj-lt"/>
              </a:rPr>
              <a:t>Inactive galaxy </a:t>
            </a:r>
            <a:r>
              <a:rPr lang="en-GB" sz="1600" b="1" dirty="0" smtClean="0">
                <a:solidFill>
                  <a:srgbClr val="800000"/>
                </a:solidFill>
                <a:latin typeface="+mj-lt"/>
              </a:rPr>
              <a:t>control sample</a:t>
            </a:r>
            <a:endParaRPr lang="en-GB" sz="1600" b="1" dirty="0">
              <a:solidFill>
                <a:srgbClr val="800000"/>
              </a:solidFill>
              <a:latin typeface="+mj-lt"/>
            </a:endParaRPr>
          </a:p>
          <a:p>
            <a:r>
              <a:rPr lang="en-GB" sz="1600" b="1" dirty="0" smtClean="0"/>
              <a:t>580 </a:t>
            </a:r>
            <a:r>
              <a:rPr lang="en-GB" sz="1600" b="1" dirty="0"/>
              <a:t>galaxies  </a:t>
            </a:r>
            <a:r>
              <a:rPr lang="en-GB" sz="1600" dirty="0"/>
              <a:t>with z distribution close to FQS</a:t>
            </a:r>
          </a:p>
          <a:p>
            <a:r>
              <a:rPr lang="en-GB" sz="1600" dirty="0" smtClean="0">
                <a:latin typeface="+mj-lt"/>
              </a:rPr>
              <a:t>~ </a:t>
            </a:r>
            <a:r>
              <a:rPr lang="en-GB" sz="1600" b="1" dirty="0" smtClean="0">
                <a:latin typeface="+mj-lt"/>
              </a:rPr>
              <a:t>300 galaxies  </a:t>
            </a:r>
            <a:r>
              <a:rPr lang="en-GB" sz="1600" dirty="0" smtClean="0">
                <a:latin typeface="+mj-lt"/>
              </a:rPr>
              <a:t>with z and luminosity close   	to </a:t>
            </a:r>
            <a:r>
              <a:rPr lang="en-GB" sz="1600" dirty="0">
                <a:latin typeface="+mj-lt"/>
              </a:rPr>
              <a:t>R</a:t>
            </a:r>
            <a:r>
              <a:rPr lang="en-GB" sz="1600" dirty="0" smtClean="0">
                <a:latin typeface="+mj-lt"/>
              </a:rPr>
              <a:t>QS</a:t>
            </a:r>
            <a:endParaRPr lang="en-GB" sz="1600" dirty="0">
              <a:solidFill>
                <a:srgbClr val="800000"/>
              </a:solidFill>
              <a:latin typeface="+mj-lt"/>
            </a:endParaRPr>
          </a:p>
        </p:txBody>
      </p:sp>
      <p:sp>
        <p:nvSpPr>
          <p:cNvPr id="11" name="Segnaposto piè di pagina 1"/>
          <p:cNvSpPr txBox="1">
            <a:spLocks/>
          </p:cNvSpPr>
          <p:nvPr/>
        </p:nvSpPr>
        <p:spPr>
          <a:xfrm>
            <a:off x="659165" y="6356350"/>
            <a:ext cx="6833835" cy="365125"/>
          </a:xfrm>
          <a:prstGeom prst="rect">
            <a:avLst/>
          </a:prstGeom>
        </p:spPr>
        <p:txBody>
          <a:bodyPr vert="horz" lIns="45720" tIns="45720" rIns="91440" bIns="45720" rtlCol="0" anchor="ctr"/>
          <a:lstStyle>
            <a:defPPr>
              <a:defRPr lang="it-IT"/>
            </a:defPPr>
            <a:lvl1pPr marL="0" algn="l" defTabSz="4572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mtClean="0"/>
              <a:t>A. Sandrinelli, Evolving Galaxies in Evolving Environments, Bologna, 2014.09.19</a:t>
            </a:r>
            <a:endParaRPr lang="en-GB" dirty="0"/>
          </a:p>
        </p:txBody>
      </p:sp>
      <p:sp>
        <p:nvSpPr>
          <p:cNvPr id="15" name="Rettangolo 14"/>
          <p:cNvSpPr/>
          <p:nvPr/>
        </p:nvSpPr>
        <p:spPr>
          <a:xfrm rot="16200000">
            <a:off x="3452331" y="2129653"/>
            <a:ext cx="3605034" cy="307777"/>
          </a:xfrm>
          <a:prstGeom prst="rect">
            <a:avLst/>
          </a:prstGeom>
        </p:spPr>
        <p:txBody>
          <a:bodyPr wrap="square">
            <a:spAutoFit/>
          </a:bodyPr>
          <a:lstStyle/>
          <a:p>
            <a:r>
              <a:rPr lang="en-GB" sz="1400" dirty="0" smtClean="0"/>
              <a:t>Cumulative overdensity</a:t>
            </a:r>
            <a:endParaRPr lang="en-GB" sz="1400" dirty="0"/>
          </a:p>
        </p:txBody>
      </p:sp>
      <p:sp>
        <p:nvSpPr>
          <p:cNvPr id="7" name="Rettangolo 6"/>
          <p:cNvSpPr/>
          <p:nvPr/>
        </p:nvSpPr>
        <p:spPr>
          <a:xfrm>
            <a:off x="5118844" y="2424432"/>
            <a:ext cx="256584" cy="50027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ttangolo 13"/>
          <p:cNvSpPr/>
          <p:nvPr/>
        </p:nvSpPr>
        <p:spPr>
          <a:xfrm>
            <a:off x="102634" y="4679371"/>
            <a:ext cx="8692187" cy="2277547"/>
          </a:xfrm>
          <a:prstGeom prst="rect">
            <a:avLst/>
          </a:prstGeom>
        </p:spPr>
        <p:txBody>
          <a:bodyPr wrap="square">
            <a:spAutoFit/>
          </a:bodyPr>
          <a:lstStyle/>
          <a:p>
            <a:pPr algn="ctr"/>
            <a:r>
              <a:rPr lang="en-GB" sz="2000" b="1" dirty="0" smtClean="0">
                <a:solidFill>
                  <a:srgbClr val="800000"/>
                </a:solidFill>
                <a:latin typeface="+mj-lt"/>
              </a:rPr>
              <a:t>The ENVIRONMENTS around QSO and </a:t>
            </a:r>
            <a:r>
              <a:rPr lang="en-GB" sz="2000" b="1" dirty="0">
                <a:solidFill>
                  <a:srgbClr val="800000"/>
                </a:solidFill>
                <a:latin typeface="+mj-lt"/>
              </a:rPr>
              <a:t>inactive </a:t>
            </a:r>
            <a:r>
              <a:rPr lang="en-GB" sz="2000" b="1" dirty="0" smtClean="0">
                <a:solidFill>
                  <a:srgbClr val="800000"/>
                </a:solidFill>
                <a:latin typeface="+mj-lt"/>
              </a:rPr>
              <a:t>galaxies do </a:t>
            </a:r>
            <a:r>
              <a:rPr lang="en-GB" sz="2000" b="1" dirty="0">
                <a:solidFill>
                  <a:srgbClr val="800000"/>
                </a:solidFill>
                <a:latin typeface="+mj-lt"/>
              </a:rPr>
              <a:t>not </a:t>
            </a:r>
            <a:r>
              <a:rPr lang="en-GB" sz="2000" b="1" dirty="0" smtClean="0">
                <a:solidFill>
                  <a:srgbClr val="800000"/>
                </a:solidFill>
                <a:latin typeface="+mj-lt"/>
              </a:rPr>
              <a:t>significantly differ (QSOs not in richer environments)</a:t>
            </a:r>
          </a:p>
          <a:p>
            <a:pPr algn="ctr"/>
            <a:endParaRPr lang="en-GB" b="1" dirty="0">
              <a:solidFill>
                <a:srgbClr val="800000"/>
              </a:solidFill>
              <a:latin typeface="+mj-lt"/>
            </a:endParaRPr>
          </a:p>
          <a:p>
            <a:pPr algn="ctr"/>
            <a:r>
              <a:rPr lang="en-GB" b="1" dirty="0" smtClean="0">
                <a:solidFill>
                  <a:srgbClr val="800000"/>
                </a:solidFill>
                <a:latin typeface="+mj-lt"/>
              </a:rPr>
              <a:t>the inference is therefore that the </a:t>
            </a:r>
            <a:r>
              <a:rPr lang="en-GB" sz="2400" b="1" dirty="0" smtClean="0">
                <a:solidFill>
                  <a:srgbClr val="800000"/>
                </a:solidFill>
                <a:latin typeface="+mj-lt"/>
              </a:rPr>
              <a:t>environment of QSO pairs is similar to that of luminous galaxies</a:t>
            </a:r>
          </a:p>
          <a:p>
            <a:pPr algn="ctr"/>
            <a:endParaRPr lang="en-GB" b="1" dirty="0">
              <a:solidFill>
                <a:srgbClr val="800000"/>
              </a:solidFill>
              <a:latin typeface="+mj-lt"/>
            </a:endParaRPr>
          </a:p>
          <a:p>
            <a:pPr algn="ctr"/>
            <a:endParaRPr lang="en-GB" b="1" dirty="0" smtClean="0">
              <a:solidFill>
                <a:srgbClr val="800000"/>
              </a:solidFill>
              <a:latin typeface="+mj-lt"/>
            </a:endParaRPr>
          </a:p>
        </p:txBody>
      </p:sp>
      <p:pic>
        <p:nvPicPr>
          <p:cNvPr id="12" name="Immagine 11" descr="KK_FQS.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80357" y="714974"/>
            <a:ext cx="4024895" cy="3919195"/>
          </a:xfrm>
          <a:prstGeom prst="rect">
            <a:avLst/>
          </a:prstGeom>
        </p:spPr>
      </p:pic>
    </p:spTree>
    <p:extLst>
      <p:ext uri="{BB962C8B-B14F-4D97-AF65-F5344CB8AC3E}">
        <p14:creationId xmlns:p14="http://schemas.microsoft.com/office/powerpoint/2010/main" val="14069406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617236"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42</a:t>
            </a:fld>
            <a:endParaRPr lang="en-GB"/>
          </a:p>
        </p:txBody>
      </p:sp>
      <p:sp>
        <p:nvSpPr>
          <p:cNvPr id="6" name="CasellaDiTesto 5"/>
          <p:cNvSpPr txBox="1"/>
          <p:nvPr/>
        </p:nvSpPr>
        <p:spPr>
          <a:xfrm>
            <a:off x="230925" y="40215"/>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 </a:t>
            </a:r>
            <a:r>
              <a:rPr lang="it-IT" sz="2400" dirty="0" smtClean="0">
                <a:solidFill>
                  <a:srgbClr val="FF0000"/>
                </a:solidFill>
                <a:latin typeface="Century Gothic"/>
                <a:cs typeface="Century Gothic"/>
              </a:rPr>
              <a:t>SLIDE DI RISERVA</a:t>
            </a:r>
            <a:endParaRPr lang="it-IT" sz="2400" dirty="0">
              <a:solidFill>
                <a:srgbClr val="FF0000"/>
              </a:solidFill>
              <a:latin typeface="Century Gothic"/>
              <a:cs typeface="Century Gothic"/>
            </a:endParaRPr>
          </a:p>
        </p:txBody>
      </p:sp>
      <p:sp>
        <p:nvSpPr>
          <p:cNvPr id="10" name="Rettangolo 9"/>
          <p:cNvSpPr/>
          <p:nvPr/>
        </p:nvSpPr>
        <p:spPr>
          <a:xfrm>
            <a:off x="787055" y="5277254"/>
            <a:ext cx="7017424" cy="1107996"/>
          </a:xfrm>
          <a:prstGeom prst="rect">
            <a:avLst/>
          </a:prstGeom>
        </p:spPr>
        <p:txBody>
          <a:bodyPr wrap="square">
            <a:spAutoFit/>
          </a:bodyPr>
          <a:lstStyle/>
          <a:p>
            <a:pPr algn="ctr"/>
            <a:r>
              <a:rPr lang="en-GB" b="1" dirty="0">
                <a:solidFill>
                  <a:srgbClr val="800000"/>
                </a:solidFill>
                <a:latin typeface="+mj-lt"/>
              </a:rPr>
              <a:t>on average the galaxy overdensity around quasars in pair </a:t>
            </a:r>
            <a:r>
              <a:rPr lang="en-GB" sz="2400" b="1" dirty="0">
                <a:solidFill>
                  <a:srgbClr val="800000"/>
                </a:solidFill>
                <a:latin typeface="+mj-lt"/>
              </a:rPr>
              <a:t>is indistinguishable</a:t>
            </a:r>
            <a:r>
              <a:rPr lang="en-GB" b="1" dirty="0">
                <a:solidFill>
                  <a:srgbClr val="800000"/>
                </a:solidFill>
                <a:latin typeface="+mj-lt"/>
              </a:rPr>
              <a:t> from that of isolated </a:t>
            </a:r>
            <a:r>
              <a:rPr lang="en-GB" b="1" dirty="0" smtClean="0">
                <a:solidFill>
                  <a:srgbClr val="800000"/>
                </a:solidFill>
                <a:latin typeface="+mj-lt"/>
              </a:rPr>
              <a:t>quasars and galaxies </a:t>
            </a:r>
            <a:endParaRPr lang="en-GB" b="1" dirty="0">
              <a:solidFill>
                <a:srgbClr val="800000"/>
              </a:solidFill>
              <a:latin typeface="+mj-lt"/>
            </a:endParaRPr>
          </a:p>
        </p:txBody>
      </p:sp>
      <p:pic>
        <p:nvPicPr>
          <p:cNvPr id="3" name="Immagine 2" descr="countM_pd180kalle1+ex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447" y="744512"/>
            <a:ext cx="4144701" cy="4144701"/>
          </a:xfrm>
          <a:prstGeom prst="rect">
            <a:avLst/>
          </a:prstGeom>
        </p:spPr>
      </p:pic>
      <p:pic>
        <p:nvPicPr>
          <p:cNvPr id="15" name="Immagine 14" descr="G_correction_int_no2host1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66" y="744512"/>
            <a:ext cx="4244438" cy="4244438"/>
          </a:xfrm>
          <a:prstGeom prst="rect">
            <a:avLst/>
          </a:prstGeom>
        </p:spPr>
      </p:pic>
    </p:spTree>
    <p:extLst>
      <p:ext uri="{BB962C8B-B14F-4D97-AF65-F5344CB8AC3E}">
        <p14:creationId xmlns:p14="http://schemas.microsoft.com/office/powerpoint/2010/main" val="7566547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496812"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43</a:t>
            </a:fld>
            <a:endParaRPr lang="en-GB"/>
          </a:p>
        </p:txBody>
      </p:sp>
      <p:sp>
        <p:nvSpPr>
          <p:cNvPr id="6" name="CasellaDiTesto 5"/>
          <p:cNvSpPr txBox="1"/>
          <p:nvPr/>
        </p:nvSpPr>
        <p:spPr>
          <a:xfrm>
            <a:off x="59824" y="7286"/>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  </a:t>
            </a:r>
            <a:r>
              <a:rPr lang="it-IT" sz="2400" dirty="0" smtClean="0">
                <a:solidFill>
                  <a:srgbClr val="FF0000"/>
                </a:solidFill>
                <a:latin typeface="Century Gothic"/>
                <a:cs typeface="Century Gothic"/>
              </a:rPr>
              <a:t>RISERVA</a:t>
            </a:r>
            <a:endParaRPr lang="it-IT" sz="2400" dirty="0">
              <a:solidFill>
                <a:srgbClr val="FF0000"/>
              </a:solidFill>
              <a:latin typeface="Century Gothic"/>
              <a:cs typeface="Century Gothic"/>
            </a:endParaRPr>
          </a:p>
        </p:txBody>
      </p:sp>
      <p:pic>
        <p:nvPicPr>
          <p:cNvPr id="10" name="Immagine 9" descr="G_comp_int2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02" y="1757603"/>
            <a:ext cx="4218262" cy="4218262"/>
          </a:xfrm>
          <a:prstGeom prst="rect">
            <a:avLst/>
          </a:prstGeom>
        </p:spPr>
      </p:pic>
      <p:sp>
        <p:nvSpPr>
          <p:cNvPr id="11" name="Rettangolo 10"/>
          <p:cNvSpPr/>
          <p:nvPr/>
        </p:nvSpPr>
        <p:spPr>
          <a:xfrm>
            <a:off x="5545224" y="1812345"/>
            <a:ext cx="3439605" cy="1477328"/>
          </a:xfrm>
          <a:prstGeom prst="rect">
            <a:avLst/>
          </a:prstGeom>
        </p:spPr>
        <p:txBody>
          <a:bodyPr wrap="square">
            <a:spAutoFit/>
          </a:bodyPr>
          <a:lstStyle/>
          <a:p>
            <a:r>
              <a:rPr lang="en-GB" dirty="0" smtClean="0">
                <a:latin typeface="+mj-lt"/>
              </a:rPr>
              <a:t>.</a:t>
            </a:r>
          </a:p>
          <a:p>
            <a:endParaRPr lang="en-GB" dirty="0">
              <a:latin typeface="+mj-lt"/>
            </a:endParaRPr>
          </a:p>
          <a:p>
            <a:r>
              <a:rPr lang="en-GB" dirty="0" smtClean="0">
                <a:latin typeface="+mj-lt"/>
              </a:rPr>
              <a:t> </a:t>
            </a:r>
            <a:r>
              <a:rPr lang="en-GB" dirty="0">
                <a:latin typeface="+mj-lt"/>
              </a:rPr>
              <a:t>This </a:t>
            </a:r>
            <a:r>
              <a:rPr lang="en-GB" b="1" dirty="0" smtClean="0">
                <a:latin typeface="+mj-lt"/>
              </a:rPr>
              <a:t>suggestion</a:t>
            </a:r>
            <a:endParaRPr lang="en-GB" b="1" dirty="0">
              <a:latin typeface="+mj-lt"/>
            </a:endParaRPr>
          </a:p>
          <a:p>
            <a:r>
              <a:rPr lang="en-GB" dirty="0">
                <a:latin typeface="+mj-lt"/>
              </a:rPr>
              <a:t> should be confirmed by a significantly larger sample. </a:t>
            </a:r>
          </a:p>
        </p:txBody>
      </p:sp>
      <p:sp>
        <p:nvSpPr>
          <p:cNvPr id="12" name="Rettangolo 11"/>
          <p:cNvSpPr/>
          <p:nvPr/>
        </p:nvSpPr>
        <p:spPr>
          <a:xfrm>
            <a:off x="484002" y="1030006"/>
            <a:ext cx="7978509" cy="369332"/>
          </a:xfrm>
          <a:prstGeom prst="rect">
            <a:avLst/>
          </a:prstGeom>
        </p:spPr>
        <p:txBody>
          <a:bodyPr wrap="square">
            <a:spAutoFit/>
          </a:bodyPr>
          <a:lstStyle/>
          <a:p>
            <a:r>
              <a:rPr lang="en-GB" dirty="0" smtClean="0">
                <a:solidFill>
                  <a:srgbClr val="800000"/>
                </a:solidFill>
                <a:latin typeface="+mj-lt"/>
              </a:rPr>
              <a:t>Does galaxy </a:t>
            </a:r>
            <a:r>
              <a:rPr lang="en-GB" dirty="0">
                <a:solidFill>
                  <a:srgbClr val="800000"/>
                </a:solidFill>
                <a:latin typeface="+mj-lt"/>
              </a:rPr>
              <a:t>overdensity </a:t>
            </a:r>
            <a:r>
              <a:rPr lang="en-GB" dirty="0" smtClean="0">
                <a:solidFill>
                  <a:srgbClr val="800000"/>
                </a:solidFill>
                <a:latin typeface="+mj-lt"/>
              </a:rPr>
              <a:t>depend </a:t>
            </a:r>
            <a:r>
              <a:rPr lang="en-GB" dirty="0">
                <a:solidFill>
                  <a:srgbClr val="800000"/>
                </a:solidFill>
                <a:latin typeface="+mj-lt"/>
              </a:rPr>
              <a:t>on the separation of the QSO </a:t>
            </a:r>
            <a:r>
              <a:rPr lang="en-GB" dirty="0" smtClean="0">
                <a:solidFill>
                  <a:srgbClr val="800000"/>
                </a:solidFill>
                <a:latin typeface="+mj-lt"/>
              </a:rPr>
              <a:t>pairs?</a:t>
            </a:r>
            <a:endParaRPr lang="en-GB" dirty="0">
              <a:solidFill>
                <a:srgbClr val="800000"/>
              </a:solidFill>
              <a:latin typeface="+mj-lt"/>
            </a:endParaRPr>
          </a:p>
        </p:txBody>
      </p:sp>
    </p:spTree>
    <p:extLst>
      <p:ext uri="{BB962C8B-B14F-4D97-AF65-F5344CB8AC3E}">
        <p14:creationId xmlns:p14="http://schemas.microsoft.com/office/powerpoint/2010/main" val="35581847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496812"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44</a:t>
            </a:fld>
            <a:endParaRPr lang="en-GB"/>
          </a:p>
        </p:txBody>
      </p:sp>
      <p:sp>
        <p:nvSpPr>
          <p:cNvPr id="6" name="CasellaDiTesto 5"/>
          <p:cNvSpPr txBox="1"/>
          <p:nvPr/>
        </p:nvSpPr>
        <p:spPr>
          <a:xfrm>
            <a:off x="59824" y="7286"/>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 </a:t>
            </a:r>
            <a:r>
              <a:rPr lang="it-IT" sz="2400" dirty="0" smtClean="0">
                <a:solidFill>
                  <a:srgbClr val="FF0000"/>
                </a:solidFill>
                <a:latin typeface="Century Gothic"/>
                <a:cs typeface="Century Gothic"/>
              </a:rPr>
              <a:t>RISERVA</a:t>
            </a:r>
            <a:endParaRPr lang="it-IT" sz="2400" dirty="0">
              <a:solidFill>
                <a:srgbClr val="FF0000"/>
              </a:solidFill>
              <a:latin typeface="Century Gothic"/>
              <a:cs typeface="Century Gothic"/>
            </a:endParaRPr>
          </a:p>
        </p:txBody>
      </p:sp>
      <p:pic>
        <p:nvPicPr>
          <p:cNvPr id="10" name="Immagine 9" descr="G_comp_int2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02" y="1757603"/>
            <a:ext cx="4218262" cy="4218262"/>
          </a:xfrm>
          <a:prstGeom prst="rect">
            <a:avLst/>
          </a:prstGeom>
        </p:spPr>
      </p:pic>
      <p:sp>
        <p:nvSpPr>
          <p:cNvPr id="11" name="Rettangolo 10"/>
          <p:cNvSpPr/>
          <p:nvPr/>
        </p:nvSpPr>
        <p:spPr>
          <a:xfrm>
            <a:off x="5545224" y="1812345"/>
            <a:ext cx="3439605" cy="1477328"/>
          </a:xfrm>
          <a:prstGeom prst="rect">
            <a:avLst/>
          </a:prstGeom>
        </p:spPr>
        <p:txBody>
          <a:bodyPr wrap="square">
            <a:spAutoFit/>
          </a:bodyPr>
          <a:lstStyle/>
          <a:p>
            <a:r>
              <a:rPr lang="en-GB" dirty="0" smtClean="0">
                <a:latin typeface="+mj-lt"/>
              </a:rPr>
              <a:t>.</a:t>
            </a:r>
          </a:p>
          <a:p>
            <a:endParaRPr lang="en-GB" dirty="0">
              <a:latin typeface="+mj-lt"/>
            </a:endParaRPr>
          </a:p>
          <a:p>
            <a:r>
              <a:rPr lang="en-GB" dirty="0" smtClean="0">
                <a:latin typeface="+mj-lt"/>
              </a:rPr>
              <a:t> </a:t>
            </a:r>
            <a:r>
              <a:rPr lang="en-GB" dirty="0">
                <a:latin typeface="+mj-lt"/>
              </a:rPr>
              <a:t>This </a:t>
            </a:r>
            <a:r>
              <a:rPr lang="en-GB" b="1" dirty="0" smtClean="0">
                <a:latin typeface="+mj-lt"/>
              </a:rPr>
              <a:t>suggestion</a:t>
            </a:r>
            <a:endParaRPr lang="en-GB" b="1" dirty="0">
              <a:latin typeface="+mj-lt"/>
            </a:endParaRPr>
          </a:p>
          <a:p>
            <a:r>
              <a:rPr lang="en-GB" dirty="0">
                <a:latin typeface="+mj-lt"/>
              </a:rPr>
              <a:t> should be confirmed by a significantly larger sample. </a:t>
            </a:r>
          </a:p>
        </p:txBody>
      </p:sp>
      <p:sp>
        <p:nvSpPr>
          <p:cNvPr id="12" name="Rettangolo 11"/>
          <p:cNvSpPr/>
          <p:nvPr/>
        </p:nvSpPr>
        <p:spPr>
          <a:xfrm>
            <a:off x="484002" y="1030006"/>
            <a:ext cx="7978509" cy="369332"/>
          </a:xfrm>
          <a:prstGeom prst="rect">
            <a:avLst/>
          </a:prstGeom>
        </p:spPr>
        <p:txBody>
          <a:bodyPr wrap="square">
            <a:spAutoFit/>
          </a:bodyPr>
          <a:lstStyle/>
          <a:p>
            <a:r>
              <a:rPr lang="en-GB" dirty="0" smtClean="0">
                <a:solidFill>
                  <a:srgbClr val="800000"/>
                </a:solidFill>
                <a:latin typeface="+mj-lt"/>
              </a:rPr>
              <a:t>Does galaxy </a:t>
            </a:r>
            <a:r>
              <a:rPr lang="en-GB" dirty="0">
                <a:solidFill>
                  <a:srgbClr val="800000"/>
                </a:solidFill>
                <a:latin typeface="+mj-lt"/>
              </a:rPr>
              <a:t>overdensity </a:t>
            </a:r>
            <a:r>
              <a:rPr lang="en-GB" dirty="0" smtClean="0">
                <a:solidFill>
                  <a:srgbClr val="800000"/>
                </a:solidFill>
                <a:latin typeface="+mj-lt"/>
              </a:rPr>
              <a:t>depend </a:t>
            </a:r>
            <a:r>
              <a:rPr lang="en-GB" dirty="0">
                <a:solidFill>
                  <a:srgbClr val="800000"/>
                </a:solidFill>
                <a:latin typeface="+mj-lt"/>
              </a:rPr>
              <a:t>on the separation of the QSO </a:t>
            </a:r>
            <a:r>
              <a:rPr lang="en-GB" dirty="0" smtClean="0">
                <a:solidFill>
                  <a:srgbClr val="800000"/>
                </a:solidFill>
                <a:latin typeface="+mj-lt"/>
              </a:rPr>
              <a:t>pairs?</a:t>
            </a:r>
            <a:endParaRPr lang="en-GB" dirty="0">
              <a:solidFill>
                <a:srgbClr val="800000"/>
              </a:solidFill>
              <a:latin typeface="+mj-lt"/>
            </a:endParaRPr>
          </a:p>
        </p:txBody>
      </p:sp>
      <p:pic>
        <p:nvPicPr>
          <p:cNvPr id="2" name="Immagine 1" descr="G_comp_int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02" y="1748205"/>
            <a:ext cx="4219843" cy="4219843"/>
          </a:xfrm>
          <a:prstGeom prst="rect">
            <a:avLst/>
          </a:prstGeom>
        </p:spPr>
      </p:pic>
    </p:spTree>
    <p:extLst>
      <p:ext uri="{BB962C8B-B14F-4D97-AF65-F5344CB8AC3E}">
        <p14:creationId xmlns:p14="http://schemas.microsoft.com/office/powerpoint/2010/main" val="17699707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496812"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45</a:t>
            </a:fld>
            <a:endParaRPr lang="en-GB"/>
          </a:p>
        </p:txBody>
      </p:sp>
      <p:sp>
        <p:nvSpPr>
          <p:cNvPr id="6" name="CasellaDiTesto 5"/>
          <p:cNvSpPr txBox="1"/>
          <p:nvPr/>
        </p:nvSpPr>
        <p:spPr>
          <a:xfrm>
            <a:off x="59824" y="7286"/>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 </a:t>
            </a:r>
            <a:r>
              <a:rPr lang="it-IT" sz="2400" dirty="0" smtClean="0">
                <a:solidFill>
                  <a:srgbClr val="FF0000"/>
                </a:solidFill>
                <a:latin typeface="Century Gothic"/>
                <a:cs typeface="Century Gothic"/>
              </a:rPr>
              <a:t>RISERVA </a:t>
            </a:r>
            <a:endParaRPr lang="it-IT" sz="2400" dirty="0">
              <a:solidFill>
                <a:srgbClr val="FF0000"/>
              </a:solidFill>
              <a:latin typeface="Century Gothic"/>
              <a:cs typeface="Century Gothic"/>
            </a:endParaRPr>
          </a:p>
        </p:txBody>
      </p:sp>
      <p:pic>
        <p:nvPicPr>
          <p:cNvPr id="10" name="Immagine 9" descr="G_comp_int2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02" y="1757603"/>
            <a:ext cx="4218262" cy="4218262"/>
          </a:xfrm>
          <a:prstGeom prst="rect">
            <a:avLst/>
          </a:prstGeom>
        </p:spPr>
      </p:pic>
      <p:sp>
        <p:nvSpPr>
          <p:cNvPr id="11" name="Rettangolo 10"/>
          <p:cNvSpPr/>
          <p:nvPr/>
        </p:nvSpPr>
        <p:spPr>
          <a:xfrm>
            <a:off x="5545224" y="1812345"/>
            <a:ext cx="3439605" cy="2862323"/>
          </a:xfrm>
          <a:prstGeom prst="rect">
            <a:avLst/>
          </a:prstGeom>
        </p:spPr>
        <p:txBody>
          <a:bodyPr wrap="square">
            <a:spAutoFit/>
          </a:bodyPr>
          <a:lstStyle/>
          <a:p>
            <a:endParaRPr lang="en-GB" dirty="0" smtClean="0">
              <a:latin typeface="+mj-lt"/>
            </a:endParaRPr>
          </a:p>
          <a:p>
            <a:r>
              <a:rPr lang="en-GB" dirty="0" smtClean="0">
                <a:latin typeface="+mj-lt"/>
              </a:rPr>
              <a:t>For </a:t>
            </a:r>
            <a:r>
              <a:rPr lang="en-GB" dirty="0">
                <a:latin typeface="+mj-lt"/>
              </a:rPr>
              <a:t>the cumulative galaxy overdensity up to 1500 kpc the </a:t>
            </a:r>
            <a:r>
              <a:rPr lang="en-GB" b="1" dirty="0">
                <a:solidFill>
                  <a:srgbClr val="800000"/>
                </a:solidFill>
                <a:latin typeface="+mj-lt"/>
              </a:rPr>
              <a:t>KS test </a:t>
            </a:r>
          </a:p>
          <a:p>
            <a:r>
              <a:rPr lang="en-GB" dirty="0">
                <a:latin typeface="+mj-lt"/>
              </a:rPr>
              <a:t>yields the probability p=0.08</a:t>
            </a:r>
            <a:r>
              <a:rPr lang="en-GB" dirty="0" smtClean="0">
                <a:latin typeface="+mj-lt"/>
              </a:rPr>
              <a:t>.</a:t>
            </a:r>
          </a:p>
          <a:p>
            <a:endParaRPr lang="en-GB" dirty="0">
              <a:latin typeface="+mj-lt"/>
            </a:endParaRPr>
          </a:p>
          <a:p>
            <a:r>
              <a:rPr lang="en-GB" dirty="0" smtClean="0">
                <a:latin typeface="+mj-lt"/>
              </a:rPr>
              <a:t> </a:t>
            </a:r>
            <a:r>
              <a:rPr lang="en-GB" dirty="0">
                <a:latin typeface="+mj-lt"/>
              </a:rPr>
              <a:t>This indicates that </a:t>
            </a:r>
            <a:r>
              <a:rPr lang="en-GB" dirty="0" smtClean="0">
                <a:latin typeface="+mj-lt"/>
              </a:rPr>
              <a:t> </a:t>
            </a:r>
            <a:r>
              <a:rPr lang="en-GB" dirty="0">
                <a:latin typeface="+mj-lt"/>
              </a:rPr>
              <a:t>the </a:t>
            </a:r>
            <a:r>
              <a:rPr lang="en-GB" b="1" dirty="0">
                <a:latin typeface="+mj-lt"/>
              </a:rPr>
              <a:t>suggestion</a:t>
            </a:r>
          </a:p>
          <a:p>
            <a:r>
              <a:rPr lang="en-GB" dirty="0">
                <a:latin typeface="+mj-lt"/>
              </a:rPr>
              <a:t> should be confirmed by a significantly larger sample. </a:t>
            </a:r>
          </a:p>
        </p:txBody>
      </p:sp>
      <p:sp>
        <p:nvSpPr>
          <p:cNvPr id="12" name="Rettangolo 11"/>
          <p:cNvSpPr/>
          <p:nvPr/>
        </p:nvSpPr>
        <p:spPr>
          <a:xfrm>
            <a:off x="484002" y="1030006"/>
            <a:ext cx="7978509" cy="369332"/>
          </a:xfrm>
          <a:prstGeom prst="rect">
            <a:avLst/>
          </a:prstGeom>
        </p:spPr>
        <p:txBody>
          <a:bodyPr wrap="square">
            <a:spAutoFit/>
          </a:bodyPr>
          <a:lstStyle/>
          <a:p>
            <a:r>
              <a:rPr lang="en-GB" dirty="0" smtClean="0">
                <a:solidFill>
                  <a:srgbClr val="800000"/>
                </a:solidFill>
                <a:latin typeface="+mj-lt"/>
              </a:rPr>
              <a:t>Does galaxy </a:t>
            </a:r>
            <a:r>
              <a:rPr lang="en-GB" dirty="0">
                <a:solidFill>
                  <a:srgbClr val="800000"/>
                </a:solidFill>
                <a:latin typeface="+mj-lt"/>
              </a:rPr>
              <a:t>overdensity </a:t>
            </a:r>
            <a:r>
              <a:rPr lang="en-GB" dirty="0" smtClean="0">
                <a:solidFill>
                  <a:srgbClr val="800000"/>
                </a:solidFill>
                <a:latin typeface="+mj-lt"/>
              </a:rPr>
              <a:t>depend </a:t>
            </a:r>
            <a:r>
              <a:rPr lang="en-GB" dirty="0">
                <a:solidFill>
                  <a:srgbClr val="800000"/>
                </a:solidFill>
                <a:latin typeface="+mj-lt"/>
              </a:rPr>
              <a:t>on the separation of the QSO </a:t>
            </a:r>
            <a:r>
              <a:rPr lang="en-GB" dirty="0" smtClean="0">
                <a:solidFill>
                  <a:srgbClr val="800000"/>
                </a:solidFill>
                <a:latin typeface="+mj-lt"/>
              </a:rPr>
              <a:t>pairs?</a:t>
            </a:r>
            <a:endParaRPr lang="en-GB" dirty="0">
              <a:solidFill>
                <a:srgbClr val="800000"/>
              </a:solidFill>
              <a:latin typeface="+mj-lt"/>
            </a:endParaRPr>
          </a:p>
        </p:txBody>
      </p:sp>
    </p:spTree>
    <p:extLst>
      <p:ext uri="{BB962C8B-B14F-4D97-AF65-F5344CB8AC3E}">
        <p14:creationId xmlns:p14="http://schemas.microsoft.com/office/powerpoint/2010/main" val="12362286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485742"/>
            <a:ext cx="67523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46</a:t>
            </a:fld>
            <a:endParaRPr lang="en-GB"/>
          </a:p>
        </p:txBody>
      </p:sp>
      <p:sp>
        <p:nvSpPr>
          <p:cNvPr id="6" name="CasellaDiTesto 5"/>
          <p:cNvSpPr txBox="1"/>
          <p:nvPr/>
        </p:nvSpPr>
        <p:spPr>
          <a:xfrm>
            <a:off x="147405" y="237209"/>
            <a:ext cx="8818696" cy="830997"/>
          </a:xfrm>
          <a:prstGeom prst="rect">
            <a:avLst/>
          </a:prstGeom>
          <a:noFill/>
        </p:spPr>
        <p:txBody>
          <a:bodyPr wrap="square" rtlCol="0">
            <a:spAutoFit/>
          </a:bodyPr>
          <a:lstStyle/>
          <a:p>
            <a:r>
              <a:rPr lang="it-IT" sz="2400" dirty="0" smtClean="0">
                <a:solidFill>
                  <a:srgbClr val="800000"/>
                </a:solidFill>
                <a:latin typeface="Century Gothic"/>
                <a:cs typeface="Century Gothic"/>
              </a:rPr>
              <a:t>VIRIAL MASS OF THE SYSTEMS of QSO PAIRS </a:t>
            </a:r>
            <a:r>
              <a:rPr lang="it-IT" sz="2400" b="1" dirty="0" smtClean="0">
                <a:solidFill>
                  <a:srgbClr val="FF0000"/>
                </a:solidFill>
                <a:cs typeface="Century Gothic"/>
              </a:rPr>
              <a:t>ALTERNATIVELY</a:t>
            </a:r>
            <a:endParaRPr lang="it-IT" sz="2400" b="1" dirty="0">
              <a:solidFill>
                <a:srgbClr val="FF0000"/>
              </a:solidFill>
              <a:cs typeface="Century Gothic"/>
            </a:endParaRPr>
          </a:p>
          <a:p>
            <a:endParaRPr lang="it-IT" sz="2400" dirty="0">
              <a:solidFill>
                <a:srgbClr val="800000"/>
              </a:solidFill>
              <a:latin typeface="Century Gothic"/>
              <a:cs typeface="Century Gothic"/>
            </a:endParaRPr>
          </a:p>
        </p:txBody>
      </p:sp>
      <p:pic>
        <p:nvPicPr>
          <p:cNvPr id="8" name="Immagine 7" descr="Mvi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64" y="917806"/>
            <a:ext cx="2847975" cy="1139190"/>
          </a:xfrm>
          <a:prstGeom prst="rect">
            <a:avLst/>
          </a:prstGeom>
        </p:spPr>
      </p:pic>
      <p:sp>
        <p:nvSpPr>
          <p:cNvPr id="9" name="Rettangolo 8"/>
          <p:cNvSpPr/>
          <p:nvPr/>
        </p:nvSpPr>
        <p:spPr>
          <a:xfrm>
            <a:off x="4240886" y="698874"/>
            <a:ext cx="5023595" cy="1138773"/>
          </a:xfrm>
          <a:prstGeom prst="rect">
            <a:avLst/>
          </a:prstGeom>
          <a:ln>
            <a:noFill/>
          </a:ln>
        </p:spPr>
        <p:txBody>
          <a:bodyPr wrap="square">
            <a:spAutoFit/>
          </a:bodyPr>
          <a:lstStyle/>
          <a:p>
            <a:endParaRPr lang="en-GB" dirty="0" smtClean="0">
              <a:latin typeface="+mj-lt"/>
            </a:endParaRPr>
          </a:p>
          <a:p>
            <a:r>
              <a:rPr lang="en-GB" sz="1600" dirty="0" smtClean="0">
                <a:latin typeface="+mj-lt"/>
              </a:rPr>
              <a:t>C : orbit-plane orientation parameter</a:t>
            </a:r>
          </a:p>
          <a:p>
            <a:r>
              <a:rPr lang="en-GB" sz="1600" dirty="0" smtClean="0">
                <a:latin typeface="+mj-lt"/>
              </a:rPr>
              <a:t>&lt;C&gt; = 3.4,  </a:t>
            </a:r>
            <a:r>
              <a:rPr lang="en-GB" sz="1600" b="1" dirty="0" smtClean="0">
                <a:solidFill>
                  <a:srgbClr val="800000"/>
                </a:solidFill>
                <a:latin typeface="+mj-lt"/>
              </a:rPr>
              <a:t>minimum  </a:t>
            </a:r>
            <a:r>
              <a:rPr lang="en-GB" sz="1600" b="1" dirty="0" err="1" smtClean="0">
                <a:solidFill>
                  <a:srgbClr val="800000"/>
                </a:solidFill>
                <a:latin typeface="+mj-lt"/>
              </a:rPr>
              <a:t>C</a:t>
            </a:r>
            <a:r>
              <a:rPr lang="en-GB" sz="1600" b="1" baseline="-25000" dirty="0" err="1" smtClean="0">
                <a:solidFill>
                  <a:srgbClr val="800000"/>
                </a:solidFill>
                <a:latin typeface="+mj-lt"/>
              </a:rPr>
              <a:t>min</a:t>
            </a:r>
            <a:r>
              <a:rPr lang="en-GB" sz="1600" b="1" dirty="0" smtClean="0">
                <a:solidFill>
                  <a:srgbClr val="800000"/>
                </a:solidFill>
                <a:latin typeface="+mj-lt"/>
              </a:rPr>
              <a:t>=1 </a:t>
            </a:r>
            <a:r>
              <a:rPr lang="en-GB" sz="1600" dirty="0" smtClean="0">
                <a:solidFill>
                  <a:srgbClr val="000000"/>
                </a:solidFill>
                <a:latin typeface="+mj-lt"/>
              </a:rPr>
              <a:t>(Farina</a:t>
            </a:r>
            <a:r>
              <a:rPr lang="en-GB" sz="1600" dirty="0">
                <a:solidFill>
                  <a:srgbClr val="000000"/>
                </a:solidFill>
                <a:latin typeface="+mj-lt"/>
              </a:rPr>
              <a:t>+</a:t>
            </a:r>
            <a:r>
              <a:rPr lang="en-GB" sz="1600" dirty="0" smtClean="0">
                <a:solidFill>
                  <a:srgbClr val="000000"/>
                </a:solidFill>
                <a:latin typeface="+mj-lt"/>
              </a:rPr>
              <a:t>2001)</a:t>
            </a:r>
            <a:endParaRPr lang="en-GB" sz="1600" dirty="0">
              <a:solidFill>
                <a:srgbClr val="000000"/>
              </a:solidFill>
              <a:latin typeface="+mj-lt"/>
            </a:endParaRPr>
          </a:p>
          <a:p>
            <a:endParaRPr lang="en-GB" b="1" dirty="0" smtClean="0">
              <a:solidFill>
                <a:srgbClr val="800000"/>
              </a:solidFill>
              <a:latin typeface="+mj-lt"/>
            </a:endParaRPr>
          </a:p>
        </p:txBody>
      </p:sp>
      <p:sp>
        <p:nvSpPr>
          <p:cNvPr id="10" name="Rettangolo 9"/>
          <p:cNvSpPr/>
          <p:nvPr/>
        </p:nvSpPr>
        <p:spPr>
          <a:xfrm>
            <a:off x="6492429" y="2248069"/>
            <a:ext cx="2473672" cy="4093429"/>
          </a:xfrm>
          <a:prstGeom prst="rect">
            <a:avLst/>
          </a:prstGeom>
        </p:spPr>
        <p:txBody>
          <a:bodyPr wrap="square">
            <a:spAutoFit/>
          </a:bodyPr>
          <a:lstStyle/>
          <a:p>
            <a:r>
              <a:rPr lang="en-GB" dirty="0" smtClean="0">
                <a:solidFill>
                  <a:srgbClr val="000000"/>
                </a:solidFill>
                <a:latin typeface="+mj-lt"/>
              </a:rPr>
              <a:t>in at least 3 cases </a:t>
            </a:r>
          </a:p>
          <a:p>
            <a:r>
              <a:rPr lang="en-GB" dirty="0" smtClean="0">
                <a:solidFill>
                  <a:srgbClr val="000000"/>
                </a:solidFill>
                <a:latin typeface="+mj-lt"/>
              </a:rPr>
              <a:t> </a:t>
            </a:r>
            <a:r>
              <a:rPr lang="en-GB" dirty="0" err="1" smtClean="0">
                <a:solidFill>
                  <a:srgbClr val="000000"/>
                </a:solidFill>
                <a:latin typeface="+mj-lt"/>
              </a:rPr>
              <a:t>M</a:t>
            </a:r>
            <a:r>
              <a:rPr lang="en-GB" baseline="-25000" dirty="0" err="1" smtClean="0">
                <a:solidFill>
                  <a:srgbClr val="000000"/>
                </a:solidFill>
                <a:latin typeface="+mj-lt"/>
              </a:rPr>
              <a:t>vir,min</a:t>
            </a:r>
            <a:r>
              <a:rPr lang="en-GB" baseline="-25000" dirty="0" smtClean="0">
                <a:solidFill>
                  <a:srgbClr val="000000"/>
                </a:solidFill>
                <a:latin typeface="+mj-lt"/>
              </a:rPr>
              <a:t> </a:t>
            </a:r>
            <a:r>
              <a:rPr lang="en-GB" b="1" dirty="0" smtClean="0">
                <a:solidFill>
                  <a:srgbClr val="000000"/>
                </a:solidFill>
                <a:latin typeface="+mj-lt"/>
              </a:rPr>
              <a:t>exceeds</a:t>
            </a:r>
            <a:r>
              <a:rPr lang="en-GB" dirty="0" smtClean="0">
                <a:solidFill>
                  <a:srgbClr val="000000"/>
                </a:solidFill>
                <a:latin typeface="+mj-lt"/>
              </a:rPr>
              <a:t> the sum of the masses of the hosts by a </a:t>
            </a:r>
            <a:r>
              <a:rPr lang="en-GB" b="1" dirty="0" smtClean="0">
                <a:solidFill>
                  <a:srgbClr val="000000"/>
                </a:solidFill>
                <a:latin typeface="+mj-lt"/>
              </a:rPr>
              <a:t>factor of ~ 10, </a:t>
            </a:r>
            <a:r>
              <a:rPr lang="en-GB" dirty="0" smtClean="0">
                <a:solidFill>
                  <a:srgbClr val="000000"/>
                </a:solidFill>
                <a:latin typeface="+mj-lt"/>
              </a:rPr>
              <a:t>but</a:t>
            </a:r>
            <a:r>
              <a:rPr lang="en-GB" b="1" dirty="0" smtClean="0">
                <a:solidFill>
                  <a:srgbClr val="000000"/>
                </a:solidFill>
                <a:latin typeface="+mj-lt"/>
              </a:rPr>
              <a:t> </a:t>
            </a:r>
          </a:p>
          <a:p>
            <a:r>
              <a:rPr lang="en-GB" b="1" dirty="0" smtClean="0">
                <a:solidFill>
                  <a:srgbClr val="000000"/>
                </a:solidFill>
                <a:latin typeface="+mj-lt"/>
              </a:rPr>
              <a:t>no </a:t>
            </a:r>
            <a:r>
              <a:rPr lang="en-GB" dirty="0" smtClean="0">
                <a:solidFill>
                  <a:srgbClr val="000000"/>
                </a:solidFill>
                <a:latin typeface="+mj-lt"/>
              </a:rPr>
              <a:t>extraordinary overdensity</a:t>
            </a:r>
          </a:p>
          <a:p>
            <a:endParaRPr lang="en-GB" dirty="0" smtClean="0">
              <a:solidFill>
                <a:srgbClr val="800000"/>
              </a:solidFill>
              <a:latin typeface="+mj-lt"/>
            </a:endParaRPr>
          </a:p>
          <a:p>
            <a:endParaRPr lang="en-GB" dirty="0" smtClean="0">
              <a:solidFill>
                <a:srgbClr val="800000"/>
              </a:solidFill>
              <a:latin typeface="+mj-lt"/>
            </a:endParaRPr>
          </a:p>
          <a:p>
            <a:endParaRPr lang="en-GB" dirty="0">
              <a:latin typeface="+mj-lt"/>
            </a:endParaRPr>
          </a:p>
          <a:p>
            <a:r>
              <a:rPr lang="en-GB" dirty="0" smtClean="0">
                <a:latin typeface="+mj-lt"/>
              </a:rPr>
              <a:t> </a:t>
            </a:r>
            <a:r>
              <a:rPr lang="en-GB" sz="2000" dirty="0" smtClean="0">
                <a:solidFill>
                  <a:srgbClr val="800000"/>
                </a:solidFill>
                <a:latin typeface="+mj-lt"/>
              </a:rPr>
              <a:t>This </a:t>
            </a:r>
            <a:r>
              <a:rPr lang="en-GB" sz="2000" dirty="0">
                <a:solidFill>
                  <a:srgbClr val="800000"/>
                </a:solidFill>
                <a:latin typeface="+mj-lt"/>
              </a:rPr>
              <a:t>is suggestive of a </a:t>
            </a:r>
            <a:r>
              <a:rPr lang="en-GB" sz="2000" b="1" dirty="0">
                <a:solidFill>
                  <a:srgbClr val="800000"/>
                </a:solidFill>
                <a:latin typeface="+mj-lt"/>
              </a:rPr>
              <a:t>huge dark matter </a:t>
            </a:r>
            <a:r>
              <a:rPr lang="en-GB" sz="2000" b="1" dirty="0" smtClean="0">
                <a:solidFill>
                  <a:srgbClr val="800000"/>
                </a:solidFill>
                <a:latin typeface="+mj-lt"/>
              </a:rPr>
              <a:t>contribution</a:t>
            </a:r>
            <a:endParaRPr lang="en-GB" sz="2000" dirty="0">
              <a:solidFill>
                <a:srgbClr val="800000"/>
              </a:solidFill>
              <a:latin typeface="+mj-lt"/>
            </a:endParaRPr>
          </a:p>
        </p:txBody>
      </p:sp>
      <p:pic>
        <p:nvPicPr>
          <p:cNvPr id="12" name="Immagine 11" descr="MvirTab.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11" y="2310178"/>
            <a:ext cx="4482394" cy="4175564"/>
          </a:xfrm>
          <a:prstGeom prst="rect">
            <a:avLst/>
          </a:prstGeom>
          <a:solidFill>
            <a:srgbClr val="FFFF00"/>
          </a:solidFill>
          <a:ln>
            <a:solidFill>
              <a:srgbClr val="FFFFFF"/>
            </a:solidFill>
          </a:ln>
        </p:spPr>
      </p:pic>
      <p:sp>
        <p:nvSpPr>
          <p:cNvPr id="19" name="Cornice 18"/>
          <p:cNvSpPr/>
          <p:nvPr/>
        </p:nvSpPr>
        <p:spPr>
          <a:xfrm>
            <a:off x="1182343" y="4499921"/>
            <a:ext cx="2561743" cy="210914"/>
          </a:xfrm>
          <a:prstGeom prst="fram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 name="Cornice 19"/>
          <p:cNvSpPr/>
          <p:nvPr/>
        </p:nvSpPr>
        <p:spPr>
          <a:xfrm>
            <a:off x="1182343" y="4854293"/>
            <a:ext cx="2561743" cy="210914"/>
          </a:xfrm>
          <a:prstGeom prst="fram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Cornice 20"/>
          <p:cNvSpPr/>
          <p:nvPr/>
        </p:nvSpPr>
        <p:spPr>
          <a:xfrm>
            <a:off x="1182343" y="5932439"/>
            <a:ext cx="2561743" cy="210914"/>
          </a:xfrm>
          <a:prstGeom prst="fram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 name="Esplosione 1 21"/>
          <p:cNvSpPr/>
          <p:nvPr/>
        </p:nvSpPr>
        <p:spPr>
          <a:xfrm>
            <a:off x="394113" y="4294784"/>
            <a:ext cx="788230" cy="416051"/>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Esplosione 1 22"/>
          <p:cNvSpPr/>
          <p:nvPr/>
        </p:nvSpPr>
        <p:spPr>
          <a:xfrm>
            <a:off x="451159" y="4646267"/>
            <a:ext cx="788230" cy="416051"/>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Esplosione 1 23"/>
          <p:cNvSpPr/>
          <p:nvPr/>
        </p:nvSpPr>
        <p:spPr>
          <a:xfrm>
            <a:off x="394113" y="5731315"/>
            <a:ext cx="788230" cy="416051"/>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Immagine 24" descr="G_05.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247" y="2578087"/>
            <a:ext cx="2206182" cy="3929553"/>
          </a:xfrm>
          <a:prstGeom prst="rect">
            <a:avLst/>
          </a:prstGeom>
        </p:spPr>
      </p:pic>
      <p:pic>
        <p:nvPicPr>
          <p:cNvPr id="26" name="Immagine 25" descr="G_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024" y="2823029"/>
            <a:ext cx="2353406" cy="3718479"/>
          </a:xfrm>
          <a:prstGeom prst="rect">
            <a:avLst/>
          </a:prstGeom>
        </p:spPr>
      </p:pic>
      <p:sp>
        <p:nvSpPr>
          <p:cNvPr id="27" name="Anello 26"/>
          <p:cNvSpPr/>
          <p:nvPr/>
        </p:nvSpPr>
        <p:spPr>
          <a:xfrm>
            <a:off x="4139024" y="4503101"/>
            <a:ext cx="647306" cy="241754"/>
          </a:xfrm>
          <a:prstGeom prst="donut">
            <a:avLst>
              <a:gd name="adj" fmla="val 640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9" name="Anello 28"/>
          <p:cNvSpPr/>
          <p:nvPr/>
        </p:nvSpPr>
        <p:spPr>
          <a:xfrm>
            <a:off x="4178024" y="4859621"/>
            <a:ext cx="647306" cy="241754"/>
          </a:xfrm>
          <a:prstGeom prst="donut">
            <a:avLst>
              <a:gd name="adj" fmla="val 640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0" name="Anello 29"/>
          <p:cNvSpPr/>
          <p:nvPr/>
        </p:nvSpPr>
        <p:spPr>
          <a:xfrm>
            <a:off x="4139024" y="5992395"/>
            <a:ext cx="647306" cy="241754"/>
          </a:xfrm>
          <a:prstGeom prst="donut">
            <a:avLst>
              <a:gd name="adj" fmla="val 640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6" name="Figura a mano libera 35"/>
          <p:cNvSpPr/>
          <p:nvPr/>
        </p:nvSpPr>
        <p:spPr>
          <a:xfrm>
            <a:off x="1281379" y="5385778"/>
            <a:ext cx="2460701" cy="90722"/>
          </a:xfrm>
          <a:custGeom>
            <a:avLst/>
            <a:gdLst>
              <a:gd name="connsiteX0" fmla="*/ 0 w 2460701"/>
              <a:gd name="connsiteY0" fmla="*/ 34021 h 90722"/>
              <a:gd name="connsiteX1" fmla="*/ 113396 w 2460701"/>
              <a:gd name="connsiteY1" fmla="*/ 45361 h 90722"/>
              <a:gd name="connsiteX2" fmla="*/ 147415 w 2460701"/>
              <a:gd name="connsiteY2" fmla="*/ 56701 h 90722"/>
              <a:gd name="connsiteX3" fmla="*/ 192774 w 2460701"/>
              <a:gd name="connsiteY3" fmla="*/ 68042 h 90722"/>
              <a:gd name="connsiteX4" fmla="*/ 306170 w 2460701"/>
              <a:gd name="connsiteY4" fmla="*/ 56701 h 90722"/>
              <a:gd name="connsiteX5" fmla="*/ 340189 w 2460701"/>
              <a:gd name="connsiteY5" fmla="*/ 45361 h 90722"/>
              <a:gd name="connsiteX6" fmla="*/ 657699 w 2460701"/>
              <a:gd name="connsiteY6" fmla="*/ 34021 h 90722"/>
              <a:gd name="connsiteX7" fmla="*/ 714397 w 2460701"/>
              <a:gd name="connsiteY7" fmla="*/ 22681 h 90722"/>
              <a:gd name="connsiteX8" fmla="*/ 895831 w 2460701"/>
              <a:gd name="connsiteY8" fmla="*/ 0 h 90722"/>
              <a:gd name="connsiteX9" fmla="*/ 1145303 w 2460701"/>
              <a:gd name="connsiteY9" fmla="*/ 22681 h 90722"/>
              <a:gd name="connsiteX10" fmla="*/ 1258700 w 2460701"/>
              <a:gd name="connsiteY10" fmla="*/ 45361 h 90722"/>
              <a:gd name="connsiteX11" fmla="*/ 1973097 w 2460701"/>
              <a:gd name="connsiteY11" fmla="*/ 56701 h 90722"/>
              <a:gd name="connsiteX12" fmla="*/ 2018455 w 2460701"/>
              <a:gd name="connsiteY12" fmla="*/ 68042 h 90722"/>
              <a:gd name="connsiteX13" fmla="*/ 2086493 w 2460701"/>
              <a:gd name="connsiteY13" fmla="*/ 90722 h 90722"/>
              <a:gd name="connsiteX14" fmla="*/ 2369984 w 2460701"/>
              <a:gd name="connsiteY14" fmla="*/ 79382 h 90722"/>
              <a:gd name="connsiteX15" fmla="*/ 2438022 w 2460701"/>
              <a:gd name="connsiteY15" fmla="*/ 56701 h 90722"/>
              <a:gd name="connsiteX16" fmla="*/ 2460701 w 2460701"/>
              <a:gd name="connsiteY16" fmla="*/ 34021 h 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0701" h="90722">
                <a:moveTo>
                  <a:pt x="0" y="34021"/>
                </a:moveTo>
                <a:cubicBezTo>
                  <a:pt x="37799" y="37801"/>
                  <a:pt x="75851" y="39585"/>
                  <a:pt x="113396" y="45361"/>
                </a:cubicBezTo>
                <a:cubicBezTo>
                  <a:pt x="125210" y="47179"/>
                  <a:pt x="135922" y="53417"/>
                  <a:pt x="147415" y="56701"/>
                </a:cubicBezTo>
                <a:cubicBezTo>
                  <a:pt x="162400" y="60983"/>
                  <a:pt x="177654" y="64262"/>
                  <a:pt x="192774" y="68042"/>
                </a:cubicBezTo>
                <a:cubicBezTo>
                  <a:pt x="230573" y="64262"/>
                  <a:pt x="268625" y="62478"/>
                  <a:pt x="306170" y="56701"/>
                </a:cubicBezTo>
                <a:cubicBezTo>
                  <a:pt x="317984" y="54883"/>
                  <a:pt x="328261" y="46131"/>
                  <a:pt x="340189" y="45361"/>
                </a:cubicBezTo>
                <a:cubicBezTo>
                  <a:pt x="445873" y="38542"/>
                  <a:pt x="551862" y="37801"/>
                  <a:pt x="657699" y="34021"/>
                </a:cubicBezTo>
                <a:cubicBezTo>
                  <a:pt x="676598" y="30241"/>
                  <a:pt x="695317" y="25407"/>
                  <a:pt x="714397" y="22681"/>
                </a:cubicBezTo>
                <a:cubicBezTo>
                  <a:pt x="774733" y="14061"/>
                  <a:pt x="895831" y="0"/>
                  <a:pt x="895831" y="0"/>
                </a:cubicBezTo>
                <a:cubicBezTo>
                  <a:pt x="956546" y="4671"/>
                  <a:pt x="1078180" y="12354"/>
                  <a:pt x="1145303" y="22681"/>
                </a:cubicBezTo>
                <a:cubicBezTo>
                  <a:pt x="1202730" y="31516"/>
                  <a:pt x="1190393" y="43381"/>
                  <a:pt x="1258700" y="45361"/>
                </a:cubicBezTo>
                <a:cubicBezTo>
                  <a:pt x="1496762" y="52262"/>
                  <a:pt x="1734965" y="52921"/>
                  <a:pt x="1973097" y="56701"/>
                </a:cubicBezTo>
                <a:cubicBezTo>
                  <a:pt x="1988216" y="60481"/>
                  <a:pt x="2003528" y="63563"/>
                  <a:pt x="2018455" y="68042"/>
                </a:cubicBezTo>
                <a:cubicBezTo>
                  <a:pt x="2041353" y="74912"/>
                  <a:pt x="2086493" y="90722"/>
                  <a:pt x="2086493" y="90722"/>
                </a:cubicBezTo>
                <a:cubicBezTo>
                  <a:pt x="2180990" y="86942"/>
                  <a:pt x="2275851" y="88492"/>
                  <a:pt x="2369984" y="79382"/>
                </a:cubicBezTo>
                <a:cubicBezTo>
                  <a:pt x="2393779" y="77079"/>
                  <a:pt x="2421118" y="73606"/>
                  <a:pt x="2438022" y="56701"/>
                </a:cubicBezTo>
                <a:lnTo>
                  <a:pt x="2460701" y="34021"/>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8" name="Figura a mano libera 37"/>
          <p:cNvSpPr/>
          <p:nvPr/>
        </p:nvSpPr>
        <p:spPr>
          <a:xfrm>
            <a:off x="4218345" y="5409286"/>
            <a:ext cx="488263" cy="90722"/>
          </a:xfrm>
          <a:custGeom>
            <a:avLst/>
            <a:gdLst>
              <a:gd name="connsiteX0" fmla="*/ 0 w 488263"/>
              <a:gd name="connsiteY0" fmla="*/ 79382 h 90722"/>
              <a:gd name="connsiteX1" fmla="*/ 56698 w 488263"/>
              <a:gd name="connsiteY1" fmla="*/ 68042 h 90722"/>
              <a:gd name="connsiteX2" fmla="*/ 90717 w 488263"/>
              <a:gd name="connsiteY2" fmla="*/ 45361 h 90722"/>
              <a:gd name="connsiteX3" fmla="*/ 181434 w 488263"/>
              <a:gd name="connsiteY3" fmla="*/ 56702 h 90722"/>
              <a:gd name="connsiteX4" fmla="*/ 260812 w 488263"/>
              <a:gd name="connsiteY4" fmla="*/ 90722 h 90722"/>
              <a:gd name="connsiteX5" fmla="*/ 385548 w 488263"/>
              <a:gd name="connsiteY5" fmla="*/ 79382 h 90722"/>
              <a:gd name="connsiteX6" fmla="*/ 487604 w 488263"/>
              <a:gd name="connsiteY6" fmla="*/ 22681 h 90722"/>
              <a:gd name="connsiteX7" fmla="*/ 487604 w 488263"/>
              <a:gd name="connsiteY7" fmla="*/ 0 h 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263" h="90722">
                <a:moveTo>
                  <a:pt x="0" y="79382"/>
                </a:moveTo>
                <a:cubicBezTo>
                  <a:pt x="18899" y="75602"/>
                  <a:pt x="38652" y="74810"/>
                  <a:pt x="56698" y="68042"/>
                </a:cubicBezTo>
                <a:cubicBezTo>
                  <a:pt x="69459" y="63256"/>
                  <a:pt x="77144" y="46595"/>
                  <a:pt x="90717" y="45361"/>
                </a:cubicBezTo>
                <a:cubicBezTo>
                  <a:pt x="121066" y="42602"/>
                  <a:pt x="151195" y="52922"/>
                  <a:pt x="181434" y="56702"/>
                </a:cubicBezTo>
                <a:cubicBezTo>
                  <a:pt x="190290" y="61130"/>
                  <a:pt x="244127" y="90722"/>
                  <a:pt x="260812" y="90722"/>
                </a:cubicBezTo>
                <a:cubicBezTo>
                  <a:pt x="302562" y="90722"/>
                  <a:pt x="343969" y="83162"/>
                  <a:pt x="385548" y="79382"/>
                </a:cubicBezTo>
                <a:cubicBezTo>
                  <a:pt x="464592" y="59620"/>
                  <a:pt x="475333" y="84041"/>
                  <a:pt x="487604" y="22681"/>
                </a:cubicBezTo>
                <a:cubicBezTo>
                  <a:pt x="489087" y="15267"/>
                  <a:pt x="487604" y="7560"/>
                  <a:pt x="487604" y="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9" name="Rettangolo 38"/>
          <p:cNvSpPr/>
          <p:nvPr/>
        </p:nvSpPr>
        <p:spPr>
          <a:xfrm>
            <a:off x="4286247" y="3135141"/>
            <a:ext cx="1966980" cy="261610"/>
          </a:xfrm>
          <a:prstGeom prst="rect">
            <a:avLst/>
          </a:prstGeom>
        </p:spPr>
        <p:txBody>
          <a:bodyPr wrap="none">
            <a:spAutoFit/>
          </a:bodyPr>
          <a:lstStyle/>
          <a:p>
            <a:r>
              <a:rPr lang="en-GB" sz="1100" b="1" dirty="0" smtClean="0">
                <a:solidFill>
                  <a:srgbClr val="800000"/>
                </a:solidFill>
              </a:rPr>
              <a:t>Overdensity within 500 kpc</a:t>
            </a:r>
            <a:endParaRPr lang="en-GB" sz="1100" b="1" dirty="0">
              <a:solidFill>
                <a:srgbClr val="800000"/>
              </a:solidFill>
            </a:endParaRPr>
          </a:p>
        </p:txBody>
      </p:sp>
    </p:spTree>
    <p:extLst>
      <p:ext uri="{BB962C8B-B14F-4D97-AF65-F5344CB8AC3E}">
        <p14:creationId xmlns:p14="http://schemas.microsoft.com/office/powerpoint/2010/main" val="2389471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47</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SUMMARY </a:t>
            </a:r>
            <a:r>
              <a:rPr lang="it-IT" sz="2400" dirty="0" smtClean="0">
                <a:solidFill>
                  <a:srgbClr val="FF0000"/>
                </a:solidFill>
                <a:latin typeface="Century Gothic"/>
                <a:cs typeface="Century Gothic"/>
              </a:rPr>
              <a:t>RISERVA</a:t>
            </a:r>
            <a:endParaRPr lang="it-IT" sz="2400" dirty="0">
              <a:solidFill>
                <a:srgbClr val="FF0000"/>
              </a:solidFill>
              <a:latin typeface="Century Gothic"/>
              <a:cs typeface="Century Gothic"/>
            </a:endParaRPr>
          </a:p>
        </p:txBody>
      </p:sp>
      <p:sp>
        <p:nvSpPr>
          <p:cNvPr id="7" name="Rettangolo 6"/>
          <p:cNvSpPr/>
          <p:nvPr/>
        </p:nvSpPr>
        <p:spPr>
          <a:xfrm>
            <a:off x="791792" y="699783"/>
            <a:ext cx="7867906" cy="3416320"/>
          </a:xfrm>
          <a:prstGeom prst="rect">
            <a:avLst/>
          </a:prstGeom>
        </p:spPr>
        <p:txBody>
          <a:bodyPr wrap="square">
            <a:spAutoFit/>
          </a:bodyPr>
          <a:lstStyle/>
          <a:p>
            <a:r>
              <a:rPr lang="en-GB" sz="1500" dirty="0">
                <a:latin typeface="+mj-lt"/>
              </a:rPr>
              <a:t>W</a:t>
            </a:r>
            <a:r>
              <a:rPr lang="en-GB" sz="1500" dirty="0" smtClean="0">
                <a:latin typeface="+mj-lt"/>
              </a:rPr>
              <a:t>e studied a small but homogeneous sample of low-redshift QSO pairs from SDSS:</a:t>
            </a:r>
          </a:p>
          <a:p>
            <a:pPr marL="285750" indent="-285750">
              <a:buFont typeface="Arial"/>
              <a:buChar char="•"/>
            </a:pPr>
            <a:endParaRPr lang="en-GB" sz="1500" dirty="0" smtClean="0">
              <a:latin typeface="+mj-lt"/>
            </a:endParaRPr>
          </a:p>
          <a:p>
            <a:pPr marL="285750" indent="-285750">
              <a:buFont typeface="Arial"/>
              <a:buChar char="•"/>
            </a:pPr>
            <a:r>
              <a:rPr lang="en-GB" dirty="0">
                <a:solidFill>
                  <a:srgbClr val="800000"/>
                </a:solidFill>
              </a:rPr>
              <a:t>QSO pairs </a:t>
            </a:r>
            <a:r>
              <a:rPr lang="en-GB" dirty="0" smtClean="0">
                <a:solidFill>
                  <a:srgbClr val="800000"/>
                </a:solidFill>
              </a:rPr>
              <a:t>and i</a:t>
            </a:r>
            <a:r>
              <a:rPr lang="en-GB" dirty="0" smtClean="0">
                <a:solidFill>
                  <a:srgbClr val="800000"/>
                </a:solidFill>
                <a:latin typeface="+mj-lt"/>
              </a:rPr>
              <a:t>solated QSOs </a:t>
            </a:r>
            <a:r>
              <a:rPr lang="en-GB" sz="1500" dirty="0" smtClean="0">
                <a:latin typeface="+mj-lt"/>
              </a:rPr>
              <a:t>at similar z have </a:t>
            </a:r>
            <a:r>
              <a:rPr lang="en-GB" dirty="0" smtClean="0">
                <a:solidFill>
                  <a:srgbClr val="800000"/>
                </a:solidFill>
                <a:latin typeface="+mj-lt"/>
              </a:rPr>
              <a:t>very similar luminosity (and mass)</a:t>
            </a:r>
          </a:p>
          <a:p>
            <a:pPr marL="285750" indent="-285750">
              <a:buFont typeface="Arial"/>
              <a:buChar char="•"/>
            </a:pPr>
            <a:endParaRPr lang="en-GB" sz="1500" dirty="0" smtClean="0">
              <a:latin typeface="+mj-lt"/>
            </a:endParaRPr>
          </a:p>
          <a:p>
            <a:pPr marL="285750" indent="-285750">
              <a:buFont typeface="Arial"/>
              <a:buChar char="•"/>
            </a:pPr>
            <a:r>
              <a:rPr lang="en-GB" sz="1500" dirty="0" smtClean="0">
                <a:latin typeface="+mj-lt"/>
              </a:rPr>
              <a:t> </a:t>
            </a:r>
            <a:r>
              <a:rPr lang="en-GB" dirty="0" smtClean="0">
                <a:solidFill>
                  <a:srgbClr val="800000"/>
                </a:solidFill>
                <a:latin typeface="+mj-lt"/>
              </a:rPr>
              <a:t>Isolated QSOs and inactive galaxies </a:t>
            </a:r>
            <a:r>
              <a:rPr lang="en-GB" sz="1500" dirty="0" smtClean="0">
                <a:latin typeface="+mj-lt"/>
              </a:rPr>
              <a:t>with similar redshifts and luminosities </a:t>
            </a:r>
            <a:r>
              <a:rPr lang="en-GB" dirty="0" smtClean="0">
                <a:solidFill>
                  <a:srgbClr val="800000"/>
                </a:solidFill>
                <a:latin typeface="+mj-lt"/>
              </a:rPr>
              <a:t>have similar galaxy environments</a:t>
            </a:r>
          </a:p>
          <a:p>
            <a:pPr marL="285750" indent="-285750">
              <a:buFont typeface="Arial"/>
              <a:buChar char="•"/>
            </a:pPr>
            <a:endParaRPr lang="en-GB" sz="1500" dirty="0" smtClean="0">
              <a:latin typeface="+mj-lt"/>
            </a:endParaRPr>
          </a:p>
          <a:p>
            <a:pPr marL="285750" indent="-285750">
              <a:buFont typeface="Arial"/>
              <a:buChar char="•"/>
            </a:pPr>
            <a:r>
              <a:rPr lang="en-GB" dirty="0">
                <a:solidFill>
                  <a:srgbClr val="800000"/>
                </a:solidFill>
              </a:rPr>
              <a:t>QSO pairs and isolated QSOs </a:t>
            </a:r>
            <a:r>
              <a:rPr lang="en-GB" sz="1500" dirty="0" smtClean="0">
                <a:latin typeface="+mj-lt"/>
              </a:rPr>
              <a:t>inhabit </a:t>
            </a:r>
            <a:r>
              <a:rPr lang="en-GB" dirty="0" smtClean="0">
                <a:solidFill>
                  <a:srgbClr val="800000"/>
                </a:solidFill>
                <a:latin typeface="+mj-lt"/>
              </a:rPr>
              <a:t>similar  environments</a:t>
            </a:r>
            <a:endParaRPr lang="en-GB" sz="1500" dirty="0" smtClean="0">
              <a:latin typeface="+mj-lt"/>
            </a:endParaRPr>
          </a:p>
          <a:p>
            <a:endParaRPr lang="en-GB" sz="1500" dirty="0" smtClean="0">
              <a:latin typeface="+mj-lt"/>
            </a:endParaRPr>
          </a:p>
          <a:p>
            <a:pPr marL="285750" indent="-285750">
              <a:buFont typeface="Arial"/>
              <a:buChar char="•"/>
            </a:pPr>
            <a:r>
              <a:rPr lang="en-GB" sz="1500" dirty="0" smtClean="0">
                <a:latin typeface="+mj-lt"/>
              </a:rPr>
              <a:t>Comparison between </a:t>
            </a:r>
            <a:r>
              <a:rPr lang="en-GB" sz="1500" dirty="0" err="1" smtClean="0">
                <a:latin typeface="+mj-lt"/>
              </a:rPr>
              <a:t>virial</a:t>
            </a:r>
            <a:r>
              <a:rPr lang="en-GB" sz="1500" dirty="0" smtClean="0">
                <a:latin typeface="+mj-lt"/>
              </a:rPr>
              <a:t> mass of the systems of the QSO pairs and host stellar mass shows different behaviours and (in same cases) it suggests the </a:t>
            </a:r>
            <a:r>
              <a:rPr lang="en-GB" dirty="0" smtClean="0">
                <a:solidFill>
                  <a:srgbClr val="800000"/>
                </a:solidFill>
                <a:latin typeface="+mj-lt"/>
              </a:rPr>
              <a:t>presence of an extended massive halo.</a:t>
            </a:r>
          </a:p>
        </p:txBody>
      </p:sp>
      <p:sp>
        <p:nvSpPr>
          <p:cNvPr id="2" name="Rettangolo 1"/>
          <p:cNvSpPr/>
          <p:nvPr/>
        </p:nvSpPr>
        <p:spPr>
          <a:xfrm>
            <a:off x="791793" y="4508508"/>
            <a:ext cx="7751485" cy="1723549"/>
          </a:xfrm>
          <a:prstGeom prst="rect">
            <a:avLst/>
          </a:prstGeom>
        </p:spPr>
        <p:txBody>
          <a:bodyPr wrap="square">
            <a:spAutoFit/>
          </a:bodyPr>
          <a:lstStyle/>
          <a:p>
            <a:pPr algn="ctr"/>
            <a:r>
              <a:rPr lang="en-GB" b="1" dirty="0" smtClean="0">
                <a:solidFill>
                  <a:srgbClr val="800000"/>
                </a:solidFill>
              </a:rPr>
              <a:t>the indication is </a:t>
            </a:r>
          </a:p>
          <a:p>
            <a:pPr algn="ctr"/>
            <a:r>
              <a:rPr lang="en-GB" b="1" dirty="0" smtClean="0">
                <a:solidFill>
                  <a:srgbClr val="800000"/>
                </a:solidFill>
              </a:rPr>
              <a:t>therefore </a:t>
            </a:r>
            <a:r>
              <a:rPr lang="en-GB" b="1" dirty="0">
                <a:solidFill>
                  <a:srgbClr val="800000"/>
                </a:solidFill>
              </a:rPr>
              <a:t>that at the scale of our investigation </a:t>
            </a:r>
            <a:r>
              <a:rPr lang="en-GB" b="1" dirty="0" smtClean="0">
                <a:solidFill>
                  <a:srgbClr val="800000"/>
                </a:solidFill>
              </a:rPr>
              <a:t>the activation </a:t>
            </a:r>
            <a:r>
              <a:rPr lang="en-GB" b="1" dirty="0">
                <a:solidFill>
                  <a:srgbClr val="800000"/>
                </a:solidFill>
              </a:rPr>
              <a:t>of two QSOs </a:t>
            </a:r>
            <a:r>
              <a:rPr lang="en-GB" b="1" dirty="0" smtClean="0">
                <a:solidFill>
                  <a:srgbClr val="800000"/>
                </a:solidFill>
              </a:rPr>
              <a:t>does </a:t>
            </a:r>
            <a:r>
              <a:rPr lang="en-GB" b="1" dirty="0">
                <a:solidFill>
                  <a:srgbClr val="800000"/>
                </a:solidFill>
              </a:rPr>
              <a:t>not require any  extraordinary galaxy </a:t>
            </a:r>
            <a:r>
              <a:rPr lang="en-GB" b="1" dirty="0" smtClean="0">
                <a:solidFill>
                  <a:srgbClr val="800000"/>
                </a:solidFill>
              </a:rPr>
              <a:t>environment </a:t>
            </a:r>
            <a:endParaRPr lang="en-GB" sz="1600" b="1" dirty="0" smtClean="0">
              <a:solidFill>
                <a:srgbClr val="800000"/>
              </a:solidFill>
            </a:endParaRPr>
          </a:p>
          <a:p>
            <a:pPr algn="ctr"/>
            <a:endParaRPr lang="en-GB" sz="1600" b="1" dirty="0" smtClean="0">
              <a:solidFill>
                <a:srgbClr val="800000"/>
              </a:solidFill>
            </a:endParaRPr>
          </a:p>
          <a:p>
            <a:pPr algn="ctr"/>
            <a:r>
              <a:rPr lang="en-GB" b="1" dirty="0" smtClean="0">
                <a:solidFill>
                  <a:srgbClr val="800000"/>
                </a:solidFill>
              </a:rPr>
              <a:t>QSO activity could be a common phase in the life of normal galaxies</a:t>
            </a:r>
            <a:endParaRPr lang="en-GB" b="1" dirty="0">
              <a:solidFill>
                <a:srgbClr val="800000"/>
              </a:solidFill>
            </a:endParaRPr>
          </a:p>
        </p:txBody>
      </p:sp>
    </p:spTree>
    <p:extLst>
      <p:ext uri="{BB962C8B-B14F-4D97-AF65-F5344CB8AC3E}">
        <p14:creationId xmlns:p14="http://schemas.microsoft.com/office/powerpoint/2010/main" val="27008157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48</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SUMMARY </a:t>
            </a:r>
            <a:r>
              <a:rPr lang="it-IT" sz="2400" dirty="0" smtClean="0">
                <a:solidFill>
                  <a:srgbClr val="FF0000"/>
                </a:solidFill>
                <a:latin typeface="Century Gothic"/>
                <a:cs typeface="Century Gothic"/>
              </a:rPr>
              <a:t>RISERVA</a:t>
            </a:r>
            <a:endParaRPr lang="it-IT" sz="2400" dirty="0">
              <a:solidFill>
                <a:srgbClr val="FF0000"/>
              </a:solidFill>
              <a:latin typeface="Century Gothic"/>
              <a:cs typeface="Century Gothic"/>
            </a:endParaRPr>
          </a:p>
        </p:txBody>
      </p:sp>
      <p:sp>
        <p:nvSpPr>
          <p:cNvPr id="7" name="Rettangolo 6"/>
          <p:cNvSpPr/>
          <p:nvPr/>
        </p:nvSpPr>
        <p:spPr>
          <a:xfrm>
            <a:off x="791792" y="699783"/>
            <a:ext cx="7867906" cy="3785652"/>
          </a:xfrm>
          <a:prstGeom prst="rect">
            <a:avLst/>
          </a:prstGeom>
        </p:spPr>
        <p:txBody>
          <a:bodyPr wrap="square">
            <a:spAutoFit/>
          </a:bodyPr>
          <a:lstStyle/>
          <a:p>
            <a:r>
              <a:rPr lang="en-GB" sz="1500" dirty="0">
                <a:latin typeface="+mj-lt"/>
              </a:rPr>
              <a:t>W</a:t>
            </a:r>
            <a:r>
              <a:rPr lang="en-GB" sz="1500" dirty="0" smtClean="0">
                <a:latin typeface="+mj-lt"/>
              </a:rPr>
              <a:t>e studied a small but homogeneous sample of low-redshift QSO pairs from SDSS:</a:t>
            </a:r>
          </a:p>
          <a:p>
            <a:pPr marL="285750" indent="-285750">
              <a:buFont typeface="Arial"/>
              <a:buChar char="•"/>
            </a:pPr>
            <a:endParaRPr lang="en-GB" sz="1500" dirty="0" smtClean="0">
              <a:latin typeface="+mj-lt"/>
            </a:endParaRPr>
          </a:p>
          <a:p>
            <a:pPr marL="285750" indent="-285750">
              <a:buFont typeface="Arial"/>
              <a:buChar char="•"/>
            </a:pPr>
            <a:r>
              <a:rPr lang="en-GB" sz="1500" dirty="0" smtClean="0">
                <a:latin typeface="+mj-lt"/>
              </a:rPr>
              <a:t>Luminosity (and mass) distributions of QSO in pairs are very similar to that of isolated QSOs  with similar redshifts</a:t>
            </a:r>
          </a:p>
          <a:p>
            <a:pPr marL="285750" indent="-285750">
              <a:buFont typeface="Arial"/>
              <a:buChar char="•"/>
            </a:pPr>
            <a:endParaRPr lang="en-GB" sz="1500" dirty="0" smtClean="0">
              <a:latin typeface="+mj-lt"/>
            </a:endParaRPr>
          </a:p>
          <a:p>
            <a:pPr marL="285750" indent="-285750">
              <a:buFont typeface="Arial"/>
              <a:buChar char="•"/>
            </a:pPr>
            <a:r>
              <a:rPr lang="en-GB" sz="1500" dirty="0" smtClean="0">
                <a:latin typeface="+mj-lt"/>
              </a:rPr>
              <a:t> Isolated QSOs and inactive galaxies at the same redshifts and luminosities have similar galaxy environments</a:t>
            </a:r>
          </a:p>
          <a:p>
            <a:pPr marL="285750" indent="-285750">
              <a:buFont typeface="Arial"/>
              <a:buChar char="•"/>
            </a:pPr>
            <a:endParaRPr lang="en-GB" sz="1500" dirty="0" smtClean="0">
              <a:latin typeface="+mj-lt"/>
            </a:endParaRPr>
          </a:p>
          <a:p>
            <a:pPr marL="285750" indent="-285750">
              <a:buFont typeface="Arial"/>
              <a:buChar char="•"/>
            </a:pPr>
            <a:r>
              <a:rPr lang="en-GB" sz="1500" dirty="0" smtClean="0">
                <a:latin typeface="+mj-lt"/>
              </a:rPr>
              <a:t> QSOs in pairs on average don’t inhabit richer environments with respect isolated QSOs</a:t>
            </a:r>
          </a:p>
          <a:p>
            <a:endParaRPr lang="en-GB" sz="1500" dirty="0" smtClean="0">
              <a:latin typeface="+mj-lt"/>
            </a:endParaRPr>
          </a:p>
          <a:p>
            <a:pPr marL="285750" indent="-285750">
              <a:buFont typeface="Arial"/>
              <a:buChar char="•"/>
            </a:pPr>
            <a:r>
              <a:rPr lang="en-GB" sz="1500" dirty="0" smtClean="0">
                <a:latin typeface="+mj-lt"/>
              </a:rPr>
              <a:t>There is a suggestion of an enhanced galaxy clustering around  closer QSO pairs </a:t>
            </a:r>
          </a:p>
          <a:p>
            <a:endParaRPr lang="en-GB" sz="1500" dirty="0" smtClean="0">
              <a:latin typeface="+mj-lt"/>
            </a:endParaRPr>
          </a:p>
          <a:p>
            <a:pPr marL="285750" indent="-285750">
              <a:buFont typeface="Arial"/>
              <a:buChar char="•"/>
            </a:pPr>
            <a:r>
              <a:rPr lang="en-GB" sz="1500" dirty="0" smtClean="0">
                <a:latin typeface="+mj-lt"/>
              </a:rPr>
              <a:t>Comparison between </a:t>
            </a:r>
            <a:r>
              <a:rPr lang="en-GB" sz="1500" dirty="0" err="1" smtClean="0">
                <a:latin typeface="+mj-lt"/>
              </a:rPr>
              <a:t>virial</a:t>
            </a:r>
            <a:r>
              <a:rPr lang="en-GB" sz="1500" dirty="0" smtClean="0">
                <a:latin typeface="+mj-lt"/>
              </a:rPr>
              <a:t> mass and host stellar mass shows different behaviours and (in same cases) it suggests the presence of an extended massive halo.</a:t>
            </a:r>
          </a:p>
        </p:txBody>
      </p:sp>
      <p:sp>
        <p:nvSpPr>
          <p:cNvPr id="2" name="Rettangolo 1"/>
          <p:cNvSpPr/>
          <p:nvPr/>
        </p:nvSpPr>
        <p:spPr>
          <a:xfrm>
            <a:off x="791793" y="4508508"/>
            <a:ext cx="7751485" cy="1723549"/>
          </a:xfrm>
          <a:prstGeom prst="rect">
            <a:avLst/>
          </a:prstGeom>
        </p:spPr>
        <p:txBody>
          <a:bodyPr wrap="square">
            <a:spAutoFit/>
          </a:bodyPr>
          <a:lstStyle/>
          <a:p>
            <a:pPr algn="ctr"/>
            <a:r>
              <a:rPr lang="en-GB" sz="1600" b="1" dirty="0">
                <a:solidFill>
                  <a:srgbClr val="800000"/>
                </a:solidFill>
              </a:rPr>
              <a:t>All this </a:t>
            </a:r>
            <a:r>
              <a:rPr lang="en-GB" b="1" dirty="0">
                <a:solidFill>
                  <a:srgbClr val="800000"/>
                </a:solidFill>
              </a:rPr>
              <a:t>suggests that  the rare activation of two QSOs with small physical separation does not require any  extraordinary galaxy </a:t>
            </a:r>
            <a:r>
              <a:rPr lang="en-GB" b="1" dirty="0" smtClean="0">
                <a:solidFill>
                  <a:srgbClr val="800000"/>
                </a:solidFill>
              </a:rPr>
              <a:t>environment </a:t>
            </a:r>
            <a:r>
              <a:rPr lang="en-GB" sz="1600" b="1" dirty="0" smtClean="0">
                <a:solidFill>
                  <a:srgbClr val="800000"/>
                </a:solidFill>
              </a:rPr>
              <a:t>(at the scale of our investigation)</a:t>
            </a:r>
          </a:p>
          <a:p>
            <a:pPr algn="ctr"/>
            <a:endParaRPr lang="en-GB" sz="1600" b="1" dirty="0" smtClean="0">
              <a:solidFill>
                <a:srgbClr val="800000"/>
              </a:solidFill>
            </a:endParaRPr>
          </a:p>
          <a:p>
            <a:pPr algn="ctr"/>
            <a:r>
              <a:rPr lang="en-GB" b="1" dirty="0" smtClean="0">
                <a:solidFill>
                  <a:srgbClr val="800000"/>
                </a:solidFill>
              </a:rPr>
              <a:t>QSO activity could be a common phase in the life of normal galaxies</a:t>
            </a:r>
            <a:endParaRPr lang="en-GB" b="1" dirty="0">
              <a:solidFill>
                <a:srgbClr val="800000"/>
              </a:solidFill>
            </a:endParaRPr>
          </a:p>
        </p:txBody>
      </p:sp>
    </p:spTree>
    <p:extLst>
      <p:ext uri="{BB962C8B-B14F-4D97-AF65-F5344CB8AC3E}">
        <p14:creationId xmlns:p14="http://schemas.microsoft.com/office/powerpoint/2010/main" val="28051103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3590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49</a:t>
            </a:fld>
            <a:endParaRPr lang="en-GB"/>
          </a:p>
        </p:txBody>
      </p:sp>
      <p:sp>
        <p:nvSpPr>
          <p:cNvPr id="6" name="CasellaDiTesto 5"/>
          <p:cNvSpPr txBox="1"/>
          <p:nvPr/>
        </p:nvSpPr>
        <p:spPr>
          <a:xfrm>
            <a:off x="406212" y="238118"/>
            <a:ext cx="7744655" cy="461665"/>
          </a:xfrm>
          <a:prstGeom prst="rect">
            <a:avLst/>
          </a:prstGeom>
          <a:noFill/>
        </p:spPr>
        <p:txBody>
          <a:bodyPr wrap="square" rtlCol="0">
            <a:spAutoFit/>
          </a:bodyPr>
          <a:lstStyle/>
          <a:p>
            <a:r>
              <a:rPr lang="it-IT" sz="2400" dirty="0">
                <a:solidFill>
                  <a:srgbClr val="800000"/>
                </a:solidFill>
                <a:latin typeface="Century Gothic"/>
                <a:cs typeface="Century Gothic"/>
              </a:rPr>
              <a:t>	</a:t>
            </a:r>
            <a:r>
              <a:rPr lang="it-IT" sz="2400" dirty="0" smtClean="0">
                <a:solidFill>
                  <a:srgbClr val="800000"/>
                </a:solidFill>
                <a:latin typeface="Century Gothic"/>
                <a:cs typeface="Century Gothic"/>
              </a:rPr>
              <a:t>ONGOING PROGRAMS</a:t>
            </a:r>
            <a:endParaRPr lang="it-IT" sz="2400" dirty="0">
              <a:solidFill>
                <a:srgbClr val="FF0000"/>
              </a:solidFill>
              <a:latin typeface="Century Gothic"/>
              <a:cs typeface="Century Gothic"/>
            </a:endParaRPr>
          </a:p>
        </p:txBody>
      </p:sp>
      <p:sp>
        <p:nvSpPr>
          <p:cNvPr id="7" name="Rettangolo 6"/>
          <p:cNvSpPr/>
          <p:nvPr/>
        </p:nvSpPr>
        <p:spPr>
          <a:xfrm>
            <a:off x="659165" y="699783"/>
            <a:ext cx="7962045" cy="6555642"/>
          </a:xfrm>
          <a:prstGeom prst="rect">
            <a:avLst/>
          </a:prstGeom>
        </p:spPr>
        <p:txBody>
          <a:bodyPr wrap="square">
            <a:spAutoFit/>
          </a:bodyPr>
          <a:lstStyle/>
          <a:p>
            <a:pPr marL="285750" indent="-285750">
              <a:buFont typeface="Arial"/>
              <a:buChar char="•"/>
            </a:pPr>
            <a:r>
              <a:rPr lang="en-GB" dirty="0">
                <a:latin typeface="+mj-lt"/>
              </a:rPr>
              <a:t> </a:t>
            </a:r>
            <a:r>
              <a:rPr lang="en-GB" dirty="0" smtClean="0">
                <a:latin typeface="+mj-lt"/>
              </a:rPr>
              <a:t> </a:t>
            </a:r>
            <a:r>
              <a:rPr lang="en-GB" b="1" dirty="0" smtClean="0">
                <a:latin typeface="+mj-lt"/>
              </a:rPr>
              <a:t>larger </a:t>
            </a:r>
            <a:r>
              <a:rPr lang="en-GB" b="1" dirty="0">
                <a:latin typeface="+mj-lt"/>
              </a:rPr>
              <a:t>and homogeneous </a:t>
            </a:r>
            <a:r>
              <a:rPr lang="en-GB" b="1" dirty="0" smtClean="0">
                <a:latin typeface="+mj-lt"/>
              </a:rPr>
              <a:t>samples ARE REQUIRED</a:t>
            </a:r>
          </a:p>
          <a:p>
            <a:endParaRPr lang="en-GB" b="1" dirty="0" smtClean="0">
              <a:latin typeface="+mj-lt"/>
            </a:endParaRPr>
          </a:p>
          <a:p>
            <a:endParaRPr lang="en-GB" dirty="0">
              <a:latin typeface="+mj-lt"/>
            </a:endParaRPr>
          </a:p>
          <a:p>
            <a:r>
              <a:rPr lang="en-GB" sz="2400" b="1" dirty="0" smtClean="0">
                <a:solidFill>
                  <a:srgbClr val="800000"/>
                </a:solidFill>
                <a:latin typeface="+mj-lt"/>
              </a:rPr>
              <a:t>ongoing observational program </a:t>
            </a:r>
            <a:r>
              <a:rPr lang="en-GB" sz="2400" dirty="0" smtClean="0">
                <a:latin typeface="+mj-lt"/>
              </a:rPr>
              <a:t>on selected samples of QSO pairs</a:t>
            </a:r>
            <a:r>
              <a:rPr lang="en-GB" dirty="0" smtClean="0">
                <a:latin typeface="+mj-lt"/>
              </a:rPr>
              <a:t>:</a:t>
            </a:r>
          </a:p>
          <a:p>
            <a:endParaRPr lang="en-GB" dirty="0">
              <a:latin typeface="+mj-lt"/>
            </a:endParaRPr>
          </a:p>
          <a:p>
            <a:r>
              <a:rPr lang="en-GB" dirty="0" smtClean="0">
                <a:latin typeface="+mj-lt"/>
              </a:rPr>
              <a:t> </a:t>
            </a:r>
            <a:endParaRPr lang="en-GB" dirty="0">
              <a:latin typeface="+mj-lt"/>
            </a:endParaRPr>
          </a:p>
          <a:p>
            <a:pPr marL="285750" indent="-285750">
              <a:buFont typeface="Arial"/>
              <a:buChar char="•"/>
            </a:pPr>
            <a:r>
              <a:rPr lang="en-GB" dirty="0" smtClean="0">
                <a:latin typeface="+mj-lt"/>
              </a:rPr>
              <a:t>spectra </a:t>
            </a:r>
            <a:r>
              <a:rPr lang="en-GB" dirty="0">
                <a:latin typeface="+mj-lt"/>
              </a:rPr>
              <a:t>and R and I band  </a:t>
            </a:r>
            <a:r>
              <a:rPr lang="en-GB" dirty="0" smtClean="0">
                <a:latin typeface="+mj-lt"/>
              </a:rPr>
              <a:t>imaging   from </a:t>
            </a:r>
            <a:r>
              <a:rPr lang="en-GB" b="1" dirty="0" smtClean="0">
                <a:latin typeface="+mj-lt"/>
              </a:rPr>
              <a:t>GTC</a:t>
            </a:r>
            <a:r>
              <a:rPr lang="en-GB" dirty="0" smtClean="0">
                <a:latin typeface="+mj-lt"/>
              </a:rPr>
              <a:t> to </a:t>
            </a:r>
            <a:r>
              <a:rPr lang="en-GB" dirty="0">
                <a:latin typeface="+mj-lt"/>
              </a:rPr>
              <a:t>map B and V rest-frame </a:t>
            </a:r>
            <a:r>
              <a:rPr lang="en-GB" dirty="0" smtClean="0">
                <a:latin typeface="+mj-lt"/>
              </a:rPr>
              <a:t>targets : </a:t>
            </a:r>
            <a:r>
              <a:rPr lang="en-GB" b="1" dirty="0" smtClean="0">
                <a:solidFill>
                  <a:srgbClr val="008000"/>
                </a:solidFill>
                <a:latin typeface="+mj-lt"/>
              </a:rPr>
              <a:t>18 pairs,  </a:t>
            </a:r>
            <a:r>
              <a:rPr lang="en-GB" dirty="0" smtClean="0">
                <a:solidFill>
                  <a:srgbClr val="008000"/>
                </a:solidFill>
                <a:latin typeface="+mj-lt"/>
              </a:rPr>
              <a:t>z&lt;1</a:t>
            </a:r>
            <a:endParaRPr lang="en-GB" dirty="0">
              <a:latin typeface="+mj-lt"/>
            </a:endParaRPr>
          </a:p>
          <a:p>
            <a:pPr marL="285750" indent="-285750">
              <a:buFont typeface="Arial"/>
              <a:buChar char="•"/>
            </a:pPr>
            <a:r>
              <a:rPr lang="en-GB" dirty="0" smtClean="0">
                <a:latin typeface="+mj-lt"/>
              </a:rPr>
              <a:t>J deep </a:t>
            </a:r>
            <a:r>
              <a:rPr lang="en-GB" dirty="0">
                <a:latin typeface="+mj-lt"/>
              </a:rPr>
              <a:t>images </a:t>
            </a:r>
            <a:r>
              <a:rPr lang="en-GB" dirty="0" smtClean="0">
                <a:latin typeface="+mj-lt"/>
              </a:rPr>
              <a:t>from </a:t>
            </a:r>
            <a:r>
              <a:rPr lang="en-GB" b="1" dirty="0" smtClean="0">
                <a:latin typeface="+mj-lt"/>
              </a:rPr>
              <a:t>NOT </a:t>
            </a:r>
            <a:r>
              <a:rPr lang="en-GB" dirty="0" smtClean="0">
                <a:latin typeface="+mj-lt"/>
              </a:rPr>
              <a:t>to map R rest-frame: </a:t>
            </a:r>
            <a:r>
              <a:rPr lang="en-GB" b="1" dirty="0" smtClean="0">
                <a:solidFill>
                  <a:srgbClr val="008000"/>
                </a:solidFill>
                <a:latin typeface="+mj-lt"/>
              </a:rPr>
              <a:t>33 pairs, </a:t>
            </a:r>
            <a:r>
              <a:rPr lang="en-GB" dirty="0" smtClean="0">
                <a:solidFill>
                  <a:srgbClr val="008000"/>
                </a:solidFill>
              </a:rPr>
              <a:t>0.7 </a:t>
            </a:r>
            <a:r>
              <a:rPr lang="en-GB" dirty="0">
                <a:solidFill>
                  <a:srgbClr val="008000"/>
                </a:solidFill>
              </a:rPr>
              <a:t>&lt; z &lt; </a:t>
            </a:r>
            <a:r>
              <a:rPr lang="en-GB" dirty="0" smtClean="0">
                <a:solidFill>
                  <a:srgbClr val="008000"/>
                </a:solidFill>
              </a:rPr>
              <a:t>1.6</a:t>
            </a:r>
            <a:endParaRPr lang="en-GB" dirty="0">
              <a:latin typeface="+mj-lt"/>
            </a:endParaRPr>
          </a:p>
          <a:p>
            <a:pPr marL="285750" indent="-285750">
              <a:buFont typeface="Arial"/>
              <a:buChar char="•"/>
            </a:pPr>
            <a:r>
              <a:rPr lang="en-GB" dirty="0"/>
              <a:t>U, B, R, I </a:t>
            </a:r>
            <a:r>
              <a:rPr lang="en-GB" dirty="0" err="1" smtClean="0"/>
              <a:t>multicolor</a:t>
            </a:r>
            <a:r>
              <a:rPr lang="en-GB" dirty="0" smtClean="0"/>
              <a:t> imaging  from </a:t>
            </a:r>
            <a:r>
              <a:rPr lang="en-GB" dirty="0"/>
              <a:t>BUSCA</a:t>
            </a:r>
            <a:r>
              <a:rPr lang="en-GB" dirty="0" smtClean="0"/>
              <a:t>-CAHA: </a:t>
            </a:r>
            <a:r>
              <a:rPr lang="en-GB" b="1" dirty="0" smtClean="0">
                <a:solidFill>
                  <a:srgbClr val="008000"/>
                </a:solidFill>
              </a:rPr>
              <a:t>20 pairs</a:t>
            </a:r>
            <a:r>
              <a:rPr lang="en-GB" dirty="0" smtClean="0">
                <a:solidFill>
                  <a:srgbClr val="008000"/>
                </a:solidFill>
              </a:rPr>
              <a:t>, z&lt;1</a:t>
            </a:r>
          </a:p>
          <a:p>
            <a:pPr marL="285750" indent="-285750">
              <a:buFont typeface="Arial"/>
              <a:buChar char="•"/>
            </a:pPr>
            <a:endParaRPr lang="en-GB" dirty="0">
              <a:solidFill>
                <a:srgbClr val="008000"/>
              </a:solidFill>
            </a:endParaRPr>
          </a:p>
          <a:p>
            <a:r>
              <a:rPr lang="en-GB" dirty="0" smtClean="0">
                <a:solidFill>
                  <a:srgbClr val="008000"/>
                </a:solidFill>
              </a:rPr>
              <a:t>GOALS</a:t>
            </a:r>
          </a:p>
          <a:p>
            <a:endParaRPr lang="en-GB" dirty="0" smtClean="0">
              <a:solidFill>
                <a:srgbClr val="008000"/>
              </a:solidFill>
            </a:endParaRPr>
          </a:p>
          <a:p>
            <a:pPr marL="285750" indent="-285750">
              <a:buFont typeface="Arial"/>
              <a:buChar char="•"/>
            </a:pPr>
            <a:r>
              <a:rPr lang="en-GB" sz="2000" dirty="0" smtClean="0">
                <a:solidFill>
                  <a:srgbClr val="008000"/>
                </a:solidFill>
              </a:rPr>
              <a:t>DEPENDENCE OF ENVIROMENTAL PROPERTIES ON QSO PAIR SEPARATION</a:t>
            </a:r>
          </a:p>
          <a:p>
            <a:pPr marL="285750" indent="-285750">
              <a:buFont typeface="Arial"/>
              <a:buChar char="•"/>
            </a:pPr>
            <a:r>
              <a:rPr lang="en-GB" sz="2000" dirty="0" smtClean="0">
                <a:solidFill>
                  <a:srgbClr val="008000"/>
                </a:solidFill>
              </a:rPr>
              <a:t> EXPLORING LARGER REDSHIFTS</a:t>
            </a:r>
          </a:p>
          <a:p>
            <a:pPr marL="285750" indent="-285750">
              <a:buFont typeface="Arial"/>
              <a:buChar char="•"/>
            </a:pPr>
            <a:r>
              <a:rPr lang="en-GB" sz="2000" dirty="0" smtClean="0">
                <a:solidFill>
                  <a:srgbClr val="008000"/>
                </a:solidFill>
              </a:rPr>
              <a:t>ENVIRONMENTS</a:t>
            </a:r>
          </a:p>
          <a:p>
            <a:pPr marL="285750" indent="-285750">
              <a:buFont typeface="Arial"/>
              <a:buChar char="•"/>
            </a:pPr>
            <a:r>
              <a:rPr lang="en-GB" sz="2000" dirty="0" smtClean="0">
                <a:solidFill>
                  <a:srgbClr val="008000"/>
                </a:solidFill>
              </a:rPr>
              <a:t>MORPHOLOGIES and COLORS</a:t>
            </a:r>
          </a:p>
          <a:p>
            <a:pPr marL="285750" indent="-285750">
              <a:buFont typeface="Arial"/>
              <a:buChar char="•"/>
            </a:pPr>
            <a:r>
              <a:rPr lang="en-GB" sz="2000" dirty="0" smtClean="0">
                <a:solidFill>
                  <a:srgbClr val="008000"/>
                </a:solidFill>
              </a:rPr>
              <a:t>STRUCTURES HOSTING QSOs</a:t>
            </a:r>
          </a:p>
          <a:p>
            <a:pPr marL="285750" indent="-285750">
              <a:buFont typeface="Arial"/>
              <a:buChar char="•"/>
            </a:pPr>
            <a:endParaRPr lang="en-GB" dirty="0" smtClean="0">
              <a:solidFill>
                <a:srgbClr val="008000"/>
              </a:solidFill>
            </a:endParaRPr>
          </a:p>
          <a:p>
            <a:r>
              <a:rPr lang="en-GB" dirty="0" smtClean="0">
                <a:latin typeface="+mj-lt"/>
              </a:rPr>
              <a:t> </a:t>
            </a:r>
          </a:p>
        </p:txBody>
      </p:sp>
    </p:spTree>
    <p:extLst>
      <p:ext uri="{BB962C8B-B14F-4D97-AF65-F5344CB8AC3E}">
        <p14:creationId xmlns:p14="http://schemas.microsoft.com/office/powerpoint/2010/main" val="38418609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7460015"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pPr/>
              <a:t>5</a:t>
            </a:fld>
            <a:endParaRPr lang="it-IT"/>
          </a:p>
        </p:txBody>
      </p:sp>
      <p:sp>
        <p:nvSpPr>
          <p:cNvPr id="7" name="CasellaDiTesto 6"/>
          <p:cNvSpPr txBox="1"/>
          <p:nvPr/>
        </p:nvSpPr>
        <p:spPr>
          <a:xfrm>
            <a:off x="479880" y="718247"/>
            <a:ext cx="7803513" cy="923330"/>
          </a:xfrm>
          <a:prstGeom prst="rect">
            <a:avLst/>
          </a:prstGeom>
          <a:noFill/>
        </p:spPr>
        <p:txBody>
          <a:bodyPr wrap="square" rtlCol="0">
            <a:spAutoFit/>
          </a:bodyPr>
          <a:lstStyle/>
          <a:p>
            <a:r>
              <a:rPr lang="en-GB" dirty="0" smtClean="0">
                <a:solidFill>
                  <a:srgbClr val="800000"/>
                </a:solidFill>
              </a:rPr>
              <a:t>QSO </a:t>
            </a:r>
            <a:r>
              <a:rPr lang="en-GB" dirty="0">
                <a:solidFill>
                  <a:srgbClr val="800000"/>
                </a:solidFill>
              </a:rPr>
              <a:t>pairs (z&lt;1) from </a:t>
            </a:r>
            <a:r>
              <a:rPr lang="en-GB" dirty="0" smtClean="0">
                <a:solidFill>
                  <a:srgbClr val="800000"/>
                </a:solidFill>
              </a:rPr>
              <a:t>SDSS : close redshifts, bound</a:t>
            </a:r>
            <a:endParaRPr lang="en-GB" dirty="0">
              <a:solidFill>
                <a:srgbClr val="800000"/>
              </a:solidFill>
            </a:endParaRPr>
          </a:p>
          <a:p>
            <a:endParaRPr lang="en-GB" dirty="0">
              <a:solidFill>
                <a:srgbClr val="800000"/>
              </a:solidFill>
            </a:endParaRPr>
          </a:p>
          <a:p>
            <a:pPr lvl="2"/>
            <a:r>
              <a:rPr lang="en-GB" b="1" dirty="0" smtClean="0">
                <a:solidFill>
                  <a:srgbClr val="0000FF"/>
                </a:solidFill>
              </a:rPr>
              <a:t>	GALAXY </a:t>
            </a:r>
            <a:r>
              <a:rPr lang="en-GB" b="1" dirty="0">
                <a:solidFill>
                  <a:srgbClr val="0000FF"/>
                </a:solidFill>
              </a:rPr>
              <a:t>ENVIRONMENT  	</a:t>
            </a:r>
            <a:r>
              <a:rPr lang="en-GB" sz="1400" dirty="0" smtClean="0"/>
              <a:t>(</a:t>
            </a:r>
            <a:r>
              <a:rPr lang="en-GB" sz="1400" dirty="0"/>
              <a:t>Sandrinelli+2014, MNRAS</a:t>
            </a:r>
            <a:r>
              <a:rPr lang="en-GB" sz="1400" dirty="0" smtClean="0"/>
              <a:t>)</a:t>
            </a:r>
            <a:endParaRPr lang="en-GB" sz="1400" dirty="0"/>
          </a:p>
        </p:txBody>
      </p:sp>
      <p:sp>
        <p:nvSpPr>
          <p:cNvPr id="8" name="CasellaDiTesto 7"/>
          <p:cNvSpPr txBox="1"/>
          <p:nvPr/>
        </p:nvSpPr>
        <p:spPr>
          <a:xfrm>
            <a:off x="2433588" y="1511173"/>
            <a:ext cx="4835632" cy="1354217"/>
          </a:xfrm>
          <a:prstGeom prst="rect">
            <a:avLst/>
          </a:prstGeom>
          <a:noFill/>
        </p:spPr>
        <p:txBody>
          <a:bodyPr wrap="square" rtlCol="0">
            <a:spAutoFit/>
          </a:bodyPr>
          <a:lstStyle/>
          <a:p>
            <a:pPr marL="285750" indent="-285750">
              <a:buFont typeface="Arial"/>
              <a:buChar char="•"/>
            </a:pPr>
            <a:endParaRPr lang="it-IT" sz="1600" dirty="0" smtClean="0">
              <a:latin typeface="+mj-lt"/>
            </a:endParaRPr>
          </a:p>
          <a:p>
            <a:pPr marL="285750" indent="-285750">
              <a:buFont typeface="Arial"/>
              <a:buChar char="•"/>
            </a:pPr>
            <a:r>
              <a:rPr lang="it-IT" sz="1600" dirty="0" smtClean="0">
                <a:solidFill>
                  <a:srgbClr val="000000"/>
                </a:solidFill>
                <a:latin typeface="+mj-lt"/>
              </a:rPr>
              <a:t>Search for </a:t>
            </a:r>
            <a:r>
              <a:rPr lang="it-IT" sz="1600" dirty="0" err="1" smtClean="0">
                <a:solidFill>
                  <a:srgbClr val="000000"/>
                </a:solidFill>
                <a:latin typeface="+mj-lt"/>
              </a:rPr>
              <a:t>low-redshift</a:t>
            </a:r>
            <a:r>
              <a:rPr lang="it-IT" sz="1600" dirty="0" smtClean="0">
                <a:solidFill>
                  <a:srgbClr val="000000"/>
                </a:solidFill>
                <a:latin typeface="+mj-lt"/>
              </a:rPr>
              <a:t> QSO </a:t>
            </a:r>
            <a:r>
              <a:rPr lang="it-IT" sz="1600" dirty="0" err="1" smtClean="0">
                <a:solidFill>
                  <a:srgbClr val="000000"/>
                </a:solidFill>
                <a:latin typeface="+mj-lt"/>
              </a:rPr>
              <a:t>physical</a:t>
            </a:r>
            <a:r>
              <a:rPr lang="it-IT" sz="1600" dirty="0" smtClean="0">
                <a:solidFill>
                  <a:srgbClr val="000000"/>
                </a:solidFill>
                <a:latin typeface="+mj-lt"/>
              </a:rPr>
              <a:t> </a:t>
            </a:r>
            <a:r>
              <a:rPr lang="it-IT" sz="1600" dirty="0" err="1" smtClean="0">
                <a:solidFill>
                  <a:srgbClr val="000000"/>
                </a:solidFill>
                <a:latin typeface="+mj-lt"/>
              </a:rPr>
              <a:t>pairs</a:t>
            </a:r>
            <a:endParaRPr lang="it-IT" sz="1600" dirty="0" smtClean="0">
              <a:solidFill>
                <a:srgbClr val="000000"/>
              </a:solidFill>
              <a:latin typeface="+mj-lt"/>
            </a:endParaRPr>
          </a:p>
          <a:p>
            <a:pPr marL="285750" indent="-285750">
              <a:buFont typeface="Arial"/>
              <a:buChar char="•"/>
            </a:pPr>
            <a:r>
              <a:rPr lang="it-IT" sz="1600" dirty="0" smtClean="0">
                <a:solidFill>
                  <a:srgbClr val="000000"/>
                </a:solidFill>
                <a:latin typeface="+mj-lt"/>
              </a:rPr>
              <a:t>Host galaxies</a:t>
            </a:r>
            <a:r>
              <a:rPr lang="it-IT" sz="1600" dirty="0">
                <a:solidFill>
                  <a:srgbClr val="000000"/>
                </a:solidFill>
                <a:latin typeface="+mj-lt"/>
              </a:rPr>
              <a:t> </a:t>
            </a:r>
            <a:r>
              <a:rPr lang="it-IT" sz="1600" dirty="0" smtClean="0">
                <a:solidFill>
                  <a:srgbClr val="000000"/>
                </a:solidFill>
                <a:latin typeface="+mj-lt"/>
              </a:rPr>
              <a:t>and Environment</a:t>
            </a:r>
          </a:p>
          <a:p>
            <a:pPr marL="285750" indent="-285750">
              <a:buFont typeface="Arial"/>
              <a:buChar char="•"/>
            </a:pPr>
            <a:r>
              <a:rPr lang="it-IT" sz="1600" dirty="0" err="1" smtClean="0">
                <a:solidFill>
                  <a:srgbClr val="000000"/>
                </a:solidFill>
                <a:latin typeface="+mj-lt"/>
              </a:rPr>
              <a:t>Comparison</a:t>
            </a:r>
            <a:r>
              <a:rPr lang="it-IT" sz="1600" dirty="0" smtClean="0">
                <a:solidFill>
                  <a:srgbClr val="000000"/>
                </a:solidFill>
                <a:latin typeface="+mj-lt"/>
              </a:rPr>
              <a:t> with </a:t>
            </a:r>
            <a:r>
              <a:rPr lang="it-IT" sz="1600" dirty="0" err="1" smtClean="0">
                <a:solidFill>
                  <a:srgbClr val="000000"/>
                </a:solidFill>
                <a:latin typeface="+mj-lt"/>
              </a:rPr>
              <a:t>isolated</a:t>
            </a:r>
            <a:r>
              <a:rPr lang="it-IT" sz="1600" dirty="0" smtClean="0">
                <a:solidFill>
                  <a:srgbClr val="000000"/>
                </a:solidFill>
                <a:latin typeface="+mj-lt"/>
              </a:rPr>
              <a:t> QSOs</a:t>
            </a:r>
          </a:p>
          <a:p>
            <a:endParaRPr lang="it-IT" dirty="0" smtClean="0">
              <a:latin typeface="+mj-lt"/>
            </a:endParaRPr>
          </a:p>
        </p:txBody>
      </p:sp>
      <p:sp>
        <p:nvSpPr>
          <p:cNvPr id="2" name="Rettangolo 1"/>
          <p:cNvSpPr/>
          <p:nvPr/>
        </p:nvSpPr>
        <p:spPr>
          <a:xfrm>
            <a:off x="207257" y="156797"/>
            <a:ext cx="4894333" cy="523220"/>
          </a:xfrm>
          <a:prstGeom prst="rect">
            <a:avLst/>
          </a:prstGeom>
        </p:spPr>
        <p:txBody>
          <a:bodyPr wrap="square">
            <a:spAutoFit/>
          </a:bodyPr>
          <a:lstStyle/>
          <a:p>
            <a:r>
              <a:rPr lang="en-GB" sz="2800" dirty="0">
                <a:solidFill>
                  <a:srgbClr val="800000"/>
                </a:solidFill>
              </a:rPr>
              <a:t>OUTLINE</a:t>
            </a:r>
          </a:p>
        </p:txBody>
      </p:sp>
      <p:pic>
        <p:nvPicPr>
          <p:cNvPr id="10" name="Immagine 9" descr="QPF03ima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420" y="2739083"/>
            <a:ext cx="6359808" cy="4299172"/>
          </a:xfrm>
          <a:prstGeom prst="rect">
            <a:avLst/>
          </a:prstGeom>
        </p:spPr>
      </p:pic>
      <p:sp>
        <p:nvSpPr>
          <p:cNvPr id="9" name="Rettangolo 8"/>
          <p:cNvSpPr/>
          <p:nvPr/>
        </p:nvSpPr>
        <p:spPr>
          <a:xfrm>
            <a:off x="959631" y="1631087"/>
            <a:ext cx="7583647" cy="2215991"/>
          </a:xfrm>
          <a:prstGeom prst="rect">
            <a:avLst/>
          </a:prstGeom>
          <a:solidFill>
            <a:schemeClr val="accent2">
              <a:lumMod val="20000"/>
              <a:lumOff val="80000"/>
            </a:schemeClr>
          </a:solidFill>
        </p:spPr>
        <p:txBody>
          <a:bodyPr wrap="square">
            <a:spAutoFit/>
          </a:bodyPr>
          <a:lstStyle/>
          <a:p>
            <a:r>
              <a:rPr lang="en-GB" sz="2000" b="1" dirty="0" smtClean="0">
                <a:solidFill>
                  <a:srgbClr val="800000"/>
                </a:solidFill>
                <a:sym typeface="Wingdings"/>
              </a:rPr>
              <a:t>We compared the </a:t>
            </a:r>
            <a:r>
              <a:rPr lang="en-GB" sz="2400" b="1" dirty="0" smtClean="0">
                <a:solidFill>
                  <a:srgbClr val="800000"/>
                </a:solidFill>
                <a:sym typeface="Wingdings"/>
              </a:rPr>
              <a:t>QSO pair </a:t>
            </a:r>
            <a:r>
              <a:rPr lang="en-GB" sz="2000" b="1" dirty="0" smtClean="0">
                <a:solidFill>
                  <a:srgbClr val="800000"/>
                </a:solidFill>
                <a:sym typeface="Wingdings"/>
              </a:rPr>
              <a:t>sample with parallel works related to </a:t>
            </a:r>
            <a:r>
              <a:rPr lang="en-GB" sz="2400" b="1" dirty="0" smtClean="0">
                <a:solidFill>
                  <a:srgbClr val="800000"/>
                </a:solidFill>
                <a:sym typeface="Wingdings"/>
              </a:rPr>
              <a:t>isolated</a:t>
            </a:r>
            <a:r>
              <a:rPr lang="en-GB" sz="2000" b="1" dirty="0" smtClean="0">
                <a:solidFill>
                  <a:srgbClr val="800000"/>
                </a:solidFill>
                <a:sym typeface="Wingdings"/>
              </a:rPr>
              <a:t> QSOs</a:t>
            </a:r>
          </a:p>
          <a:p>
            <a:endParaRPr lang="en-GB" b="1" dirty="0" smtClean="0">
              <a:solidFill>
                <a:srgbClr val="800000"/>
              </a:solidFill>
              <a:sym typeface="Wingdings"/>
            </a:endParaRPr>
          </a:p>
          <a:p>
            <a:r>
              <a:rPr lang="en-GB" sz="1400" dirty="0" smtClean="0"/>
              <a:t>		</a:t>
            </a:r>
            <a:r>
              <a:rPr lang="en-GB" dirty="0" err="1" smtClean="0"/>
              <a:t>Falomo</a:t>
            </a:r>
            <a:r>
              <a:rPr lang="en-GB" dirty="0" smtClean="0"/>
              <a:t>+, 2014</a:t>
            </a:r>
            <a:r>
              <a:rPr lang="en-GB" dirty="0"/>
              <a:t>, </a:t>
            </a:r>
            <a:r>
              <a:rPr lang="en-GB" dirty="0" smtClean="0"/>
              <a:t>MNRAS</a:t>
            </a:r>
            <a:r>
              <a:rPr lang="en-GB" dirty="0"/>
              <a:t>, 440, </a:t>
            </a:r>
            <a:r>
              <a:rPr lang="en-GB" dirty="0" smtClean="0"/>
              <a:t>476,        </a:t>
            </a:r>
            <a:r>
              <a:rPr lang="en-GB" b="1" dirty="0" smtClean="0"/>
              <a:t>416 QSO, z&lt;0.5</a:t>
            </a:r>
            <a:endParaRPr lang="en-GB" b="1" dirty="0"/>
          </a:p>
          <a:p>
            <a:r>
              <a:rPr lang="en-GB" dirty="0" smtClean="0"/>
              <a:t>		</a:t>
            </a:r>
            <a:r>
              <a:rPr lang="en-GB" dirty="0" err="1" smtClean="0"/>
              <a:t>Karhunen</a:t>
            </a:r>
            <a:r>
              <a:rPr lang="en-GB" dirty="0" smtClean="0"/>
              <a:t>+, </a:t>
            </a:r>
            <a:r>
              <a:rPr lang="it-IT" dirty="0" smtClean="0"/>
              <a:t>2014</a:t>
            </a:r>
            <a:r>
              <a:rPr lang="it-IT" dirty="0"/>
              <a:t>, MNRAS, 441, </a:t>
            </a:r>
            <a:r>
              <a:rPr lang="it-IT" dirty="0" smtClean="0"/>
              <a:t>1802, 	</a:t>
            </a:r>
            <a:r>
              <a:rPr lang="it-IT" b="1" dirty="0" smtClean="0"/>
              <a:t>308 QSO, </a:t>
            </a:r>
            <a:r>
              <a:rPr lang="it-IT" b="1" dirty="0" err="1" smtClean="0"/>
              <a:t>z</a:t>
            </a:r>
            <a:r>
              <a:rPr lang="it-IT" b="1" dirty="0" smtClean="0"/>
              <a:t>&lt;0.5</a:t>
            </a:r>
          </a:p>
          <a:p>
            <a:r>
              <a:rPr lang="it-IT" dirty="0"/>
              <a:t>	</a:t>
            </a:r>
            <a:r>
              <a:rPr lang="it-IT" dirty="0" smtClean="0"/>
              <a:t>	</a:t>
            </a:r>
            <a:r>
              <a:rPr lang="it-IT" dirty="0" err="1" smtClean="0"/>
              <a:t>Decarli</a:t>
            </a:r>
            <a:r>
              <a:rPr lang="it-IT" dirty="0" smtClean="0"/>
              <a:t>+, 2010, </a:t>
            </a:r>
            <a:r>
              <a:rPr lang="en-GB" dirty="0" smtClean="0"/>
              <a:t>MNRAS</a:t>
            </a:r>
            <a:r>
              <a:rPr lang="en-GB" dirty="0"/>
              <a:t>, 402, </a:t>
            </a:r>
            <a:r>
              <a:rPr lang="en-GB" dirty="0" smtClean="0"/>
              <a:t>2441,       </a:t>
            </a:r>
            <a:r>
              <a:rPr lang="en-GB" b="1" dirty="0" smtClean="0"/>
              <a:t>58 QSOs, z&lt;0.85</a:t>
            </a:r>
          </a:p>
          <a:p>
            <a:endParaRPr lang="en-GB" b="1" dirty="0"/>
          </a:p>
        </p:txBody>
      </p:sp>
    </p:spTree>
    <p:extLst>
      <p:ext uri="{BB962C8B-B14F-4D97-AF65-F5344CB8AC3E}">
        <p14:creationId xmlns:p14="http://schemas.microsoft.com/office/powerpoint/2010/main" val="37340061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 y="0"/>
            <a:ext cx="9319083" cy="7725190"/>
          </a:xfrm>
          <a:prstGeom prst="rect">
            <a:avLst/>
          </a:prstGeom>
          <a:solidFill>
            <a:schemeClr val="tx1"/>
          </a:solidFill>
          <a:ln>
            <a:solidFill>
              <a:srgbClr val="800000"/>
            </a:solidFill>
          </a:ln>
        </p:spPr>
        <p:txBody>
          <a:bodyPr wrap="square">
            <a:spAutoFit/>
          </a:bodyPr>
          <a:lstStyle/>
          <a:p>
            <a:r>
              <a:rPr lang="en-GB" sz="2800" b="1" baseline="30000" dirty="0" smtClean="0"/>
              <a:t> </a:t>
            </a:r>
          </a:p>
          <a:p>
            <a:r>
              <a:rPr lang="en-GB" sz="2800" b="1" i="1" baseline="30000" dirty="0" err="1" smtClean="0">
                <a:solidFill>
                  <a:srgbClr val="FFFFFF"/>
                </a:solidFill>
              </a:rPr>
              <a:t>i</a:t>
            </a:r>
            <a:r>
              <a:rPr lang="en-GB" sz="2800" b="1" i="1" baseline="30000" dirty="0">
                <a:solidFill>
                  <a:srgbClr val="FFFFFF"/>
                </a:solidFill>
                <a:latin typeface="+mj-lt"/>
              </a:rPr>
              <a:t>) </a:t>
            </a:r>
            <a:r>
              <a:rPr lang="en-GB" sz="2800" b="1" baseline="30000" dirty="0">
                <a:solidFill>
                  <a:srgbClr val="800000"/>
                </a:solidFill>
                <a:latin typeface="+mj-lt"/>
              </a:rPr>
              <a:t>physical </a:t>
            </a:r>
            <a:r>
              <a:rPr lang="en-GB" sz="2800" b="1" baseline="30000" dirty="0" smtClean="0">
                <a:solidFill>
                  <a:srgbClr val="800000"/>
                </a:solidFill>
                <a:latin typeface="+mj-lt"/>
              </a:rPr>
              <a:t>pairs</a:t>
            </a:r>
            <a:r>
              <a:rPr lang="en-GB" sz="2800" b="1" baseline="30000" dirty="0" smtClean="0">
                <a:latin typeface="+mj-lt"/>
              </a:rPr>
              <a:t>:</a:t>
            </a:r>
          </a:p>
          <a:p>
            <a:r>
              <a:rPr lang="en-GB" sz="2800" baseline="30000" dirty="0" smtClean="0">
                <a:solidFill>
                  <a:schemeClr val="bg1"/>
                </a:solidFill>
                <a:latin typeface="+mj-lt"/>
              </a:rPr>
              <a:t> </a:t>
            </a:r>
            <a:r>
              <a:rPr lang="en-GB" sz="2800" baseline="30000" dirty="0">
                <a:solidFill>
                  <a:schemeClr val="bg1"/>
                </a:solidFill>
                <a:latin typeface="+mj-lt"/>
              </a:rPr>
              <a:t>two quasars have similar redshift and </a:t>
            </a:r>
            <a:endParaRPr lang="en-GB" sz="2800" baseline="30000" dirty="0" smtClean="0">
              <a:solidFill>
                <a:schemeClr val="bg1"/>
              </a:solidFill>
              <a:latin typeface="+mj-lt"/>
            </a:endParaRPr>
          </a:p>
          <a:p>
            <a:r>
              <a:rPr lang="en-GB" sz="2800" baseline="30000" dirty="0" smtClean="0">
                <a:solidFill>
                  <a:schemeClr val="bg1"/>
                </a:solidFill>
                <a:latin typeface="+mj-lt"/>
              </a:rPr>
              <a:t>belong </a:t>
            </a:r>
            <a:r>
              <a:rPr lang="en-GB" sz="2800" baseline="30000" dirty="0">
                <a:solidFill>
                  <a:schemeClr val="bg1"/>
                </a:solidFill>
                <a:latin typeface="+mj-lt"/>
              </a:rPr>
              <a:t>to the same </a:t>
            </a:r>
            <a:r>
              <a:rPr lang="en-GB" sz="2800" baseline="30000" dirty="0" smtClean="0">
                <a:solidFill>
                  <a:schemeClr val="bg1"/>
                </a:solidFill>
                <a:latin typeface="+mj-lt"/>
              </a:rPr>
              <a:t>cosmological </a:t>
            </a:r>
            <a:r>
              <a:rPr lang="en-GB" sz="2800" baseline="30000" dirty="0">
                <a:solidFill>
                  <a:schemeClr val="bg1"/>
                </a:solidFill>
                <a:latin typeface="+mj-lt"/>
              </a:rPr>
              <a:t>structure </a:t>
            </a:r>
            <a:endParaRPr lang="en-GB" sz="2800" baseline="30000" dirty="0" smtClean="0">
              <a:solidFill>
                <a:schemeClr val="bg1"/>
              </a:solidFill>
              <a:latin typeface="+mj-lt"/>
            </a:endParaRPr>
          </a:p>
          <a:p>
            <a:r>
              <a:rPr lang="en-GB" sz="2800" baseline="30000" dirty="0" smtClean="0">
                <a:solidFill>
                  <a:schemeClr val="bg1"/>
                </a:solidFill>
                <a:latin typeface="+mj-lt"/>
              </a:rPr>
              <a:t>(</a:t>
            </a:r>
            <a:r>
              <a:rPr lang="en-GB" sz="2800" baseline="30000" dirty="0">
                <a:solidFill>
                  <a:schemeClr val="bg1"/>
                </a:solidFill>
                <a:latin typeface="+mj-lt"/>
              </a:rPr>
              <a:t>e.g., </a:t>
            </a:r>
            <a:r>
              <a:rPr lang="en-GB" sz="2800" baseline="30000" dirty="0" smtClean="0">
                <a:solidFill>
                  <a:schemeClr val="bg1"/>
                </a:solidFill>
                <a:latin typeface="+mj-lt"/>
              </a:rPr>
              <a:t>Foreman+2009)</a:t>
            </a:r>
          </a:p>
          <a:p>
            <a:r>
              <a:rPr lang="en-GB" sz="2800" b="1" baseline="30000" dirty="0">
                <a:latin typeface="+mj-lt"/>
              </a:rPr>
              <a:t> </a:t>
            </a:r>
            <a:r>
              <a:rPr lang="en-GB" sz="2800" b="1" dirty="0" smtClean="0">
                <a:latin typeface="+mj-lt"/>
              </a:rPr>
              <a:t>            </a:t>
            </a:r>
            <a:r>
              <a:rPr lang="en-GB" sz="2800" b="1" baseline="30000" dirty="0" smtClean="0">
                <a:latin typeface="+mj-lt"/>
              </a:rPr>
              <a:t>  </a:t>
            </a:r>
            <a:r>
              <a:rPr lang="en-GB" sz="2800" b="1" baseline="30000" dirty="0" smtClean="0">
                <a:solidFill>
                  <a:srgbClr val="FFFFFF"/>
                </a:solidFill>
                <a:latin typeface="+mj-lt"/>
              </a:rPr>
              <a:t>the </a:t>
            </a:r>
            <a:r>
              <a:rPr lang="en-GB" sz="2800" b="1" baseline="30000" dirty="0">
                <a:solidFill>
                  <a:srgbClr val="FFFFFF"/>
                </a:solidFill>
                <a:latin typeface="+mj-lt"/>
              </a:rPr>
              <a:t>role of galaxy </a:t>
            </a:r>
            <a:r>
              <a:rPr lang="en-GB" sz="2800" b="1" baseline="30000" dirty="0" smtClean="0">
                <a:solidFill>
                  <a:srgbClr val="FFFFFF"/>
                </a:solidFill>
                <a:latin typeface="+mj-lt"/>
              </a:rPr>
              <a:t>interactions</a:t>
            </a:r>
          </a:p>
          <a:p>
            <a:r>
              <a:rPr lang="en-GB" sz="2800" b="1" baseline="30000" dirty="0">
                <a:solidFill>
                  <a:srgbClr val="FFFFFF"/>
                </a:solidFill>
                <a:latin typeface="+mj-lt"/>
              </a:rPr>
              <a:t> </a:t>
            </a:r>
            <a:r>
              <a:rPr lang="en-GB" sz="2800" b="1" baseline="30000" dirty="0" smtClean="0">
                <a:solidFill>
                  <a:srgbClr val="FFFFFF"/>
                </a:solidFill>
                <a:latin typeface="+mj-lt"/>
              </a:rPr>
              <a:t>                    </a:t>
            </a:r>
            <a:r>
              <a:rPr lang="en-GB" sz="2800" b="1" baseline="30000" dirty="0">
                <a:solidFill>
                  <a:srgbClr val="FFFFFF"/>
                </a:solidFill>
                <a:latin typeface="+mj-lt"/>
              </a:rPr>
              <a:t>in triggering nuclear </a:t>
            </a:r>
            <a:r>
              <a:rPr lang="en-GB" sz="2800" b="1" baseline="30000" dirty="0" smtClean="0">
                <a:solidFill>
                  <a:srgbClr val="FFFFFF"/>
                </a:solidFill>
                <a:latin typeface="+mj-lt"/>
              </a:rPr>
              <a:t>activity</a:t>
            </a:r>
          </a:p>
          <a:p>
            <a:endParaRPr lang="en-GB" sz="2800" b="1" baseline="30000" dirty="0" smtClean="0">
              <a:latin typeface="+mj-lt"/>
            </a:endParaRPr>
          </a:p>
          <a:p>
            <a:endParaRPr lang="en-GB" sz="2800" b="1" baseline="30000" dirty="0">
              <a:latin typeface="+mj-lt"/>
            </a:endParaRPr>
          </a:p>
          <a:p>
            <a:r>
              <a:rPr lang="en-GB" sz="2800" b="1" baseline="30000" dirty="0" smtClean="0">
                <a:solidFill>
                  <a:srgbClr val="FFFFFF"/>
                </a:solidFill>
                <a:latin typeface="+mj-lt"/>
              </a:rPr>
              <a:t> </a:t>
            </a:r>
            <a:r>
              <a:rPr lang="en-GB" sz="2800" b="1" i="1" baseline="30000" dirty="0">
                <a:solidFill>
                  <a:srgbClr val="FFFFFF"/>
                </a:solidFill>
                <a:latin typeface="+mj-lt"/>
              </a:rPr>
              <a:t>ii</a:t>
            </a:r>
            <a:r>
              <a:rPr lang="en-GB" sz="2800" b="1" i="1" baseline="30000" dirty="0">
                <a:latin typeface="+mj-lt"/>
              </a:rPr>
              <a:t>) </a:t>
            </a:r>
            <a:r>
              <a:rPr lang="en-GB" sz="2800" b="1" baseline="30000" dirty="0">
                <a:solidFill>
                  <a:srgbClr val="800000"/>
                </a:solidFill>
                <a:latin typeface="+mj-lt"/>
              </a:rPr>
              <a:t>gravitational </a:t>
            </a:r>
            <a:r>
              <a:rPr lang="en-GB" sz="2800" b="1" baseline="30000" dirty="0" smtClean="0">
                <a:solidFill>
                  <a:srgbClr val="800000"/>
                </a:solidFill>
                <a:latin typeface="+mj-lt"/>
              </a:rPr>
              <a:t>lenses</a:t>
            </a:r>
            <a:r>
              <a:rPr lang="en-GB" sz="2800" b="1" baseline="30000" dirty="0" smtClean="0">
                <a:latin typeface="+mj-lt"/>
              </a:rPr>
              <a:t>:</a:t>
            </a:r>
          </a:p>
          <a:p>
            <a:r>
              <a:rPr lang="en-GB" sz="2800" baseline="30000" dirty="0" smtClean="0">
                <a:solidFill>
                  <a:srgbClr val="FFFFFF"/>
                </a:solidFill>
                <a:latin typeface="+mj-lt"/>
              </a:rPr>
              <a:t>light </a:t>
            </a:r>
            <a:r>
              <a:rPr lang="en-GB" sz="2800" baseline="30000" dirty="0">
                <a:solidFill>
                  <a:srgbClr val="FFFFFF"/>
                </a:solidFill>
                <a:latin typeface="+mj-lt"/>
              </a:rPr>
              <a:t>of a single quasar is split into two or </a:t>
            </a:r>
            <a:r>
              <a:rPr lang="en-GB" sz="2800" baseline="30000" dirty="0" smtClean="0">
                <a:solidFill>
                  <a:srgbClr val="FFFFFF"/>
                </a:solidFill>
                <a:latin typeface="+mj-lt"/>
              </a:rPr>
              <a:t>more</a:t>
            </a:r>
          </a:p>
          <a:p>
            <a:r>
              <a:rPr lang="en-GB" sz="2800" baseline="30000" dirty="0" smtClean="0">
                <a:solidFill>
                  <a:srgbClr val="FFFFFF"/>
                </a:solidFill>
                <a:latin typeface="+mj-lt"/>
              </a:rPr>
              <a:t> </a:t>
            </a:r>
            <a:r>
              <a:rPr lang="en-GB" sz="2800" baseline="30000" dirty="0">
                <a:solidFill>
                  <a:srgbClr val="FFFFFF"/>
                </a:solidFill>
                <a:latin typeface="+mj-lt"/>
              </a:rPr>
              <a:t>images due to the light bending of an intervening </a:t>
            </a:r>
            <a:endParaRPr lang="en-GB" sz="2800" baseline="30000" dirty="0" smtClean="0">
              <a:solidFill>
                <a:srgbClr val="FFFFFF"/>
              </a:solidFill>
              <a:latin typeface="+mj-lt"/>
            </a:endParaRPr>
          </a:p>
          <a:p>
            <a:r>
              <a:rPr lang="en-GB" sz="2800" baseline="30000" dirty="0" smtClean="0">
                <a:solidFill>
                  <a:srgbClr val="FFFFFF"/>
                </a:solidFill>
                <a:latin typeface="+mj-lt"/>
              </a:rPr>
              <a:t>massive </a:t>
            </a:r>
            <a:r>
              <a:rPr lang="en-GB" sz="2800" baseline="30000" dirty="0">
                <a:solidFill>
                  <a:srgbClr val="FFFFFF"/>
                </a:solidFill>
                <a:latin typeface="+mj-lt"/>
              </a:rPr>
              <a:t>object </a:t>
            </a:r>
            <a:endParaRPr lang="en-GB" sz="2800" baseline="30000" dirty="0" smtClean="0">
              <a:solidFill>
                <a:srgbClr val="FFFFFF"/>
              </a:solidFill>
              <a:latin typeface="+mj-lt"/>
            </a:endParaRPr>
          </a:p>
          <a:p>
            <a:r>
              <a:rPr lang="en-GB" sz="2800" baseline="30000" dirty="0" smtClean="0">
                <a:solidFill>
                  <a:srgbClr val="FFFFFF"/>
                </a:solidFill>
                <a:latin typeface="+mj-lt"/>
              </a:rPr>
              <a:t>(</a:t>
            </a:r>
            <a:r>
              <a:rPr lang="en-GB" sz="2800" baseline="30000" dirty="0">
                <a:solidFill>
                  <a:srgbClr val="FFFFFF"/>
                </a:solidFill>
                <a:latin typeface="+mj-lt"/>
              </a:rPr>
              <a:t>e.g. </a:t>
            </a:r>
            <a:r>
              <a:rPr lang="en-GB" sz="2800" baseline="30000" dirty="0" smtClean="0">
                <a:solidFill>
                  <a:srgbClr val="FFFFFF"/>
                </a:solidFill>
                <a:latin typeface="+mj-lt"/>
              </a:rPr>
              <a:t>Wittman</a:t>
            </a:r>
            <a:r>
              <a:rPr lang="en-GB" sz="2800" baseline="30000" dirty="0">
                <a:solidFill>
                  <a:srgbClr val="FFFFFF"/>
                </a:solidFill>
                <a:latin typeface="+mj-lt"/>
              </a:rPr>
              <a:t>+</a:t>
            </a:r>
            <a:r>
              <a:rPr lang="en-GB" sz="2800" baseline="30000" dirty="0" smtClean="0">
                <a:solidFill>
                  <a:srgbClr val="FFFFFF"/>
                </a:solidFill>
                <a:latin typeface="+mj-lt"/>
              </a:rPr>
              <a:t>2000</a:t>
            </a:r>
            <a:r>
              <a:rPr lang="en-GB" sz="2800" baseline="30000" dirty="0">
                <a:solidFill>
                  <a:srgbClr val="FFFFFF"/>
                </a:solidFill>
                <a:latin typeface="+mj-lt"/>
              </a:rPr>
              <a:t>; </a:t>
            </a:r>
            <a:r>
              <a:rPr lang="en-GB" sz="2800" baseline="30000" dirty="0" smtClean="0">
                <a:solidFill>
                  <a:srgbClr val="FFFFFF"/>
                </a:solidFill>
                <a:latin typeface="+mj-lt"/>
              </a:rPr>
              <a:t>Chieregato</a:t>
            </a:r>
            <a:r>
              <a:rPr lang="en-GB" sz="2800" baseline="30000" dirty="0">
                <a:solidFill>
                  <a:srgbClr val="FFFFFF"/>
                </a:solidFill>
                <a:latin typeface="+mj-lt"/>
              </a:rPr>
              <a:t>+</a:t>
            </a:r>
            <a:r>
              <a:rPr lang="en-GB" sz="2800" baseline="30000" dirty="0" smtClean="0">
                <a:solidFill>
                  <a:srgbClr val="FFFFFF"/>
                </a:solidFill>
                <a:latin typeface="+mj-lt"/>
              </a:rPr>
              <a:t>2007)</a:t>
            </a:r>
          </a:p>
          <a:p>
            <a:r>
              <a:rPr lang="en-GB" sz="2800" b="1" baseline="30000" dirty="0" smtClean="0">
                <a:solidFill>
                  <a:srgbClr val="FFFFFF"/>
                </a:solidFill>
                <a:latin typeface="+mj-lt"/>
              </a:rPr>
              <a:t> </a:t>
            </a:r>
            <a:r>
              <a:rPr lang="en-GB" sz="2800" b="1" dirty="0" smtClean="0">
                <a:solidFill>
                  <a:srgbClr val="FFFFFF"/>
                </a:solidFill>
                <a:latin typeface="+mj-lt"/>
              </a:rPr>
              <a:t>              </a:t>
            </a:r>
            <a:r>
              <a:rPr lang="en-GB" sz="2800" b="1" baseline="30000" dirty="0" smtClean="0">
                <a:solidFill>
                  <a:srgbClr val="FFFFFF"/>
                </a:solidFill>
                <a:latin typeface="+mj-lt"/>
              </a:rPr>
              <a:t>distribution </a:t>
            </a:r>
            <a:r>
              <a:rPr lang="en-GB" sz="2800" b="1" baseline="30000" dirty="0">
                <a:solidFill>
                  <a:srgbClr val="FFFFFF"/>
                </a:solidFill>
                <a:latin typeface="+mj-lt"/>
              </a:rPr>
              <a:t>of matter from </a:t>
            </a:r>
            <a:endParaRPr lang="en-GB" sz="2800" b="1" baseline="30000" dirty="0" smtClean="0">
              <a:solidFill>
                <a:srgbClr val="FFFFFF"/>
              </a:solidFill>
              <a:latin typeface="+mj-lt"/>
            </a:endParaRPr>
          </a:p>
          <a:p>
            <a:r>
              <a:rPr lang="en-GB" sz="2800" b="1" baseline="30000" dirty="0">
                <a:solidFill>
                  <a:srgbClr val="FFFFFF"/>
                </a:solidFill>
                <a:latin typeface="+mj-lt"/>
              </a:rPr>
              <a:t>	</a:t>
            </a:r>
            <a:r>
              <a:rPr lang="en-GB" sz="2800" b="1" baseline="30000" dirty="0" smtClean="0">
                <a:solidFill>
                  <a:srgbClr val="FFFFFF"/>
                </a:solidFill>
                <a:latin typeface="+mj-lt"/>
              </a:rPr>
              <a:t>	</a:t>
            </a:r>
            <a:r>
              <a:rPr lang="en-GB" sz="2800" b="1" dirty="0" smtClean="0">
                <a:solidFill>
                  <a:srgbClr val="FFFFFF"/>
                </a:solidFill>
                <a:latin typeface="+mj-lt"/>
              </a:rPr>
              <a:t>     </a:t>
            </a:r>
            <a:r>
              <a:rPr lang="en-GB" sz="2800" b="1" baseline="30000" dirty="0" smtClean="0">
                <a:solidFill>
                  <a:srgbClr val="FFFFFF"/>
                </a:solidFill>
                <a:latin typeface="+mj-lt"/>
              </a:rPr>
              <a:t>galactic </a:t>
            </a:r>
            <a:r>
              <a:rPr lang="en-GB" sz="2800" b="1" baseline="30000" dirty="0">
                <a:solidFill>
                  <a:srgbClr val="FFFFFF"/>
                </a:solidFill>
                <a:latin typeface="+mj-lt"/>
              </a:rPr>
              <a:t>to </a:t>
            </a:r>
            <a:r>
              <a:rPr lang="en-GB" sz="2800" b="1" baseline="30000" dirty="0" err="1">
                <a:solidFill>
                  <a:srgbClr val="FFFFFF"/>
                </a:solidFill>
                <a:latin typeface="+mj-lt"/>
              </a:rPr>
              <a:t>supercluster</a:t>
            </a:r>
            <a:r>
              <a:rPr lang="en-GB" sz="2800" b="1" baseline="30000" dirty="0">
                <a:solidFill>
                  <a:srgbClr val="FFFFFF"/>
                </a:solidFill>
                <a:latin typeface="+mj-lt"/>
              </a:rPr>
              <a:t> scales</a:t>
            </a:r>
            <a:endParaRPr lang="en-GB" sz="2800" b="1" baseline="30000" dirty="0" smtClean="0">
              <a:solidFill>
                <a:srgbClr val="FFFFFF"/>
              </a:solidFill>
              <a:latin typeface="+mj-lt"/>
            </a:endParaRPr>
          </a:p>
          <a:p>
            <a:endParaRPr lang="en-GB" sz="2800" b="1" baseline="30000" dirty="0">
              <a:latin typeface="+mj-lt"/>
            </a:endParaRPr>
          </a:p>
          <a:p>
            <a:r>
              <a:rPr lang="en-GB" sz="2800" b="1" baseline="30000" dirty="0" smtClean="0">
                <a:solidFill>
                  <a:srgbClr val="FFFFFF"/>
                </a:solidFill>
                <a:latin typeface="+mj-lt"/>
              </a:rPr>
              <a:t> </a:t>
            </a:r>
            <a:r>
              <a:rPr lang="en-GB" sz="2800" b="1" i="1" baseline="30000" dirty="0">
                <a:solidFill>
                  <a:srgbClr val="FFFFFF"/>
                </a:solidFill>
                <a:latin typeface="+mj-lt"/>
              </a:rPr>
              <a:t>iii) </a:t>
            </a:r>
            <a:r>
              <a:rPr lang="en-GB" sz="2800" b="1" baseline="30000" dirty="0">
                <a:solidFill>
                  <a:srgbClr val="800000"/>
                </a:solidFill>
                <a:latin typeface="+mj-lt"/>
              </a:rPr>
              <a:t>apparent </a:t>
            </a:r>
            <a:r>
              <a:rPr lang="en-GB" sz="2800" b="1" baseline="30000" dirty="0" smtClean="0">
                <a:solidFill>
                  <a:srgbClr val="800000"/>
                </a:solidFill>
                <a:latin typeface="+mj-lt"/>
              </a:rPr>
              <a:t>pairs</a:t>
            </a:r>
            <a:r>
              <a:rPr lang="en-GB" sz="2800" b="1" baseline="30000" dirty="0" smtClean="0">
                <a:latin typeface="+mj-lt"/>
              </a:rPr>
              <a:t>:</a:t>
            </a:r>
          </a:p>
          <a:p>
            <a:r>
              <a:rPr lang="en-GB" sz="2800" b="1" baseline="30000" dirty="0" smtClean="0">
                <a:latin typeface="+mj-lt"/>
              </a:rPr>
              <a:t> </a:t>
            </a:r>
            <a:r>
              <a:rPr lang="en-GB" sz="2800" baseline="30000" dirty="0">
                <a:solidFill>
                  <a:srgbClr val="FFFFFF"/>
                </a:solidFill>
                <a:latin typeface="+mj-lt"/>
              </a:rPr>
              <a:t>resulting from chance projected </a:t>
            </a:r>
            <a:endParaRPr lang="en-GB" sz="2800" baseline="30000" dirty="0" smtClean="0">
              <a:solidFill>
                <a:srgbClr val="FFFFFF"/>
              </a:solidFill>
              <a:latin typeface="+mj-lt"/>
            </a:endParaRPr>
          </a:p>
          <a:p>
            <a:r>
              <a:rPr lang="en-GB" sz="2800" baseline="30000" dirty="0" smtClean="0">
                <a:solidFill>
                  <a:srgbClr val="FFFFFF"/>
                </a:solidFill>
                <a:latin typeface="+mj-lt"/>
              </a:rPr>
              <a:t>associations.</a:t>
            </a:r>
          </a:p>
          <a:p>
            <a:r>
              <a:rPr lang="en-GB" sz="2800" b="1" baseline="30000" dirty="0" smtClean="0">
                <a:solidFill>
                  <a:srgbClr val="FFFFFF"/>
                </a:solidFill>
                <a:latin typeface="+mj-lt"/>
              </a:rPr>
              <a:t> </a:t>
            </a:r>
            <a:r>
              <a:rPr lang="en-GB" sz="2800" b="1" dirty="0" smtClean="0">
                <a:solidFill>
                  <a:srgbClr val="FFFFFF"/>
                </a:solidFill>
                <a:latin typeface="+mj-lt"/>
              </a:rPr>
              <a:t>              </a:t>
            </a:r>
            <a:r>
              <a:rPr lang="en-GB" sz="2800" b="1" baseline="30000" dirty="0" smtClean="0">
                <a:solidFill>
                  <a:srgbClr val="FFFFFF"/>
                </a:solidFill>
                <a:latin typeface="+mj-lt"/>
              </a:rPr>
              <a:t>galactic </a:t>
            </a:r>
            <a:r>
              <a:rPr lang="en-GB" sz="2800" b="1" baseline="30000" dirty="0">
                <a:solidFill>
                  <a:srgbClr val="FFFFFF"/>
                </a:solidFill>
                <a:latin typeface="+mj-lt"/>
              </a:rPr>
              <a:t>halos </a:t>
            </a:r>
            <a:r>
              <a:rPr lang="en-GB" sz="2800" b="1" baseline="30000" dirty="0" smtClean="0">
                <a:solidFill>
                  <a:srgbClr val="FFFFFF"/>
                </a:solidFill>
                <a:latin typeface="+mj-lt"/>
              </a:rPr>
              <a:t>of</a:t>
            </a:r>
          </a:p>
          <a:p>
            <a:r>
              <a:rPr lang="en-GB" sz="2800" b="1" baseline="30000" dirty="0">
                <a:solidFill>
                  <a:srgbClr val="FFFFFF"/>
                </a:solidFill>
                <a:latin typeface="+mj-lt"/>
              </a:rPr>
              <a:t> </a:t>
            </a:r>
            <a:r>
              <a:rPr lang="en-GB" sz="2800" b="1" baseline="30000" dirty="0" smtClean="0">
                <a:solidFill>
                  <a:srgbClr val="FFFFFF"/>
                </a:solidFill>
                <a:latin typeface="+mj-lt"/>
              </a:rPr>
              <a:t>                     </a:t>
            </a:r>
            <a:r>
              <a:rPr lang="en-GB" sz="2800" b="1" baseline="30000" dirty="0">
                <a:solidFill>
                  <a:srgbClr val="FFFFFF"/>
                </a:solidFill>
                <a:latin typeface="+mj-lt"/>
              </a:rPr>
              <a:t>quasar host galaxies </a:t>
            </a:r>
          </a:p>
          <a:p>
            <a:endParaRPr lang="en-GB" sz="3600" b="1" baseline="30000" dirty="0" smtClean="0"/>
          </a:p>
          <a:p>
            <a:endParaRPr lang="en-GB" sz="3600" b="1" baseline="30000" dirty="0"/>
          </a:p>
        </p:txBody>
      </p:sp>
      <p:sp>
        <p:nvSpPr>
          <p:cNvPr id="5" name="Freccia destra 4"/>
          <p:cNvSpPr/>
          <p:nvPr/>
        </p:nvSpPr>
        <p:spPr>
          <a:xfrm>
            <a:off x="653640" y="1493913"/>
            <a:ext cx="803047" cy="336131"/>
          </a:xfrm>
          <a:prstGeom prst="right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00000"/>
              </a:solidFill>
            </a:endParaRPr>
          </a:p>
        </p:txBody>
      </p:sp>
      <p:sp>
        <p:nvSpPr>
          <p:cNvPr id="6" name="Freccia destra 5"/>
          <p:cNvSpPr/>
          <p:nvPr/>
        </p:nvSpPr>
        <p:spPr>
          <a:xfrm>
            <a:off x="691002" y="6165408"/>
            <a:ext cx="803047" cy="336131"/>
          </a:xfrm>
          <a:prstGeom prst="right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800000"/>
                </a:solidFill>
              </a:rPr>
              <a:t>    </a:t>
            </a:r>
            <a:endParaRPr lang="en-GB" dirty="0">
              <a:solidFill>
                <a:srgbClr val="800000"/>
              </a:solidFill>
            </a:endParaRPr>
          </a:p>
        </p:txBody>
      </p:sp>
      <p:sp>
        <p:nvSpPr>
          <p:cNvPr id="7" name="Freccia destra 6"/>
          <p:cNvSpPr/>
          <p:nvPr/>
        </p:nvSpPr>
        <p:spPr>
          <a:xfrm>
            <a:off x="719016" y="4151630"/>
            <a:ext cx="803047" cy="336131"/>
          </a:xfrm>
          <a:prstGeom prst="rightArrow">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800000"/>
                </a:solidFill>
              </a:rPr>
              <a:t>       </a:t>
            </a:r>
            <a:endParaRPr lang="en-GB" dirty="0">
              <a:solidFill>
                <a:srgbClr val="800000"/>
              </a:solidFill>
            </a:endParaRPr>
          </a:p>
        </p:txBody>
      </p:sp>
      <p:pic>
        <p:nvPicPr>
          <p:cNvPr id="8" name="Immagine 7"/>
          <p:cNvPicPr>
            <a:picLocks noChangeAspect="1"/>
          </p:cNvPicPr>
          <p:nvPr/>
        </p:nvPicPr>
        <p:blipFill>
          <a:blip r:embed="rId3"/>
          <a:stretch>
            <a:fillRect/>
          </a:stretch>
        </p:blipFill>
        <p:spPr>
          <a:xfrm>
            <a:off x="5808086" y="18534"/>
            <a:ext cx="3296883" cy="3296883"/>
          </a:xfrm>
          <a:prstGeom prst="rect">
            <a:avLst/>
          </a:prstGeom>
        </p:spPr>
      </p:pic>
      <p:pic>
        <p:nvPicPr>
          <p:cNvPr id="9" name="Immagine 8"/>
          <p:cNvPicPr>
            <a:picLocks noChangeAspect="1"/>
          </p:cNvPicPr>
          <p:nvPr/>
        </p:nvPicPr>
        <p:blipFill>
          <a:blip r:embed="rId4"/>
          <a:stretch>
            <a:fillRect/>
          </a:stretch>
        </p:blipFill>
        <p:spPr>
          <a:xfrm>
            <a:off x="5808087" y="3641485"/>
            <a:ext cx="3296883" cy="3296883"/>
          </a:xfrm>
          <a:prstGeom prst="rect">
            <a:avLst/>
          </a:prstGeom>
        </p:spPr>
      </p:pic>
    </p:spTree>
    <p:extLst>
      <p:ext uri="{BB962C8B-B14F-4D97-AF65-F5344CB8AC3E}">
        <p14:creationId xmlns:p14="http://schemas.microsoft.com/office/powerpoint/2010/main" val="23718928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4668" y="-106816"/>
            <a:ext cx="9059332" cy="8074003"/>
          </a:xfrm>
          <a:prstGeom prst="rect">
            <a:avLst/>
          </a:prstGeom>
        </p:spPr>
        <p:txBody>
          <a:bodyPr wrap="square">
            <a:spAutoFit/>
          </a:bodyPr>
          <a:lstStyle/>
          <a:p>
            <a:endParaRPr lang="en-GB" sz="1400" dirty="0">
              <a:solidFill>
                <a:srgbClr val="000000"/>
              </a:solidFill>
              <a:latin typeface="+mj-lt"/>
            </a:endParaRPr>
          </a:p>
          <a:p>
            <a:endParaRPr lang="en-GB" sz="1400" dirty="0" smtClean="0">
              <a:solidFill>
                <a:srgbClr val="000000"/>
              </a:solidFill>
              <a:latin typeface="+mj-lt"/>
            </a:endParaRPr>
          </a:p>
          <a:p>
            <a:pPr marL="285750" indent="-285750">
              <a:buFontTx/>
              <a:buChar char="-"/>
            </a:pPr>
            <a:r>
              <a:rPr lang="en-GB" sz="1400" b="1" dirty="0" smtClean="0">
                <a:solidFill>
                  <a:srgbClr val="000000"/>
                </a:solidFill>
                <a:latin typeface="+mj-lt"/>
              </a:rPr>
              <a:t>Srame &amp;</a:t>
            </a:r>
            <a:r>
              <a:rPr lang="en-GB" sz="1400" b="1" dirty="0">
                <a:solidFill>
                  <a:srgbClr val="000000"/>
                </a:solidFill>
                <a:latin typeface="+mj-lt"/>
              </a:rPr>
              <a:t>Wedman</a:t>
            </a:r>
            <a:r>
              <a:rPr lang="en-GB" sz="1400" dirty="0">
                <a:solidFill>
                  <a:srgbClr val="000000"/>
                </a:solidFill>
                <a:latin typeface="+mj-lt"/>
              </a:rPr>
              <a:t>+</a:t>
            </a:r>
            <a:r>
              <a:rPr lang="en-GB" sz="1400" dirty="0" smtClean="0">
                <a:solidFill>
                  <a:srgbClr val="000000"/>
                </a:solidFill>
                <a:latin typeface="+mj-lt"/>
              </a:rPr>
              <a:t>1978 discovered </a:t>
            </a:r>
            <a:r>
              <a:rPr lang="pt-BR" sz="1400" dirty="0" smtClean="0">
                <a:solidFill>
                  <a:srgbClr val="000000"/>
                </a:solidFill>
                <a:latin typeface="+mj-lt"/>
              </a:rPr>
              <a:t> </a:t>
            </a:r>
            <a:r>
              <a:rPr lang="pt-BR" sz="1400" dirty="0">
                <a:solidFill>
                  <a:srgbClr val="000000"/>
                </a:solidFill>
                <a:latin typeface="+mj-lt"/>
              </a:rPr>
              <a:t>Q1635+26 </a:t>
            </a:r>
            <a:r>
              <a:rPr lang="en-GB" sz="1400" dirty="0" smtClean="0">
                <a:solidFill>
                  <a:srgbClr val="000000"/>
                </a:solidFill>
                <a:latin typeface="+mj-lt"/>
              </a:rPr>
              <a:t>z</a:t>
            </a:r>
            <a:r>
              <a:rPr lang="en-GB" sz="1400" dirty="0">
                <a:solidFill>
                  <a:srgbClr val="000000"/>
                </a:solidFill>
                <a:latin typeface="+mj-lt"/>
              </a:rPr>
              <a:t>= 1.96  Δv=</a:t>
            </a:r>
            <a:r>
              <a:rPr lang="en-GB" sz="1400" dirty="0" smtClean="0">
                <a:solidFill>
                  <a:srgbClr val="000000"/>
                </a:solidFill>
                <a:latin typeface="+mj-lt"/>
              </a:rPr>
              <a:t>30 =  </a:t>
            </a:r>
            <a:r>
              <a:rPr lang="en-GB" sz="1400" dirty="0">
                <a:solidFill>
                  <a:srgbClr val="000000"/>
                </a:solidFill>
                <a:latin typeface="+mj-lt"/>
              </a:rPr>
              <a:t>3.9”     R</a:t>
            </a:r>
            <a:r>
              <a:rPr lang="en-GB" sz="1400" baseline="-25000" dirty="0">
                <a:solidFill>
                  <a:srgbClr val="000000"/>
                </a:solidFill>
                <a:latin typeface="+mj-lt"/>
              </a:rPr>
              <a:t>prop</a:t>
            </a:r>
            <a:r>
              <a:rPr lang="en-GB" sz="1400" dirty="0">
                <a:solidFill>
                  <a:srgbClr val="000000"/>
                </a:solidFill>
                <a:latin typeface="+mj-lt"/>
              </a:rPr>
              <a:t>=</a:t>
            </a:r>
            <a:r>
              <a:rPr lang="en-GB" sz="1400" dirty="0" smtClean="0">
                <a:solidFill>
                  <a:srgbClr val="000000"/>
                </a:solidFill>
                <a:latin typeface="+mj-lt"/>
              </a:rPr>
              <a:t>23.2, possible </a:t>
            </a:r>
            <a:r>
              <a:rPr lang="en-GB" sz="1400" dirty="0">
                <a:solidFill>
                  <a:srgbClr val="000000"/>
                </a:solidFill>
                <a:latin typeface="+mj-lt"/>
              </a:rPr>
              <a:t>lens by </a:t>
            </a:r>
            <a:r>
              <a:rPr lang="en-GB" sz="1400" b="1" dirty="0" err="1">
                <a:solidFill>
                  <a:srgbClr val="000000"/>
                </a:solidFill>
                <a:latin typeface="+mj-lt"/>
              </a:rPr>
              <a:t>Djorgovski</a:t>
            </a:r>
            <a:r>
              <a:rPr lang="en-GB" sz="1400" b="1" dirty="0">
                <a:solidFill>
                  <a:srgbClr val="000000"/>
                </a:solidFill>
                <a:latin typeface="+mj-lt"/>
              </a:rPr>
              <a:t> &amp; Spinrad </a:t>
            </a:r>
            <a:r>
              <a:rPr lang="en-GB" sz="1400" dirty="0" smtClean="0">
                <a:solidFill>
                  <a:srgbClr val="000000"/>
                </a:solidFill>
                <a:latin typeface="+mj-lt"/>
              </a:rPr>
              <a:t>1984 </a:t>
            </a:r>
            <a:r>
              <a:rPr lang="en-GB" sz="1400" dirty="0">
                <a:solidFill>
                  <a:srgbClr val="000000"/>
                </a:solidFill>
                <a:latin typeface="+mj-lt"/>
              </a:rPr>
              <a:t>and likely a binary instead by e.g., </a:t>
            </a:r>
            <a:r>
              <a:rPr lang="en-GB" sz="1400" b="1" dirty="0" err="1">
                <a:solidFill>
                  <a:srgbClr val="000000"/>
                </a:solidFill>
                <a:latin typeface="+mj-lt"/>
              </a:rPr>
              <a:t>Kochanek</a:t>
            </a:r>
            <a:r>
              <a:rPr lang="en-GB" sz="1400" dirty="0">
                <a:solidFill>
                  <a:srgbClr val="000000"/>
                </a:solidFill>
                <a:latin typeface="+mj-lt"/>
              </a:rPr>
              <a:t> et al. 1999; </a:t>
            </a:r>
            <a:r>
              <a:rPr lang="en-GB" sz="1400" b="1" dirty="0" err="1">
                <a:solidFill>
                  <a:srgbClr val="000000"/>
                </a:solidFill>
                <a:latin typeface="+mj-lt"/>
              </a:rPr>
              <a:t>Peng</a:t>
            </a:r>
            <a:r>
              <a:rPr lang="en-GB" sz="1400" dirty="0">
                <a:solidFill>
                  <a:srgbClr val="000000"/>
                </a:solidFill>
                <a:latin typeface="+mj-lt"/>
              </a:rPr>
              <a:t> et al. 1999</a:t>
            </a:r>
            <a:r>
              <a:rPr lang="en-GB" sz="1400" b="1" dirty="0">
                <a:solidFill>
                  <a:srgbClr val="000000"/>
                </a:solidFill>
                <a:latin typeface="+mj-lt"/>
              </a:rPr>
              <a:t>; </a:t>
            </a:r>
            <a:r>
              <a:rPr lang="en-GB" sz="1400" b="1" dirty="0" err="1">
                <a:solidFill>
                  <a:srgbClr val="000000"/>
                </a:solidFill>
                <a:latin typeface="+mj-lt"/>
              </a:rPr>
              <a:t>Rusin</a:t>
            </a:r>
            <a:r>
              <a:rPr lang="en-GB" sz="1400" dirty="0">
                <a:solidFill>
                  <a:srgbClr val="000000"/>
                </a:solidFill>
                <a:latin typeface="+mj-lt"/>
              </a:rPr>
              <a:t> </a:t>
            </a:r>
            <a:r>
              <a:rPr lang="en-GB" sz="1400" dirty="0" smtClean="0">
                <a:solidFill>
                  <a:srgbClr val="000000"/>
                </a:solidFill>
                <a:latin typeface="+mj-lt"/>
              </a:rPr>
              <a:t>2002,recovered </a:t>
            </a:r>
            <a:r>
              <a:rPr lang="en-GB" sz="1400" dirty="0">
                <a:solidFill>
                  <a:srgbClr val="000000"/>
                </a:solidFill>
                <a:latin typeface="+mj-lt"/>
              </a:rPr>
              <a:t>in </a:t>
            </a:r>
            <a:r>
              <a:rPr lang="en-GB" sz="1400" b="1" dirty="0" smtClean="0">
                <a:solidFill>
                  <a:srgbClr val="000000"/>
                </a:solidFill>
                <a:latin typeface="+mj-lt"/>
              </a:rPr>
              <a:t>F06</a:t>
            </a:r>
            <a:r>
              <a:rPr lang="en-GB" sz="1400" dirty="0" smtClean="0">
                <a:solidFill>
                  <a:srgbClr val="000000"/>
                </a:solidFill>
                <a:latin typeface="+mj-lt"/>
              </a:rPr>
              <a:t>)</a:t>
            </a:r>
          </a:p>
          <a:p>
            <a:pPr marL="285750" indent="-285750">
              <a:buFontTx/>
              <a:buChar char="-"/>
            </a:pPr>
            <a:endParaRPr lang="en-GB" sz="1400" dirty="0" smtClean="0">
              <a:solidFill>
                <a:srgbClr val="000000"/>
              </a:solidFill>
              <a:latin typeface="+mj-lt"/>
            </a:endParaRPr>
          </a:p>
          <a:p>
            <a:pPr marL="285750" indent="-285750">
              <a:buFontTx/>
              <a:buChar char="-"/>
            </a:pPr>
            <a:r>
              <a:rPr lang="en-GB" sz="1400" b="1" dirty="0">
                <a:solidFill>
                  <a:srgbClr val="000000"/>
                </a:solidFill>
                <a:latin typeface="+mj-lt"/>
              </a:rPr>
              <a:t>Walsh</a:t>
            </a:r>
            <a:r>
              <a:rPr lang="en-GB" sz="1400" dirty="0">
                <a:solidFill>
                  <a:srgbClr val="000000"/>
                </a:solidFill>
                <a:latin typeface="+mj-lt"/>
              </a:rPr>
              <a:t>+1979 (0957 + 561 z= 1.405 Δθ=5”.7 ) </a:t>
            </a:r>
            <a:endParaRPr lang="en-GB" sz="1400" dirty="0" smtClean="0">
              <a:solidFill>
                <a:srgbClr val="000000"/>
              </a:solidFill>
              <a:latin typeface="+mj-lt"/>
            </a:endParaRPr>
          </a:p>
          <a:p>
            <a:pPr marL="285750" indent="-285750">
              <a:buFontTx/>
              <a:buChar char="-"/>
            </a:pPr>
            <a:endParaRPr lang="en-GB" sz="1400" dirty="0">
              <a:solidFill>
                <a:srgbClr val="000000"/>
              </a:solidFill>
              <a:latin typeface="+mj-lt"/>
            </a:endParaRPr>
          </a:p>
          <a:p>
            <a:pPr marL="285750" indent="-285750">
              <a:buFontTx/>
              <a:buChar char="-"/>
            </a:pPr>
            <a:r>
              <a:rPr lang="en-GB" sz="1400" b="1" dirty="0" smtClean="0">
                <a:solidFill>
                  <a:srgbClr val="000000"/>
                </a:solidFill>
                <a:latin typeface="+mj-lt"/>
              </a:rPr>
              <a:t>Burbidge</a:t>
            </a:r>
            <a:r>
              <a:rPr lang="en-GB" sz="1400" dirty="0">
                <a:solidFill>
                  <a:srgbClr val="000000"/>
                </a:solidFill>
                <a:latin typeface="+mj-lt"/>
              </a:rPr>
              <a:t>+1980 Q1120+0195 (z=2.05  Δv=600 km/s Δθ=3”.6</a:t>
            </a:r>
            <a:r>
              <a:rPr lang="en-GB" sz="1400" dirty="0" smtClean="0">
                <a:solidFill>
                  <a:srgbClr val="000000"/>
                </a:solidFill>
                <a:latin typeface="+mj-lt"/>
              </a:rPr>
              <a:t>,</a:t>
            </a:r>
            <a:r>
              <a:rPr lang="en-GB" sz="1400" dirty="0">
                <a:solidFill>
                  <a:srgbClr val="000000"/>
                </a:solidFill>
                <a:latin typeface="+mj-lt"/>
              </a:rPr>
              <a:t> </a:t>
            </a:r>
            <a:r>
              <a:rPr lang="en-GB" sz="1400" dirty="0" smtClean="0">
                <a:solidFill>
                  <a:srgbClr val="000000"/>
                </a:solidFill>
                <a:latin typeface="+mj-lt"/>
              </a:rPr>
              <a:t>the </a:t>
            </a:r>
            <a:r>
              <a:rPr lang="en-GB" sz="1400" dirty="0">
                <a:solidFill>
                  <a:srgbClr val="000000"/>
                </a:solidFill>
                <a:latin typeface="+mj-lt"/>
              </a:rPr>
              <a:t>cumulative result of subsequent work on this object corroborates </a:t>
            </a:r>
            <a:r>
              <a:rPr lang="en-GB" sz="1400" dirty="0" smtClean="0">
                <a:solidFill>
                  <a:srgbClr val="000000"/>
                </a:solidFill>
                <a:latin typeface="+mj-lt"/>
              </a:rPr>
              <a:t>the lens  interpretation, e.g. </a:t>
            </a:r>
            <a:r>
              <a:rPr lang="en-GB" sz="1400" b="1" dirty="0" smtClean="0">
                <a:solidFill>
                  <a:srgbClr val="000000"/>
                </a:solidFill>
                <a:latin typeface="+mj-lt"/>
              </a:rPr>
              <a:t>Pazcynsky </a:t>
            </a:r>
            <a:r>
              <a:rPr lang="en-GB" sz="1400" b="1" dirty="0">
                <a:solidFill>
                  <a:srgbClr val="000000"/>
                </a:solidFill>
                <a:latin typeface="+mj-lt"/>
              </a:rPr>
              <a:t>&amp; </a:t>
            </a:r>
            <a:r>
              <a:rPr lang="en-GB" sz="1400" b="1" dirty="0" err="1">
                <a:solidFill>
                  <a:srgbClr val="000000"/>
                </a:solidFill>
                <a:latin typeface="+mj-lt"/>
              </a:rPr>
              <a:t>Gorsky</a:t>
            </a:r>
            <a:r>
              <a:rPr lang="en-GB" sz="1400" b="1" dirty="0">
                <a:solidFill>
                  <a:srgbClr val="000000"/>
                </a:solidFill>
                <a:latin typeface="+mj-lt"/>
              </a:rPr>
              <a:t> </a:t>
            </a:r>
            <a:r>
              <a:rPr lang="en-GB" sz="1400" dirty="0">
                <a:solidFill>
                  <a:srgbClr val="000000"/>
                </a:solidFill>
                <a:latin typeface="+mj-lt"/>
              </a:rPr>
              <a:t>1981</a:t>
            </a:r>
            <a:r>
              <a:rPr lang="en-GB" sz="1400" dirty="0" smtClean="0">
                <a:solidFill>
                  <a:srgbClr val="000000"/>
                </a:solidFill>
                <a:latin typeface="+mj-lt"/>
              </a:rPr>
              <a:t>, but </a:t>
            </a:r>
            <a:r>
              <a:rPr lang="en-GB" sz="1400" dirty="0">
                <a:solidFill>
                  <a:srgbClr val="000000"/>
                </a:solidFill>
                <a:latin typeface="+mj-lt"/>
              </a:rPr>
              <a:t>recovered in </a:t>
            </a:r>
            <a:r>
              <a:rPr lang="en-GB" sz="1400" b="1" dirty="0" smtClean="0">
                <a:solidFill>
                  <a:srgbClr val="000000"/>
                </a:solidFill>
                <a:latin typeface="+mj-lt"/>
              </a:rPr>
              <a:t>H06</a:t>
            </a:r>
            <a:r>
              <a:rPr lang="en-GB" sz="1400" dirty="0" smtClean="0">
                <a:solidFill>
                  <a:srgbClr val="000000"/>
                </a:solidFill>
                <a:latin typeface="+mj-lt"/>
              </a:rPr>
              <a:t> as physical  binary for </a:t>
            </a:r>
            <a:r>
              <a:rPr lang="en-GB" sz="1400" dirty="0">
                <a:solidFill>
                  <a:srgbClr val="000000"/>
                </a:solidFill>
                <a:latin typeface="+mj-lt"/>
              </a:rPr>
              <a:t>redshifts and </a:t>
            </a:r>
            <a:r>
              <a:rPr lang="en-GB" sz="1400" dirty="0" smtClean="0">
                <a:solidFill>
                  <a:srgbClr val="000000"/>
                </a:solidFill>
                <a:latin typeface="+mj-lt"/>
              </a:rPr>
              <a:t>separations.</a:t>
            </a:r>
          </a:p>
          <a:p>
            <a:pPr marL="285750" indent="-285750">
              <a:buFontTx/>
              <a:buChar char="-"/>
            </a:pPr>
            <a:endParaRPr lang="en-GB" sz="1400" dirty="0">
              <a:solidFill>
                <a:srgbClr val="000000"/>
              </a:solidFill>
              <a:latin typeface="+mj-lt"/>
            </a:endParaRPr>
          </a:p>
          <a:p>
            <a:pPr marL="285750" indent="-285750">
              <a:buFontTx/>
              <a:buChar char="-"/>
            </a:pPr>
            <a:r>
              <a:rPr lang="en-GB" sz="1400" b="1" dirty="0" smtClean="0">
                <a:solidFill>
                  <a:srgbClr val="000000"/>
                </a:solidFill>
                <a:latin typeface="+mj-lt"/>
              </a:rPr>
              <a:t>Weymann+1980</a:t>
            </a:r>
            <a:r>
              <a:rPr lang="en-GB" sz="1400" dirty="0">
                <a:solidFill>
                  <a:srgbClr val="000000"/>
                </a:solidFill>
                <a:latin typeface="+mj-lt"/>
              </a:rPr>
              <a:t>	</a:t>
            </a:r>
            <a:r>
              <a:rPr lang="en-GB" sz="1400" dirty="0" smtClean="0">
                <a:solidFill>
                  <a:srgbClr val="000000"/>
                </a:solidFill>
                <a:latin typeface="+mj-lt"/>
              </a:rPr>
              <a:t>(</a:t>
            </a:r>
            <a:r>
              <a:rPr lang="pt-BR" sz="1400" dirty="0" smtClean="0">
                <a:solidFill>
                  <a:srgbClr val="000000"/>
                </a:solidFill>
                <a:latin typeface="+mj-lt"/>
              </a:rPr>
              <a:t>QSO </a:t>
            </a:r>
            <a:r>
              <a:rPr lang="pt-BR" sz="1400" dirty="0">
                <a:solidFill>
                  <a:srgbClr val="000000"/>
                </a:solidFill>
                <a:latin typeface="+mj-lt"/>
              </a:rPr>
              <a:t>B1115+</a:t>
            </a:r>
            <a:r>
              <a:rPr lang="pt-BR" sz="1400" dirty="0" smtClean="0">
                <a:solidFill>
                  <a:srgbClr val="000000"/>
                </a:solidFill>
                <a:latin typeface="+mj-lt"/>
              </a:rPr>
              <a:t>080</a:t>
            </a:r>
            <a:r>
              <a:rPr lang="en-GB" sz="1400" dirty="0" smtClean="0">
                <a:solidFill>
                  <a:srgbClr val="000000"/>
                </a:solidFill>
                <a:latin typeface="+mj-lt"/>
              </a:rPr>
              <a:t> z</a:t>
            </a:r>
            <a:r>
              <a:rPr lang="en-GB" sz="1400" dirty="0">
                <a:solidFill>
                  <a:srgbClr val="000000"/>
                </a:solidFill>
                <a:latin typeface="+mj-lt"/>
              </a:rPr>
              <a:t>= 1.72 </a:t>
            </a:r>
            <a:r>
              <a:rPr lang="en-GB" sz="1400" dirty="0" smtClean="0">
                <a:solidFill>
                  <a:srgbClr val="000000"/>
                </a:solidFill>
                <a:latin typeface="+mj-lt"/>
              </a:rPr>
              <a:t>, tripled lensed QSO)</a:t>
            </a:r>
          </a:p>
          <a:p>
            <a:pPr marL="285750" indent="-285750">
              <a:buFontTx/>
              <a:buChar char="-"/>
            </a:pPr>
            <a:endParaRPr lang="en-GB" sz="1400" dirty="0" smtClean="0">
              <a:solidFill>
                <a:srgbClr val="000000"/>
              </a:solidFill>
              <a:latin typeface="+mj-lt"/>
            </a:endParaRPr>
          </a:p>
          <a:p>
            <a:pPr marL="285750" indent="-285750">
              <a:buFontTx/>
              <a:buChar char="-"/>
            </a:pPr>
            <a:r>
              <a:rPr lang="en-GB" sz="1400" b="1" dirty="0" smtClean="0">
                <a:solidFill>
                  <a:srgbClr val="000000"/>
                </a:solidFill>
                <a:latin typeface="+mj-lt"/>
              </a:rPr>
              <a:t>Weedma</a:t>
            </a:r>
            <a:r>
              <a:rPr lang="en-GB" sz="1400" dirty="0" smtClean="0">
                <a:solidFill>
                  <a:srgbClr val="000000"/>
                </a:solidFill>
                <a:latin typeface="+mj-lt"/>
              </a:rPr>
              <a:t>n</a:t>
            </a:r>
            <a:r>
              <a:rPr lang="en-GB" sz="1400" dirty="0">
                <a:solidFill>
                  <a:srgbClr val="000000"/>
                </a:solidFill>
                <a:latin typeface="+mj-lt"/>
              </a:rPr>
              <a:t>+1982 </a:t>
            </a:r>
            <a:r>
              <a:rPr lang="en-GB" sz="1400" dirty="0" smtClean="0">
                <a:solidFill>
                  <a:srgbClr val="000000"/>
                </a:solidFill>
                <a:latin typeface="+mj-lt"/>
              </a:rPr>
              <a:t>(Q2345</a:t>
            </a:r>
            <a:r>
              <a:rPr lang="en-GB" sz="1400" dirty="0">
                <a:solidFill>
                  <a:srgbClr val="000000"/>
                </a:solidFill>
                <a:latin typeface="+mj-lt"/>
              </a:rPr>
              <a:t>+007 </a:t>
            </a:r>
            <a:r>
              <a:rPr lang="en-GB" sz="1400" dirty="0" smtClean="0">
                <a:solidFill>
                  <a:srgbClr val="000000"/>
                </a:solidFill>
                <a:latin typeface="+mj-lt"/>
              </a:rPr>
              <a:t> z</a:t>
            </a:r>
            <a:r>
              <a:rPr lang="en-GB" sz="1400" dirty="0">
                <a:solidFill>
                  <a:srgbClr val="000000"/>
                </a:solidFill>
                <a:latin typeface="+mj-lt"/>
              </a:rPr>
              <a:t>= 2.16  Δv=480 km/</a:t>
            </a:r>
            <a:r>
              <a:rPr lang="en-GB" sz="1400" dirty="0" smtClean="0">
                <a:solidFill>
                  <a:srgbClr val="000000"/>
                </a:solidFill>
                <a:latin typeface="+mj-lt"/>
              </a:rPr>
              <a:t>s Δθ</a:t>
            </a:r>
            <a:r>
              <a:rPr lang="en-GB" sz="1400" dirty="0">
                <a:solidFill>
                  <a:srgbClr val="000000"/>
                </a:solidFill>
                <a:latin typeface="+mj-lt"/>
              </a:rPr>
              <a:t>=7”.1   R</a:t>
            </a:r>
            <a:r>
              <a:rPr lang="en-GB" sz="1400" baseline="-25000" dirty="0">
                <a:solidFill>
                  <a:srgbClr val="000000"/>
                </a:solidFill>
                <a:latin typeface="+mj-lt"/>
              </a:rPr>
              <a:t>prop</a:t>
            </a:r>
            <a:r>
              <a:rPr lang="en-GB" sz="1400" dirty="0">
                <a:solidFill>
                  <a:srgbClr val="000000"/>
                </a:solidFill>
                <a:latin typeface="+mj-lt"/>
              </a:rPr>
              <a:t>=</a:t>
            </a:r>
            <a:r>
              <a:rPr lang="en-GB" sz="1400" dirty="0" smtClean="0">
                <a:solidFill>
                  <a:srgbClr val="000000"/>
                </a:solidFill>
                <a:latin typeface="+mj-lt"/>
              </a:rPr>
              <a:t>42. in </a:t>
            </a:r>
            <a:r>
              <a:rPr lang="en-GB" sz="1400" b="1" dirty="0" smtClean="0">
                <a:solidFill>
                  <a:srgbClr val="000000"/>
                </a:solidFill>
                <a:latin typeface="+mj-lt"/>
              </a:rPr>
              <a:t>H06</a:t>
            </a:r>
            <a:r>
              <a:rPr lang="en-GB" sz="1400" dirty="0" smtClean="0">
                <a:solidFill>
                  <a:srgbClr val="000000"/>
                </a:solidFill>
                <a:latin typeface="+mj-lt"/>
              </a:rPr>
              <a:t>.</a:t>
            </a:r>
            <a:r>
              <a:rPr lang="en-GB" sz="1400" dirty="0">
                <a:solidFill>
                  <a:srgbClr val="000000"/>
                </a:solidFill>
                <a:latin typeface="+mj-lt"/>
              </a:rPr>
              <a:t> Wide separation gravitational lens </a:t>
            </a:r>
            <a:r>
              <a:rPr lang="en-GB" sz="1400" dirty="0" smtClean="0">
                <a:solidFill>
                  <a:srgbClr val="000000"/>
                </a:solidFill>
                <a:latin typeface="+mj-lt"/>
              </a:rPr>
              <a:t>candidates, but </a:t>
            </a:r>
            <a:r>
              <a:rPr lang="en-GB" sz="1400" dirty="0">
                <a:solidFill>
                  <a:srgbClr val="000000"/>
                </a:solidFill>
                <a:latin typeface="+mj-lt"/>
              </a:rPr>
              <a:t>no potential luminous deflector had been  detected </a:t>
            </a:r>
            <a:endParaRPr lang="en-GB" sz="1400" dirty="0" smtClean="0">
              <a:solidFill>
                <a:srgbClr val="000000"/>
              </a:solidFill>
              <a:latin typeface="+mj-lt"/>
            </a:endParaRPr>
          </a:p>
          <a:p>
            <a:pPr marL="285750" indent="-285750">
              <a:buFontTx/>
              <a:buChar char="-"/>
            </a:pPr>
            <a:endParaRPr lang="en-GB" sz="1400" dirty="0" smtClean="0">
              <a:solidFill>
                <a:srgbClr val="000000"/>
              </a:solidFill>
              <a:latin typeface="+mj-lt"/>
            </a:endParaRPr>
          </a:p>
          <a:p>
            <a:pPr marL="285750" indent="-285750">
              <a:buFontTx/>
              <a:buChar char="-"/>
            </a:pPr>
            <a:r>
              <a:rPr lang="en-GB" sz="1400" b="1" dirty="0" err="1" smtClean="0">
                <a:solidFill>
                  <a:srgbClr val="000000"/>
                </a:solidFill>
                <a:latin typeface="+mj-lt"/>
              </a:rPr>
              <a:t>Djorgovsky</a:t>
            </a:r>
            <a:r>
              <a:rPr lang="en-GB" sz="1400" b="1" dirty="0" err="1">
                <a:solidFill>
                  <a:srgbClr val="000000"/>
                </a:solidFill>
                <a:latin typeface="+mj-lt"/>
              </a:rPr>
              <a:t>&amp;Spinrad</a:t>
            </a:r>
            <a:r>
              <a:rPr lang="en-GB" sz="1400" b="1" dirty="0">
                <a:solidFill>
                  <a:srgbClr val="000000"/>
                </a:solidFill>
                <a:latin typeface="+mj-lt"/>
              </a:rPr>
              <a:t> </a:t>
            </a:r>
            <a:r>
              <a:rPr lang="en-GB" sz="1400" dirty="0" smtClean="0">
                <a:solidFill>
                  <a:srgbClr val="000000"/>
                </a:solidFill>
                <a:latin typeface="+mj-lt"/>
              </a:rPr>
              <a:t>1984 (Q </a:t>
            </a:r>
            <a:r>
              <a:rPr lang="en-GB" sz="1400" dirty="0">
                <a:solidFill>
                  <a:srgbClr val="000000"/>
                </a:solidFill>
                <a:latin typeface="+mj-lt"/>
              </a:rPr>
              <a:t>1635+</a:t>
            </a:r>
            <a:r>
              <a:rPr lang="en-GB" sz="1400" dirty="0" smtClean="0">
                <a:solidFill>
                  <a:srgbClr val="000000"/>
                </a:solidFill>
                <a:latin typeface="+mj-lt"/>
              </a:rPr>
              <a:t>267)</a:t>
            </a:r>
          </a:p>
          <a:p>
            <a:pPr marL="285750" indent="-285750">
              <a:buFontTx/>
              <a:buChar char="-"/>
            </a:pPr>
            <a:endParaRPr lang="en-GB" sz="1400" dirty="0" smtClean="0">
              <a:solidFill>
                <a:srgbClr val="000000"/>
              </a:solidFill>
              <a:latin typeface="+mj-lt"/>
            </a:endParaRPr>
          </a:p>
          <a:p>
            <a:pPr marL="285750" indent="-285750">
              <a:buFontTx/>
              <a:buChar char="-"/>
            </a:pPr>
            <a:r>
              <a:rPr lang="en-GB" sz="1400" b="1" dirty="0" smtClean="0">
                <a:solidFill>
                  <a:srgbClr val="000000"/>
                </a:solidFill>
                <a:latin typeface="+mj-lt"/>
              </a:rPr>
              <a:t>Meylan &amp; Djorgovsky </a:t>
            </a:r>
            <a:r>
              <a:rPr lang="en-GB" sz="1400" dirty="0" smtClean="0">
                <a:solidFill>
                  <a:srgbClr val="000000"/>
                </a:solidFill>
                <a:latin typeface="+mj-lt"/>
              </a:rPr>
              <a:t>1989 (Q </a:t>
            </a:r>
            <a:r>
              <a:rPr lang="en-GB" sz="1400" dirty="0">
                <a:solidFill>
                  <a:srgbClr val="000000"/>
                </a:solidFill>
                <a:latin typeface="+mj-lt"/>
              </a:rPr>
              <a:t>1120+0195 </a:t>
            </a:r>
            <a:r>
              <a:rPr lang="en-GB" sz="1400" dirty="0" smtClean="0">
                <a:solidFill>
                  <a:srgbClr val="000000"/>
                </a:solidFill>
                <a:latin typeface="+mj-lt"/>
              </a:rPr>
              <a:t>z</a:t>
            </a:r>
            <a:r>
              <a:rPr lang="en-GB" sz="1400" dirty="0">
                <a:solidFill>
                  <a:srgbClr val="000000"/>
                </a:solidFill>
                <a:latin typeface="+mj-lt"/>
              </a:rPr>
              <a:t>=1.47 Δv=630 km</a:t>
            </a:r>
            <a:r>
              <a:rPr lang="en-GB" sz="1400" dirty="0" smtClean="0">
                <a:solidFill>
                  <a:srgbClr val="000000"/>
                </a:solidFill>
                <a:latin typeface="+mj-lt"/>
              </a:rPr>
              <a:t>/s Δθ</a:t>
            </a:r>
            <a:r>
              <a:rPr lang="en-GB" sz="1400" dirty="0">
                <a:solidFill>
                  <a:srgbClr val="000000"/>
                </a:solidFill>
                <a:latin typeface="+mj-lt"/>
              </a:rPr>
              <a:t>=6”.5 </a:t>
            </a:r>
            <a:r>
              <a:rPr lang="en-GB" sz="1400" dirty="0" smtClean="0">
                <a:solidFill>
                  <a:srgbClr val="000000"/>
                </a:solidFill>
                <a:latin typeface="+mj-lt"/>
              </a:rPr>
              <a:t> </a:t>
            </a:r>
            <a:r>
              <a:rPr lang="en-GB" sz="1400" dirty="0">
                <a:solidFill>
                  <a:srgbClr val="000000"/>
                </a:solidFill>
                <a:latin typeface="+mj-lt"/>
              </a:rPr>
              <a:t>R</a:t>
            </a:r>
            <a:r>
              <a:rPr lang="en-GB" sz="1400" baseline="-25000" dirty="0">
                <a:solidFill>
                  <a:srgbClr val="000000"/>
                </a:solidFill>
                <a:latin typeface="+mj-lt"/>
              </a:rPr>
              <a:t>prop</a:t>
            </a:r>
            <a:r>
              <a:rPr lang="en-GB" sz="1400" dirty="0">
                <a:solidFill>
                  <a:srgbClr val="000000"/>
                </a:solidFill>
                <a:latin typeface="+mj-lt"/>
              </a:rPr>
              <a:t>=39.6 </a:t>
            </a:r>
            <a:r>
              <a:rPr lang="en-GB" sz="1400" dirty="0" smtClean="0">
                <a:solidFill>
                  <a:srgbClr val="000000"/>
                </a:solidFill>
                <a:latin typeface="+mj-lt"/>
              </a:rPr>
              <a:t>kpc, in </a:t>
            </a:r>
            <a:r>
              <a:rPr lang="en-GB" sz="1400" b="1" dirty="0" smtClean="0">
                <a:solidFill>
                  <a:srgbClr val="000000"/>
                </a:solidFill>
                <a:latin typeface="+mj-lt"/>
              </a:rPr>
              <a:t>H06</a:t>
            </a:r>
            <a:r>
              <a:rPr lang="en-GB" sz="1400" dirty="0" smtClean="0">
                <a:solidFill>
                  <a:srgbClr val="000000"/>
                </a:solidFill>
                <a:latin typeface="+mj-lt"/>
              </a:rPr>
              <a:t>)</a:t>
            </a:r>
          </a:p>
          <a:p>
            <a:pPr marL="285750" indent="-285750">
              <a:buFontTx/>
              <a:buChar char="-"/>
            </a:pPr>
            <a:endParaRPr lang="en-GB" sz="1400" baseline="30000" dirty="0">
              <a:solidFill>
                <a:srgbClr val="000000"/>
              </a:solidFill>
              <a:latin typeface="+mj-lt"/>
            </a:endParaRPr>
          </a:p>
          <a:p>
            <a:pPr marL="285750" indent="-285750">
              <a:buFontTx/>
              <a:buChar char="-"/>
            </a:pPr>
            <a:r>
              <a:rPr lang="en-GB" sz="1400" b="1" dirty="0" smtClean="0">
                <a:solidFill>
                  <a:srgbClr val="000000"/>
                </a:solidFill>
                <a:latin typeface="+mj-lt"/>
              </a:rPr>
              <a:t>Hewett</a:t>
            </a:r>
            <a:r>
              <a:rPr lang="en-GB" sz="1400" dirty="0">
                <a:solidFill>
                  <a:srgbClr val="000000"/>
                </a:solidFill>
                <a:latin typeface="+mj-lt"/>
              </a:rPr>
              <a:t>+</a:t>
            </a:r>
            <a:r>
              <a:rPr lang="en-GB" sz="1400" dirty="0" smtClean="0">
                <a:solidFill>
                  <a:srgbClr val="000000"/>
                </a:solidFill>
                <a:latin typeface="+mj-lt"/>
              </a:rPr>
              <a:t>1989 (LBSQ </a:t>
            </a:r>
            <a:r>
              <a:rPr lang="en-GB" sz="1400" dirty="0">
                <a:solidFill>
                  <a:srgbClr val="000000"/>
                </a:solidFill>
                <a:latin typeface="+mj-lt"/>
              </a:rPr>
              <a:t>1429-008 </a:t>
            </a:r>
            <a:r>
              <a:rPr lang="en-GB" sz="1400" dirty="0" smtClean="0">
                <a:solidFill>
                  <a:srgbClr val="000000"/>
                </a:solidFill>
                <a:latin typeface="+mj-lt"/>
              </a:rPr>
              <a:t>z</a:t>
            </a:r>
            <a:r>
              <a:rPr lang="en-GB" sz="1400" dirty="0">
                <a:solidFill>
                  <a:srgbClr val="000000"/>
                </a:solidFill>
                <a:latin typeface="+mj-lt"/>
              </a:rPr>
              <a:t>=2.08  Δv=260 km/</a:t>
            </a:r>
            <a:r>
              <a:rPr lang="en-GB" sz="1400" dirty="0" smtClean="0">
                <a:solidFill>
                  <a:srgbClr val="000000"/>
                </a:solidFill>
                <a:latin typeface="+mj-lt"/>
              </a:rPr>
              <a:t>s Δθ</a:t>
            </a:r>
            <a:r>
              <a:rPr lang="en-GB" sz="1400" dirty="0">
                <a:solidFill>
                  <a:srgbClr val="000000"/>
                </a:solidFill>
                <a:latin typeface="+mj-lt"/>
              </a:rPr>
              <a:t>=5”</a:t>
            </a:r>
            <a:r>
              <a:rPr lang="en-GB" sz="1400" dirty="0" smtClean="0">
                <a:solidFill>
                  <a:srgbClr val="000000"/>
                </a:solidFill>
                <a:latin typeface="+mj-lt"/>
              </a:rPr>
              <a:t>.1</a:t>
            </a:r>
            <a:r>
              <a:rPr lang="en-GB" sz="1400" dirty="0">
                <a:solidFill>
                  <a:srgbClr val="000000"/>
                </a:solidFill>
                <a:latin typeface="+mj-lt"/>
              </a:rPr>
              <a:t> </a:t>
            </a:r>
            <a:r>
              <a:rPr lang="en-GB" sz="1400" dirty="0" smtClean="0">
                <a:solidFill>
                  <a:srgbClr val="000000"/>
                </a:solidFill>
                <a:latin typeface="+mj-lt"/>
              </a:rPr>
              <a:t>R</a:t>
            </a:r>
            <a:r>
              <a:rPr lang="en-GB" sz="1400" baseline="-25000" dirty="0" smtClean="0">
                <a:solidFill>
                  <a:srgbClr val="000000"/>
                </a:solidFill>
                <a:latin typeface="+mj-lt"/>
              </a:rPr>
              <a:t>prop</a:t>
            </a:r>
            <a:r>
              <a:rPr lang="en-GB" sz="1400" dirty="0">
                <a:solidFill>
                  <a:srgbClr val="000000"/>
                </a:solidFill>
                <a:latin typeface="+mj-lt"/>
              </a:rPr>
              <a:t>=30.8 </a:t>
            </a:r>
            <a:r>
              <a:rPr lang="en-GB" sz="1400" dirty="0" smtClean="0">
                <a:solidFill>
                  <a:srgbClr val="000000"/>
                </a:solidFill>
                <a:latin typeface="+mj-lt"/>
              </a:rPr>
              <a:t>kpc, in</a:t>
            </a:r>
            <a:r>
              <a:rPr lang="en-GB" sz="1400" b="1" dirty="0" smtClean="0">
                <a:solidFill>
                  <a:srgbClr val="000000"/>
                </a:solidFill>
                <a:latin typeface="+mj-lt"/>
              </a:rPr>
              <a:t> H06</a:t>
            </a:r>
            <a:r>
              <a:rPr lang="en-GB" sz="1400" dirty="0" smtClean="0">
                <a:solidFill>
                  <a:srgbClr val="000000"/>
                </a:solidFill>
                <a:latin typeface="+mj-lt"/>
              </a:rPr>
              <a:t>)</a:t>
            </a:r>
          </a:p>
          <a:p>
            <a:pPr marL="285750" indent="-285750">
              <a:buFontTx/>
              <a:buChar char="-"/>
            </a:pPr>
            <a:endParaRPr lang="en-GB" sz="1400" baseline="30000" dirty="0">
              <a:solidFill>
                <a:srgbClr val="000000"/>
              </a:solidFill>
              <a:latin typeface="+mj-lt"/>
            </a:endParaRPr>
          </a:p>
          <a:p>
            <a:pPr marL="285750" indent="-285750">
              <a:buFontTx/>
              <a:buChar char="-"/>
            </a:pPr>
            <a:r>
              <a:rPr lang="en-GB" sz="1400" b="1" dirty="0" smtClean="0">
                <a:solidFill>
                  <a:srgbClr val="000000"/>
                </a:solidFill>
                <a:latin typeface="+mj-lt"/>
              </a:rPr>
              <a:t>Crampton</a:t>
            </a:r>
            <a:r>
              <a:rPr lang="en-GB" sz="1400" b="1" dirty="0">
                <a:solidFill>
                  <a:srgbClr val="000000"/>
                </a:solidFill>
                <a:latin typeface="+mj-lt"/>
              </a:rPr>
              <a:t>+1988 </a:t>
            </a:r>
            <a:r>
              <a:rPr lang="en-GB" sz="1400" b="1" dirty="0" smtClean="0">
                <a:solidFill>
                  <a:srgbClr val="000000"/>
                </a:solidFill>
                <a:latin typeface="+mj-lt"/>
              </a:rPr>
              <a:t>(HS </a:t>
            </a:r>
            <a:r>
              <a:rPr lang="en-GB" sz="1400" b="1" dirty="0">
                <a:solidFill>
                  <a:srgbClr val="000000"/>
                </a:solidFill>
                <a:latin typeface="+mj-lt"/>
              </a:rPr>
              <a:t>1216+</a:t>
            </a:r>
            <a:r>
              <a:rPr lang="en-GB" sz="1400" b="1" dirty="0" smtClean="0">
                <a:solidFill>
                  <a:srgbClr val="000000"/>
                </a:solidFill>
                <a:latin typeface="+mj-lt"/>
              </a:rPr>
              <a:t>5032</a:t>
            </a:r>
            <a:r>
              <a:rPr lang="en-GB" sz="1400" b="1" dirty="0">
                <a:solidFill>
                  <a:srgbClr val="000000"/>
                </a:solidFill>
                <a:latin typeface="+mj-lt"/>
              </a:rPr>
              <a:t> </a:t>
            </a:r>
            <a:r>
              <a:rPr lang="en-GB" sz="1400" b="1" dirty="0" smtClean="0">
                <a:solidFill>
                  <a:srgbClr val="000000"/>
                </a:solidFill>
                <a:latin typeface="+mj-lt"/>
              </a:rPr>
              <a:t>z</a:t>
            </a:r>
            <a:r>
              <a:rPr lang="en-GB" sz="1400" b="1" dirty="0">
                <a:solidFill>
                  <a:srgbClr val="000000"/>
                </a:solidFill>
                <a:latin typeface="+mj-lt"/>
              </a:rPr>
              <a:t>=2.03Δv=200 km/</a:t>
            </a:r>
            <a:r>
              <a:rPr lang="en-GB" sz="1400" b="1" dirty="0" smtClean="0">
                <a:solidFill>
                  <a:srgbClr val="000000"/>
                </a:solidFill>
                <a:latin typeface="+mj-lt"/>
              </a:rPr>
              <a:t>s Δθ</a:t>
            </a:r>
            <a:r>
              <a:rPr lang="en-GB" sz="1400" b="1" dirty="0">
                <a:solidFill>
                  <a:srgbClr val="000000"/>
                </a:solidFill>
                <a:latin typeface="+mj-lt"/>
              </a:rPr>
              <a:t>=9”.2  R</a:t>
            </a:r>
            <a:r>
              <a:rPr lang="en-GB" sz="1400" b="1" baseline="-25000" dirty="0">
                <a:solidFill>
                  <a:srgbClr val="000000"/>
                </a:solidFill>
                <a:latin typeface="+mj-lt"/>
              </a:rPr>
              <a:t>prop</a:t>
            </a:r>
            <a:r>
              <a:rPr lang="en-GB" sz="1400" b="1" dirty="0">
                <a:solidFill>
                  <a:srgbClr val="000000"/>
                </a:solidFill>
                <a:latin typeface="+mj-lt"/>
              </a:rPr>
              <a:t>=55.4 </a:t>
            </a:r>
            <a:r>
              <a:rPr lang="en-GB" sz="1400" b="1" dirty="0" smtClean="0">
                <a:solidFill>
                  <a:srgbClr val="000000"/>
                </a:solidFill>
                <a:latin typeface="+mj-lt"/>
              </a:rPr>
              <a:t>kpc, in H06. Recognized </a:t>
            </a:r>
            <a:r>
              <a:rPr lang="en-GB" sz="1400" b="1" dirty="0">
                <a:solidFill>
                  <a:srgbClr val="000000"/>
                </a:solidFill>
                <a:latin typeface="+mj-lt"/>
              </a:rPr>
              <a:t>as QSOs by Richter</a:t>
            </a:r>
            <a:r>
              <a:rPr lang="en-GB" sz="1400" dirty="0">
                <a:solidFill>
                  <a:srgbClr val="000000"/>
                </a:solidFill>
                <a:latin typeface="+mj-lt"/>
              </a:rPr>
              <a:t>+</a:t>
            </a:r>
            <a:r>
              <a:rPr lang="en-GB" sz="1400" dirty="0" smtClean="0">
                <a:solidFill>
                  <a:srgbClr val="000000"/>
                </a:solidFill>
                <a:latin typeface="+mj-lt"/>
              </a:rPr>
              <a:t>1968. </a:t>
            </a:r>
            <a:r>
              <a:rPr lang="en-GB" sz="1400" dirty="0">
                <a:solidFill>
                  <a:srgbClr val="000000"/>
                </a:solidFill>
                <a:latin typeface="+mj-lt"/>
              </a:rPr>
              <a:t>Physically related pair, possibly residing in a cluster of galaxies at z = </a:t>
            </a:r>
            <a:r>
              <a:rPr lang="en-GB" sz="1400" dirty="0" smtClean="0">
                <a:solidFill>
                  <a:srgbClr val="000000"/>
                </a:solidFill>
                <a:latin typeface="+mj-lt"/>
              </a:rPr>
              <a:t>2</a:t>
            </a:r>
          </a:p>
          <a:p>
            <a:r>
              <a:rPr lang="en-GB" sz="1400" dirty="0">
                <a:solidFill>
                  <a:srgbClr val="000000"/>
                </a:solidFill>
                <a:latin typeface="+mj-lt"/>
              </a:rPr>
              <a:t>	</a:t>
            </a:r>
          </a:p>
          <a:p>
            <a:pPr marL="285750" indent="-285750">
              <a:buFontTx/>
              <a:buChar char="-"/>
            </a:pPr>
            <a:r>
              <a:rPr lang="en-GB" sz="1400" b="1" dirty="0" smtClean="0">
                <a:solidFill>
                  <a:srgbClr val="000000"/>
                </a:solidFill>
                <a:latin typeface="+mj-lt"/>
              </a:rPr>
              <a:t>Hagen</a:t>
            </a:r>
            <a:r>
              <a:rPr lang="en-GB" sz="1400" dirty="0" smtClean="0">
                <a:solidFill>
                  <a:srgbClr val="000000"/>
                </a:solidFill>
                <a:latin typeface="+mj-lt"/>
              </a:rPr>
              <a:t>+1996 (Q 1343+2650 z=1.46 Δv=50 km/</a:t>
            </a:r>
            <a:r>
              <a:rPr lang="en-GB" sz="1400" dirty="0" err="1" smtClean="0">
                <a:solidFill>
                  <a:srgbClr val="000000"/>
                </a:solidFill>
                <a:latin typeface="+mj-lt"/>
              </a:rPr>
              <a:t>s</a:t>
            </a:r>
            <a:r>
              <a:rPr lang="en-GB" sz="1400" dirty="0" err="1">
                <a:solidFill>
                  <a:srgbClr val="000000"/>
                </a:solidFill>
                <a:latin typeface="+mj-lt"/>
              </a:rPr>
              <a:t>Δθ</a:t>
            </a:r>
            <a:r>
              <a:rPr lang="en-GB" sz="1400" dirty="0">
                <a:solidFill>
                  <a:srgbClr val="000000"/>
                </a:solidFill>
                <a:latin typeface="+mj-lt"/>
              </a:rPr>
              <a:t>=9”.1  R</a:t>
            </a:r>
            <a:r>
              <a:rPr lang="en-GB" sz="1400" baseline="-25000" dirty="0">
                <a:solidFill>
                  <a:srgbClr val="000000"/>
                </a:solidFill>
                <a:latin typeface="+mj-lt"/>
              </a:rPr>
              <a:t>prop</a:t>
            </a:r>
            <a:r>
              <a:rPr lang="en-GB" sz="1400" dirty="0">
                <a:solidFill>
                  <a:srgbClr val="000000"/>
                </a:solidFill>
                <a:latin typeface="+mj-lt"/>
              </a:rPr>
              <a:t>=55.1 </a:t>
            </a:r>
            <a:r>
              <a:rPr lang="en-GB" sz="1400" dirty="0" smtClean="0">
                <a:solidFill>
                  <a:srgbClr val="000000"/>
                </a:solidFill>
                <a:latin typeface="+mj-lt"/>
              </a:rPr>
              <a:t>kpc , in </a:t>
            </a:r>
            <a:r>
              <a:rPr lang="en-GB" sz="1400" b="1" dirty="0" smtClean="0">
                <a:solidFill>
                  <a:srgbClr val="000000"/>
                </a:solidFill>
                <a:latin typeface="+mj-lt"/>
              </a:rPr>
              <a:t>H06</a:t>
            </a:r>
            <a:r>
              <a:rPr lang="en-GB" sz="1400" dirty="0" smtClean="0">
                <a:solidFill>
                  <a:srgbClr val="000000"/>
                </a:solidFill>
                <a:latin typeface="+mj-lt"/>
              </a:rPr>
              <a:t>. genuine binary QSO and not a gravitationally lensed single QSO for spectra and separation</a:t>
            </a:r>
          </a:p>
          <a:p>
            <a:pPr marL="285750" indent="-285750">
              <a:buFontTx/>
              <a:buChar char="-"/>
            </a:pPr>
            <a:endParaRPr lang="en-GB" sz="1400" dirty="0" smtClean="0">
              <a:solidFill>
                <a:srgbClr val="000000"/>
              </a:solidFill>
              <a:latin typeface="+mj-lt"/>
            </a:endParaRPr>
          </a:p>
          <a:p>
            <a:pPr marL="285750" indent="-285750">
              <a:buFontTx/>
              <a:buChar char="-"/>
            </a:pPr>
            <a:r>
              <a:rPr lang="en-GB" sz="1400" dirty="0" smtClean="0">
                <a:solidFill>
                  <a:srgbClr val="000000"/>
                </a:solidFill>
                <a:latin typeface="+mj-lt"/>
              </a:rPr>
              <a:t>Gregg</a:t>
            </a:r>
            <a:r>
              <a:rPr lang="en-GB" sz="1400" dirty="0">
                <a:solidFill>
                  <a:srgbClr val="000000"/>
                </a:solidFill>
                <a:latin typeface="+mj-lt"/>
              </a:rPr>
              <a:t>+2002 </a:t>
            </a:r>
            <a:r>
              <a:rPr lang="en-GB" sz="1400" dirty="0" smtClean="0">
                <a:solidFill>
                  <a:srgbClr val="000000"/>
                </a:solidFill>
                <a:latin typeface="+mj-lt"/>
              </a:rPr>
              <a:t>(J233646.2</a:t>
            </a:r>
            <a:r>
              <a:rPr lang="en-GB" sz="1400" dirty="0">
                <a:solidFill>
                  <a:srgbClr val="000000"/>
                </a:solidFill>
                <a:latin typeface="+mj-lt"/>
              </a:rPr>
              <a:t>-010732.6 </a:t>
            </a:r>
            <a:r>
              <a:rPr lang="en-GB" sz="1400" dirty="0" smtClean="0">
                <a:solidFill>
                  <a:srgbClr val="000000"/>
                </a:solidFill>
                <a:latin typeface="+mj-lt"/>
              </a:rPr>
              <a:t>z</a:t>
            </a:r>
            <a:r>
              <a:rPr lang="en-GB" sz="1400" dirty="0">
                <a:solidFill>
                  <a:srgbClr val="000000"/>
                </a:solidFill>
                <a:latin typeface="+mj-lt"/>
              </a:rPr>
              <a:t>= 1.29  Δv=  240  km/</a:t>
            </a:r>
            <a:r>
              <a:rPr lang="en-GB" sz="1400" dirty="0" smtClean="0">
                <a:solidFill>
                  <a:srgbClr val="000000"/>
                </a:solidFill>
                <a:latin typeface="+mj-lt"/>
              </a:rPr>
              <a:t>s Δθ</a:t>
            </a:r>
            <a:r>
              <a:rPr lang="en-GB" sz="1400" dirty="0">
                <a:solidFill>
                  <a:srgbClr val="000000"/>
                </a:solidFill>
                <a:latin typeface="+mj-lt"/>
              </a:rPr>
              <a:t>=1”.7   R</a:t>
            </a:r>
            <a:r>
              <a:rPr lang="en-GB" sz="1400" baseline="-25000" dirty="0">
                <a:solidFill>
                  <a:srgbClr val="000000"/>
                </a:solidFill>
                <a:latin typeface="+mj-lt"/>
              </a:rPr>
              <a:t>prop</a:t>
            </a:r>
            <a:r>
              <a:rPr lang="en-GB" sz="1400" dirty="0">
                <a:solidFill>
                  <a:srgbClr val="000000"/>
                </a:solidFill>
                <a:latin typeface="+mj-lt"/>
              </a:rPr>
              <a:t>= </a:t>
            </a:r>
            <a:r>
              <a:rPr lang="en-GB" sz="1400" dirty="0" smtClean="0">
                <a:solidFill>
                  <a:srgbClr val="000000"/>
                </a:solidFill>
                <a:latin typeface="+mj-lt"/>
              </a:rPr>
              <a:t>10.0, in </a:t>
            </a:r>
            <a:r>
              <a:rPr lang="en-GB" sz="1400" b="1" dirty="0" smtClean="0">
                <a:solidFill>
                  <a:srgbClr val="000000"/>
                </a:solidFill>
                <a:latin typeface="+mj-lt"/>
              </a:rPr>
              <a:t>F06</a:t>
            </a:r>
            <a:r>
              <a:rPr lang="en-GB" sz="1400" dirty="0" smtClean="0">
                <a:solidFill>
                  <a:srgbClr val="000000"/>
                </a:solidFill>
                <a:latin typeface="+mj-lt"/>
              </a:rPr>
              <a:t>)</a:t>
            </a:r>
          </a:p>
          <a:p>
            <a:pPr marL="285750" indent="-285750">
              <a:buFontTx/>
              <a:buChar char="-"/>
            </a:pPr>
            <a:endParaRPr lang="en-GB" sz="1400" dirty="0">
              <a:solidFill>
                <a:srgbClr val="000000"/>
              </a:solidFill>
              <a:latin typeface="+mj-lt"/>
            </a:endParaRPr>
          </a:p>
          <a:p>
            <a:pPr marL="285750" indent="-285750">
              <a:buFontTx/>
              <a:buChar char="-"/>
            </a:pPr>
            <a:r>
              <a:rPr lang="en-GB" sz="1400" b="1" dirty="0" smtClean="0">
                <a:solidFill>
                  <a:srgbClr val="000000"/>
                </a:solidFill>
                <a:latin typeface="+mj-lt"/>
              </a:rPr>
              <a:t>Miller</a:t>
            </a:r>
            <a:r>
              <a:rPr lang="en-GB" sz="1400" b="1" dirty="0">
                <a:solidFill>
                  <a:srgbClr val="000000"/>
                </a:solidFill>
                <a:latin typeface="+mj-lt"/>
              </a:rPr>
              <a:t>+2004 </a:t>
            </a:r>
            <a:r>
              <a:rPr lang="en-GB" sz="1400" dirty="0" smtClean="0">
                <a:solidFill>
                  <a:srgbClr val="000000"/>
                </a:solidFill>
                <a:latin typeface="+mj-lt"/>
              </a:rPr>
              <a:t>(11 pairs, </a:t>
            </a:r>
            <a:r>
              <a:rPr lang="en-GB" sz="1400" dirty="0" err="1" smtClean="0">
                <a:solidFill>
                  <a:srgbClr val="000000"/>
                </a:solidFill>
                <a:latin typeface="+mj-lt"/>
              </a:rPr>
              <a:t>ossible</a:t>
            </a:r>
            <a:r>
              <a:rPr lang="en-GB" sz="1400" dirty="0" smtClean="0">
                <a:solidFill>
                  <a:srgbClr val="000000"/>
                </a:solidFill>
                <a:latin typeface="+mj-lt"/>
              </a:rPr>
              <a:t> </a:t>
            </a:r>
            <a:r>
              <a:rPr lang="en-GB" sz="1400" dirty="0">
                <a:solidFill>
                  <a:srgbClr val="000000"/>
                </a:solidFill>
                <a:latin typeface="+mj-lt"/>
              </a:rPr>
              <a:t>multiple QSO gravitationally lensed images with angular separations on </a:t>
            </a:r>
            <a:r>
              <a:rPr lang="en-GB" sz="1400" dirty="0" err="1">
                <a:solidFill>
                  <a:srgbClr val="000000"/>
                </a:solidFill>
                <a:latin typeface="+mj-lt"/>
              </a:rPr>
              <a:t>arcmin</a:t>
            </a:r>
            <a:r>
              <a:rPr lang="en-GB" sz="1400" dirty="0">
                <a:solidFill>
                  <a:srgbClr val="000000"/>
                </a:solidFill>
                <a:latin typeface="+mj-lt"/>
              </a:rPr>
              <a:t> </a:t>
            </a:r>
            <a:r>
              <a:rPr lang="en-GB" sz="1400" dirty="0" smtClean="0">
                <a:solidFill>
                  <a:srgbClr val="000000"/>
                </a:solidFill>
                <a:latin typeface="+mj-lt"/>
              </a:rPr>
              <a:t>scales, 14:35:07.4+00:08:53 was recovered </a:t>
            </a:r>
            <a:r>
              <a:rPr lang="en-GB" sz="1400" dirty="0">
                <a:solidFill>
                  <a:srgbClr val="000000"/>
                </a:solidFill>
                <a:latin typeface="+mj-lt"/>
              </a:rPr>
              <a:t>in </a:t>
            </a:r>
            <a:r>
              <a:rPr lang="en-GB" sz="1400" dirty="0" smtClean="0">
                <a:solidFill>
                  <a:srgbClr val="000000"/>
                </a:solidFill>
                <a:latin typeface="+mj-lt"/>
              </a:rPr>
              <a:t>F06)</a:t>
            </a:r>
          </a:p>
          <a:p>
            <a:pPr marL="285750" indent="-285750">
              <a:buFontTx/>
              <a:buChar char="-"/>
            </a:pPr>
            <a:endParaRPr lang="en-GB" sz="1600" dirty="0">
              <a:solidFill>
                <a:srgbClr val="000000"/>
              </a:solidFill>
              <a:latin typeface="+mj-lt"/>
            </a:endParaRPr>
          </a:p>
          <a:p>
            <a:endParaRPr lang="en-GB" sz="1600" dirty="0">
              <a:solidFill>
                <a:srgbClr val="000000"/>
              </a:solidFill>
              <a:latin typeface="+mj-lt"/>
            </a:endParaRPr>
          </a:p>
          <a:p>
            <a:r>
              <a:rPr lang="en-GB" sz="1600" dirty="0">
                <a:solidFill>
                  <a:srgbClr val="000000"/>
                </a:solidFill>
                <a:latin typeface="+mj-lt"/>
              </a:rPr>
              <a:t>		</a:t>
            </a:r>
          </a:p>
          <a:p>
            <a:endParaRPr lang="en-GB" dirty="0">
              <a:solidFill>
                <a:srgbClr val="000000"/>
              </a:solidFill>
              <a:latin typeface="+mj-lt"/>
            </a:endParaRPr>
          </a:p>
        </p:txBody>
      </p:sp>
      <p:sp>
        <p:nvSpPr>
          <p:cNvPr id="3" name="Titolo 1"/>
          <p:cNvSpPr>
            <a:spLocks noGrp="1"/>
          </p:cNvSpPr>
          <p:nvPr>
            <p:ph type="ctrTitle"/>
          </p:nvPr>
        </p:nvSpPr>
        <p:spPr>
          <a:xfrm>
            <a:off x="587022" y="-123825"/>
            <a:ext cx="7772400" cy="415925"/>
          </a:xfrm>
        </p:spPr>
        <p:txBody>
          <a:bodyPr/>
          <a:lstStyle/>
          <a:p>
            <a:r>
              <a:rPr lang="en-GB" sz="1800" dirty="0" smtClean="0">
                <a:solidFill>
                  <a:srgbClr val="800000"/>
                </a:solidFill>
              </a:rPr>
              <a:t>Lenses or Binary Quasars ?</a:t>
            </a:r>
            <a:endParaRPr lang="en-GB" sz="1800" dirty="0">
              <a:solidFill>
                <a:srgbClr val="800000"/>
              </a:solidFill>
            </a:endParaRPr>
          </a:p>
        </p:txBody>
      </p:sp>
    </p:spTree>
    <p:extLst>
      <p:ext uri="{BB962C8B-B14F-4D97-AF65-F5344CB8AC3E}">
        <p14:creationId xmlns:p14="http://schemas.microsoft.com/office/powerpoint/2010/main" val="36401682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0340" y="401539"/>
            <a:ext cx="7772400" cy="416123"/>
          </a:xfrm>
        </p:spPr>
        <p:txBody>
          <a:bodyPr/>
          <a:lstStyle/>
          <a:p>
            <a:r>
              <a:rPr lang="en-GB" sz="1800" dirty="0" smtClean="0">
                <a:solidFill>
                  <a:srgbClr val="800000"/>
                </a:solidFill>
              </a:rPr>
              <a:t>Large Samples</a:t>
            </a:r>
            <a:endParaRPr lang="en-GB" sz="1800" dirty="0">
              <a:solidFill>
                <a:srgbClr val="800000"/>
              </a:solidFill>
            </a:endParaRPr>
          </a:p>
        </p:txBody>
      </p:sp>
      <p:sp>
        <p:nvSpPr>
          <p:cNvPr id="10" name="Rettangolo 9"/>
          <p:cNvSpPr/>
          <p:nvPr/>
        </p:nvSpPr>
        <p:spPr>
          <a:xfrm>
            <a:off x="1540365" y="1997784"/>
            <a:ext cx="6475840" cy="2246769"/>
          </a:xfrm>
          <a:prstGeom prst="rect">
            <a:avLst/>
          </a:prstGeom>
        </p:spPr>
        <p:txBody>
          <a:bodyPr wrap="square">
            <a:spAutoFit/>
          </a:bodyPr>
          <a:lstStyle/>
          <a:p>
            <a:r>
              <a:rPr lang="en-GB" sz="2000" dirty="0">
                <a:solidFill>
                  <a:srgbClr val="800000"/>
                </a:solidFill>
                <a:latin typeface="+mj-lt"/>
              </a:rPr>
              <a:t>The development of efficient multi-object spectrographs has </a:t>
            </a:r>
            <a:r>
              <a:rPr lang="en-GB" sz="2000" dirty="0" smtClean="0">
                <a:solidFill>
                  <a:srgbClr val="800000"/>
                </a:solidFill>
                <a:latin typeface="+mj-lt"/>
              </a:rPr>
              <a:t>recently </a:t>
            </a:r>
            <a:r>
              <a:rPr lang="en-GB" sz="2000" dirty="0">
                <a:solidFill>
                  <a:srgbClr val="800000"/>
                </a:solidFill>
                <a:latin typeface="+mj-lt"/>
              </a:rPr>
              <a:t>made possible a new generation of </a:t>
            </a:r>
            <a:r>
              <a:rPr lang="en-GB" sz="2000" b="1" dirty="0">
                <a:solidFill>
                  <a:srgbClr val="800000"/>
                </a:solidFill>
                <a:latin typeface="+mj-lt"/>
              </a:rPr>
              <a:t>wide-area </a:t>
            </a:r>
            <a:r>
              <a:rPr lang="en-GB" sz="2000" b="1" dirty="0" smtClean="0">
                <a:solidFill>
                  <a:srgbClr val="800000"/>
                </a:solidFill>
                <a:latin typeface="+mj-lt"/>
              </a:rPr>
              <a:t>dedicated </a:t>
            </a:r>
            <a:r>
              <a:rPr lang="en-GB" sz="2000" b="1" dirty="0">
                <a:solidFill>
                  <a:srgbClr val="800000"/>
                </a:solidFill>
                <a:latin typeface="+mj-lt"/>
              </a:rPr>
              <a:t>surveys</a:t>
            </a:r>
            <a:r>
              <a:rPr lang="en-GB" sz="2000" dirty="0">
                <a:solidFill>
                  <a:srgbClr val="800000"/>
                </a:solidFill>
                <a:latin typeface="+mj-lt"/>
              </a:rPr>
              <a:t>. </a:t>
            </a:r>
            <a:endParaRPr lang="en-GB" sz="2000" dirty="0" smtClean="0">
              <a:solidFill>
                <a:srgbClr val="800000"/>
              </a:solidFill>
              <a:latin typeface="+mj-lt"/>
            </a:endParaRPr>
          </a:p>
          <a:p>
            <a:r>
              <a:rPr lang="en-GB" sz="2000" dirty="0" smtClean="0">
                <a:solidFill>
                  <a:srgbClr val="800000"/>
                </a:solidFill>
                <a:latin typeface="+mj-lt"/>
              </a:rPr>
              <a:t>in particular </a:t>
            </a:r>
            <a:r>
              <a:rPr lang="en-GB" sz="2000" dirty="0">
                <a:solidFill>
                  <a:srgbClr val="800000"/>
                </a:solidFill>
                <a:latin typeface="+mj-lt"/>
              </a:rPr>
              <a:t>the </a:t>
            </a:r>
            <a:r>
              <a:rPr lang="en-GB" sz="2000" dirty="0" smtClean="0">
                <a:solidFill>
                  <a:srgbClr val="800000"/>
                </a:solidFill>
                <a:latin typeface="+mj-lt"/>
              </a:rPr>
              <a:t>completed</a:t>
            </a:r>
          </a:p>
          <a:p>
            <a:r>
              <a:rPr lang="en-GB" sz="2000" dirty="0" smtClean="0">
                <a:solidFill>
                  <a:srgbClr val="800000"/>
                </a:solidFill>
                <a:latin typeface="+mj-lt"/>
              </a:rPr>
              <a:t> </a:t>
            </a:r>
            <a:r>
              <a:rPr lang="en-GB" sz="2000" dirty="0">
                <a:solidFill>
                  <a:srgbClr val="800000"/>
                </a:solidFill>
                <a:latin typeface="+mj-lt"/>
              </a:rPr>
              <a:t>2dF QSO Redshift Survey (2QZ; Croom et al. 2004) and the </a:t>
            </a:r>
            <a:r>
              <a:rPr lang="en-GB" sz="2000" dirty="0" err="1">
                <a:solidFill>
                  <a:srgbClr val="800000"/>
                </a:solidFill>
                <a:latin typeface="+mj-lt"/>
              </a:rPr>
              <a:t>ongoing</a:t>
            </a:r>
            <a:r>
              <a:rPr lang="en-GB" sz="2000" dirty="0">
                <a:solidFill>
                  <a:srgbClr val="800000"/>
                </a:solidFill>
                <a:latin typeface="+mj-lt"/>
              </a:rPr>
              <a:t> Sloan Digital Sky Survey (SDSS) Quasar Survey (Schneider et al. 2003) </a:t>
            </a:r>
          </a:p>
        </p:txBody>
      </p:sp>
    </p:spTree>
    <p:extLst>
      <p:ext uri="{BB962C8B-B14F-4D97-AF65-F5344CB8AC3E}">
        <p14:creationId xmlns:p14="http://schemas.microsoft.com/office/powerpoint/2010/main" val="31224396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5667" y="1181799"/>
            <a:ext cx="7619611" cy="2308324"/>
          </a:xfrm>
          <a:prstGeom prst="rect">
            <a:avLst/>
          </a:prstGeom>
        </p:spPr>
        <p:txBody>
          <a:bodyPr wrap="square">
            <a:spAutoFit/>
          </a:bodyPr>
          <a:lstStyle/>
          <a:p>
            <a:r>
              <a:rPr lang="en-GB" sz="2400" b="1" dirty="0">
                <a:solidFill>
                  <a:srgbClr val="800000"/>
                </a:solidFill>
                <a:latin typeface="+mj-lt"/>
              </a:rPr>
              <a:t>auto-correlation function </a:t>
            </a:r>
            <a:endParaRPr lang="en-GB" sz="2400" b="1" dirty="0" smtClean="0">
              <a:solidFill>
                <a:srgbClr val="800000"/>
              </a:solidFill>
              <a:latin typeface="+mj-lt"/>
            </a:endParaRPr>
          </a:p>
          <a:p>
            <a:r>
              <a:rPr lang="en-GB" sz="2000" b="1" dirty="0" smtClean="0">
                <a:solidFill>
                  <a:srgbClr val="2F5897"/>
                </a:solidFill>
                <a:latin typeface="+mj-lt"/>
              </a:rPr>
              <a:t>for </a:t>
            </a:r>
            <a:r>
              <a:rPr lang="en-GB" sz="2000" b="1" dirty="0">
                <a:solidFill>
                  <a:srgbClr val="2F5897"/>
                </a:solidFill>
                <a:latin typeface="+mj-lt"/>
              </a:rPr>
              <a:t>a wide redshift range </a:t>
            </a:r>
            <a:r>
              <a:rPr lang="en-GB" sz="2000" dirty="0">
                <a:latin typeface="+mj-lt"/>
              </a:rPr>
              <a:t>(from </a:t>
            </a:r>
            <a:r>
              <a:rPr lang="en-GB" sz="2000" i="1" dirty="0">
                <a:latin typeface="+mj-lt"/>
              </a:rPr>
              <a:t>z </a:t>
            </a:r>
            <a:r>
              <a:rPr lang="en-GB" sz="2000" dirty="0">
                <a:latin typeface="+mj-lt"/>
              </a:rPr>
              <a:t>∼ 0.4 to </a:t>
            </a:r>
            <a:r>
              <a:rPr lang="en-GB" sz="2000" i="1" dirty="0">
                <a:latin typeface="+mj-lt"/>
              </a:rPr>
              <a:t>z </a:t>
            </a:r>
            <a:r>
              <a:rPr lang="en-GB" sz="2000" dirty="0">
                <a:latin typeface="+mj-lt"/>
              </a:rPr>
              <a:t>∼ 4) </a:t>
            </a:r>
            <a:endParaRPr lang="en-GB" sz="2000" dirty="0" smtClean="0">
              <a:latin typeface="+mj-lt"/>
            </a:endParaRPr>
          </a:p>
          <a:p>
            <a:endParaRPr lang="en-GB" sz="2000" dirty="0">
              <a:latin typeface="+mj-lt"/>
            </a:endParaRPr>
          </a:p>
          <a:p>
            <a:r>
              <a:rPr lang="en-GB" sz="2000" dirty="0" smtClean="0">
                <a:latin typeface="+mj-lt"/>
              </a:rPr>
              <a:t>e.g</a:t>
            </a:r>
            <a:r>
              <a:rPr lang="en-GB" sz="2000" dirty="0">
                <a:latin typeface="+mj-lt"/>
              </a:rPr>
              <a:t>., </a:t>
            </a:r>
            <a:r>
              <a:rPr lang="en-GB" sz="2000" dirty="0" err="1">
                <a:latin typeface="+mj-lt"/>
              </a:rPr>
              <a:t>Porciani</a:t>
            </a:r>
            <a:r>
              <a:rPr lang="en-GB" sz="2000" dirty="0">
                <a:latin typeface="+mj-lt"/>
              </a:rPr>
              <a:t> </a:t>
            </a:r>
            <a:r>
              <a:rPr lang="en-GB" sz="2000" dirty="0" smtClean="0">
                <a:latin typeface="+mj-lt"/>
              </a:rPr>
              <a:t>+2004</a:t>
            </a:r>
            <a:r>
              <a:rPr lang="en-GB" sz="2000" dirty="0">
                <a:latin typeface="+mj-lt"/>
              </a:rPr>
              <a:t>; </a:t>
            </a:r>
            <a:r>
              <a:rPr lang="en-GB" sz="2000" dirty="0" smtClean="0">
                <a:latin typeface="+mj-lt"/>
              </a:rPr>
              <a:t>Croom+2005</a:t>
            </a:r>
            <a:r>
              <a:rPr lang="en-GB" sz="2000" dirty="0">
                <a:latin typeface="+mj-lt"/>
              </a:rPr>
              <a:t>; </a:t>
            </a:r>
            <a:r>
              <a:rPr lang="en-GB" sz="2000" dirty="0" err="1">
                <a:latin typeface="+mj-lt"/>
              </a:rPr>
              <a:t>Porciani</a:t>
            </a:r>
            <a:r>
              <a:rPr lang="en-GB" sz="2000" dirty="0">
                <a:latin typeface="+mj-lt"/>
              </a:rPr>
              <a:t> &amp; </a:t>
            </a:r>
            <a:r>
              <a:rPr lang="en-GB" sz="2000" dirty="0" err="1">
                <a:latin typeface="+mj-lt"/>
              </a:rPr>
              <a:t>Norberg</a:t>
            </a:r>
            <a:r>
              <a:rPr lang="en-GB" sz="2000" dirty="0">
                <a:latin typeface="+mj-lt"/>
              </a:rPr>
              <a:t> 2006; </a:t>
            </a:r>
            <a:r>
              <a:rPr lang="en-GB" sz="2000" dirty="0" smtClean="0">
                <a:latin typeface="+mj-lt"/>
              </a:rPr>
              <a:t>Myers+2006</a:t>
            </a:r>
            <a:r>
              <a:rPr lang="en-GB" sz="2000" dirty="0">
                <a:latin typeface="+mj-lt"/>
              </a:rPr>
              <a:t>, 2007a,b; </a:t>
            </a:r>
            <a:r>
              <a:rPr lang="en-GB" sz="2000" dirty="0" smtClean="0">
                <a:latin typeface="+mj-lt"/>
              </a:rPr>
              <a:t>Shen</a:t>
            </a:r>
            <a:r>
              <a:rPr lang="en-GB" sz="2000" dirty="0">
                <a:latin typeface="+mj-lt"/>
              </a:rPr>
              <a:t>+</a:t>
            </a:r>
            <a:r>
              <a:rPr lang="en-GB" sz="2000" dirty="0" smtClean="0">
                <a:latin typeface="+mj-lt"/>
              </a:rPr>
              <a:t>2007</a:t>
            </a:r>
            <a:r>
              <a:rPr lang="en-GB" sz="2000" dirty="0">
                <a:latin typeface="+mj-lt"/>
              </a:rPr>
              <a:t>, 2008, </a:t>
            </a:r>
            <a:r>
              <a:rPr lang="en-GB" sz="2000" dirty="0" smtClean="0">
                <a:latin typeface="+mj-lt"/>
              </a:rPr>
              <a:t>2009,2012; </a:t>
            </a:r>
            <a:r>
              <a:rPr lang="en-GB" sz="2000" dirty="0">
                <a:latin typeface="+mj-lt"/>
              </a:rPr>
              <a:t>da </a:t>
            </a:r>
            <a:r>
              <a:rPr lang="en-GB" sz="2000" dirty="0" smtClean="0">
                <a:latin typeface="+mj-lt"/>
              </a:rPr>
              <a:t>Ângela</a:t>
            </a:r>
            <a:r>
              <a:rPr lang="en-GB" sz="2000" dirty="0">
                <a:latin typeface="+mj-lt"/>
              </a:rPr>
              <a:t>+</a:t>
            </a:r>
            <a:r>
              <a:rPr lang="en-GB" sz="2000" dirty="0" smtClean="0">
                <a:latin typeface="+mj-lt"/>
              </a:rPr>
              <a:t>2005</a:t>
            </a:r>
            <a:r>
              <a:rPr lang="en-GB" sz="2000" dirty="0">
                <a:latin typeface="+mj-lt"/>
              </a:rPr>
              <a:t>, 2008; </a:t>
            </a:r>
            <a:r>
              <a:rPr lang="en-GB" sz="2000" dirty="0" smtClean="0">
                <a:latin typeface="+mj-lt"/>
              </a:rPr>
              <a:t>Ross+2009</a:t>
            </a:r>
            <a:r>
              <a:rPr lang="en-GB" sz="2000" dirty="0">
                <a:latin typeface="+mj-lt"/>
              </a:rPr>
              <a:t>; </a:t>
            </a:r>
            <a:r>
              <a:rPr lang="en-GB" sz="2000" dirty="0" smtClean="0">
                <a:latin typeface="+mj-lt"/>
              </a:rPr>
              <a:t>Ivashchenko</a:t>
            </a:r>
            <a:r>
              <a:rPr lang="en-GB" sz="2000" dirty="0">
                <a:latin typeface="+mj-lt"/>
              </a:rPr>
              <a:t>+</a:t>
            </a:r>
            <a:r>
              <a:rPr lang="en-GB" sz="2000" dirty="0" smtClean="0">
                <a:latin typeface="+mj-lt"/>
              </a:rPr>
              <a:t>2010</a:t>
            </a:r>
            <a:r>
              <a:rPr lang="en-GB" sz="2000" dirty="0">
                <a:latin typeface="+mj-lt"/>
              </a:rPr>
              <a:t>; </a:t>
            </a:r>
            <a:r>
              <a:rPr lang="en-GB" sz="2000" dirty="0" smtClean="0">
                <a:latin typeface="+mj-lt"/>
              </a:rPr>
              <a:t>White+2012</a:t>
            </a:r>
            <a:endParaRPr lang="en-GB" sz="2000" dirty="0">
              <a:latin typeface="+mj-lt"/>
            </a:endParaRPr>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QSO clustering</a:t>
            </a:r>
            <a:endParaRPr lang="en-GB" sz="2800" dirty="0">
              <a:solidFill>
                <a:srgbClr val="800000"/>
              </a:solidFill>
            </a:endParaRPr>
          </a:p>
        </p:txBody>
      </p:sp>
      <p:sp>
        <p:nvSpPr>
          <p:cNvPr id="6" name="Rettangolo 5"/>
          <p:cNvSpPr/>
          <p:nvPr/>
        </p:nvSpPr>
        <p:spPr>
          <a:xfrm>
            <a:off x="405666" y="534454"/>
            <a:ext cx="8446529" cy="400110"/>
          </a:xfrm>
          <a:prstGeom prst="rect">
            <a:avLst/>
          </a:prstGeom>
        </p:spPr>
        <p:txBody>
          <a:bodyPr wrap="square">
            <a:spAutoFit/>
          </a:bodyPr>
          <a:lstStyle/>
          <a:p>
            <a:r>
              <a:rPr lang="en-GB" sz="2000" dirty="0" smtClean="0">
                <a:latin typeface="+mj-lt"/>
              </a:rPr>
              <a:t>Data </a:t>
            </a:r>
            <a:r>
              <a:rPr lang="en-GB" sz="2000" b="1" dirty="0" smtClean="0">
                <a:solidFill>
                  <a:schemeClr val="tx2"/>
                </a:solidFill>
                <a:latin typeface="+mj-lt"/>
              </a:rPr>
              <a:t>from dedicated surveys </a:t>
            </a:r>
            <a:r>
              <a:rPr lang="en-GB" sz="2000" dirty="0" smtClean="0">
                <a:latin typeface="+mj-lt"/>
              </a:rPr>
              <a:t>(</a:t>
            </a:r>
            <a:r>
              <a:rPr lang="en-GB" sz="2000" dirty="0">
                <a:latin typeface="+mj-lt"/>
              </a:rPr>
              <a:t>SDSS, </a:t>
            </a:r>
            <a:r>
              <a:rPr lang="en-GB" sz="2000" dirty="0" smtClean="0">
                <a:latin typeface="+mj-lt"/>
              </a:rPr>
              <a:t>York+2000, 2QZ</a:t>
            </a:r>
            <a:r>
              <a:rPr lang="en-GB" sz="2000" dirty="0">
                <a:latin typeface="+mj-lt"/>
              </a:rPr>
              <a:t>, </a:t>
            </a:r>
            <a:r>
              <a:rPr lang="en-GB" sz="2000" dirty="0" smtClean="0">
                <a:latin typeface="+mj-lt"/>
              </a:rPr>
              <a:t>Croom</a:t>
            </a:r>
            <a:r>
              <a:rPr lang="en-GB" sz="2000" dirty="0">
                <a:latin typeface="+mj-lt"/>
              </a:rPr>
              <a:t>+</a:t>
            </a:r>
            <a:r>
              <a:rPr lang="en-GB" sz="2000" dirty="0" smtClean="0">
                <a:latin typeface="+mj-lt"/>
              </a:rPr>
              <a:t>2004</a:t>
            </a:r>
            <a:r>
              <a:rPr lang="en-GB" sz="2000" dirty="0">
                <a:latin typeface="+mj-lt"/>
              </a:rPr>
              <a:t>).</a:t>
            </a:r>
          </a:p>
        </p:txBody>
      </p:sp>
      <p:sp>
        <p:nvSpPr>
          <p:cNvPr id="7" name="Rettangolo 6"/>
          <p:cNvSpPr/>
          <p:nvPr/>
        </p:nvSpPr>
        <p:spPr>
          <a:xfrm>
            <a:off x="405666" y="3428568"/>
            <a:ext cx="6168115" cy="1015663"/>
          </a:xfrm>
          <a:prstGeom prst="rect">
            <a:avLst/>
          </a:prstGeom>
        </p:spPr>
        <p:txBody>
          <a:bodyPr wrap="square">
            <a:spAutoFit/>
          </a:bodyPr>
          <a:lstStyle/>
          <a:p>
            <a:r>
              <a:rPr lang="en-GB" sz="2000" b="1" dirty="0" smtClean="0">
                <a:solidFill>
                  <a:srgbClr val="2F5897"/>
                </a:solidFill>
                <a:latin typeface="+mj-lt"/>
              </a:rPr>
              <a:t>at </a:t>
            </a:r>
            <a:r>
              <a:rPr lang="en-GB" sz="2000" b="1" dirty="0">
                <a:solidFill>
                  <a:srgbClr val="2F5897"/>
                </a:solidFill>
                <a:latin typeface="+mj-lt"/>
              </a:rPr>
              <a:t>the small-scale regime </a:t>
            </a:r>
            <a:r>
              <a:rPr lang="en-GB" sz="2000" dirty="0" smtClean="0">
                <a:latin typeface="+mj-lt"/>
              </a:rPr>
              <a:t>( &lt;h-1Mpc)</a:t>
            </a:r>
          </a:p>
          <a:p>
            <a:r>
              <a:rPr lang="en-GB" sz="2000" dirty="0" smtClean="0">
                <a:latin typeface="+mj-lt"/>
              </a:rPr>
              <a:t> </a:t>
            </a:r>
            <a:r>
              <a:rPr lang="en-GB" sz="2000" dirty="0">
                <a:latin typeface="+mj-lt"/>
              </a:rPr>
              <a:t>e.g., </a:t>
            </a:r>
            <a:r>
              <a:rPr lang="en-GB" sz="2000" dirty="0" smtClean="0">
                <a:latin typeface="+mj-lt"/>
              </a:rPr>
              <a:t>Hennawi</a:t>
            </a:r>
            <a:r>
              <a:rPr lang="en-GB" sz="2000" dirty="0">
                <a:latin typeface="+mj-lt"/>
              </a:rPr>
              <a:t>+</a:t>
            </a:r>
            <a:r>
              <a:rPr lang="en-GB" sz="2000" dirty="0" smtClean="0">
                <a:latin typeface="+mj-lt"/>
              </a:rPr>
              <a:t>2006</a:t>
            </a:r>
            <a:r>
              <a:rPr lang="en-GB" sz="2000" dirty="0">
                <a:latin typeface="+mj-lt"/>
              </a:rPr>
              <a:t>; </a:t>
            </a:r>
            <a:r>
              <a:rPr lang="en-GB" sz="2000" dirty="0" smtClean="0">
                <a:latin typeface="+mj-lt"/>
              </a:rPr>
              <a:t>Myers+2008</a:t>
            </a:r>
            <a:r>
              <a:rPr lang="en-GB" sz="2000" dirty="0">
                <a:latin typeface="+mj-lt"/>
              </a:rPr>
              <a:t>; </a:t>
            </a:r>
            <a:r>
              <a:rPr lang="en-GB" sz="2000" dirty="0" smtClean="0">
                <a:latin typeface="+mj-lt"/>
              </a:rPr>
              <a:t>Shen</a:t>
            </a:r>
            <a:r>
              <a:rPr lang="en-GB" sz="2000" dirty="0">
                <a:latin typeface="+mj-lt"/>
              </a:rPr>
              <a:t>+</a:t>
            </a:r>
            <a:r>
              <a:rPr lang="en-GB" sz="2000" dirty="0" smtClean="0">
                <a:latin typeface="+mj-lt"/>
              </a:rPr>
              <a:t>2010</a:t>
            </a:r>
            <a:r>
              <a:rPr lang="en-GB" sz="2000" dirty="0">
                <a:latin typeface="+mj-lt"/>
              </a:rPr>
              <a:t>; Kayo &amp; </a:t>
            </a:r>
            <a:r>
              <a:rPr lang="en-GB" sz="2000" dirty="0" err="1">
                <a:latin typeface="+mj-lt"/>
              </a:rPr>
              <a:t>Oguri</a:t>
            </a:r>
            <a:r>
              <a:rPr lang="en-GB" sz="2000" dirty="0">
                <a:latin typeface="+mj-lt"/>
              </a:rPr>
              <a:t> </a:t>
            </a:r>
            <a:r>
              <a:rPr lang="en-GB" sz="2000" dirty="0" smtClean="0">
                <a:latin typeface="+mj-lt"/>
              </a:rPr>
              <a:t>2012</a:t>
            </a:r>
            <a:endParaRPr lang="en-GB" sz="2000" dirty="0">
              <a:latin typeface="+mj-lt"/>
            </a:endParaRPr>
          </a:p>
        </p:txBody>
      </p:sp>
      <p:sp>
        <p:nvSpPr>
          <p:cNvPr id="8" name="Rettangolo 7"/>
          <p:cNvSpPr/>
          <p:nvPr/>
        </p:nvSpPr>
        <p:spPr>
          <a:xfrm>
            <a:off x="405667" y="4921682"/>
            <a:ext cx="8052533" cy="1631216"/>
          </a:xfrm>
          <a:prstGeom prst="rect">
            <a:avLst/>
          </a:prstGeom>
        </p:spPr>
        <p:txBody>
          <a:bodyPr wrap="square">
            <a:spAutoFit/>
          </a:bodyPr>
          <a:lstStyle/>
          <a:p>
            <a:r>
              <a:rPr lang="en-GB" sz="2000" b="1" dirty="0" smtClean="0">
                <a:solidFill>
                  <a:srgbClr val="2F5897"/>
                </a:solidFill>
                <a:latin typeface="+mj-lt"/>
              </a:rPr>
              <a:t>AGN clustering  </a:t>
            </a:r>
            <a:r>
              <a:rPr lang="en-GB" sz="2000" dirty="0" smtClean="0">
                <a:latin typeface="+mj-lt"/>
              </a:rPr>
              <a:t>selected </a:t>
            </a:r>
            <a:r>
              <a:rPr lang="en-GB" sz="2000" dirty="0">
                <a:latin typeface="+mj-lt"/>
              </a:rPr>
              <a:t>at non-optical wavelengths </a:t>
            </a:r>
            <a:endParaRPr lang="en-GB" sz="2000" dirty="0" smtClean="0">
              <a:latin typeface="+mj-lt"/>
            </a:endParaRPr>
          </a:p>
          <a:p>
            <a:endParaRPr lang="en-GB" sz="2000" dirty="0">
              <a:latin typeface="+mj-lt"/>
            </a:endParaRPr>
          </a:p>
          <a:p>
            <a:r>
              <a:rPr lang="en-GB" sz="2000" dirty="0" smtClean="0">
                <a:latin typeface="+mj-lt"/>
              </a:rPr>
              <a:t>e.g</a:t>
            </a:r>
            <a:r>
              <a:rPr lang="en-GB" sz="2000" dirty="0">
                <a:latin typeface="+mj-lt"/>
              </a:rPr>
              <a:t>., </a:t>
            </a:r>
            <a:r>
              <a:rPr lang="en-GB" sz="2000" dirty="0" smtClean="0">
                <a:latin typeface="+mj-lt"/>
              </a:rPr>
              <a:t>Wake+2008</a:t>
            </a:r>
            <a:r>
              <a:rPr lang="en-GB" sz="2000" dirty="0">
                <a:latin typeface="+mj-lt"/>
              </a:rPr>
              <a:t>; </a:t>
            </a:r>
            <a:r>
              <a:rPr lang="en-GB" sz="2000" dirty="0" smtClean="0">
                <a:latin typeface="+mj-lt"/>
              </a:rPr>
              <a:t>Gilli</a:t>
            </a:r>
            <a:r>
              <a:rPr lang="en-GB" sz="2000" dirty="0">
                <a:latin typeface="+mj-lt"/>
              </a:rPr>
              <a:t>+</a:t>
            </a:r>
            <a:r>
              <a:rPr lang="en-GB" sz="2000" dirty="0" smtClean="0">
                <a:latin typeface="+mj-lt"/>
              </a:rPr>
              <a:t>2009</a:t>
            </a:r>
            <a:r>
              <a:rPr lang="en-GB" sz="2000" dirty="0">
                <a:latin typeface="+mj-lt"/>
              </a:rPr>
              <a:t>; </a:t>
            </a:r>
            <a:r>
              <a:rPr lang="en-GB" sz="2000" dirty="0" smtClean="0">
                <a:latin typeface="+mj-lt"/>
              </a:rPr>
              <a:t>Coil+2009</a:t>
            </a:r>
            <a:r>
              <a:rPr lang="en-GB" sz="2000" dirty="0">
                <a:latin typeface="+mj-lt"/>
              </a:rPr>
              <a:t>; </a:t>
            </a:r>
            <a:r>
              <a:rPr lang="en-GB" sz="2000" dirty="0" smtClean="0">
                <a:latin typeface="+mj-lt"/>
              </a:rPr>
              <a:t>Hickox</a:t>
            </a:r>
            <a:r>
              <a:rPr lang="en-GB" sz="2000" dirty="0">
                <a:latin typeface="+mj-lt"/>
              </a:rPr>
              <a:t>+</a:t>
            </a:r>
            <a:r>
              <a:rPr lang="en-GB" sz="2000" dirty="0" smtClean="0">
                <a:latin typeface="+mj-lt"/>
              </a:rPr>
              <a:t>2009</a:t>
            </a:r>
            <a:r>
              <a:rPr lang="en-GB" sz="2000" dirty="0">
                <a:latin typeface="+mj-lt"/>
              </a:rPr>
              <a:t>, 2011; </a:t>
            </a:r>
            <a:r>
              <a:rPr lang="en-GB" sz="2000" dirty="0" smtClean="0">
                <a:latin typeface="+mj-lt"/>
              </a:rPr>
              <a:t>Donoso</a:t>
            </a:r>
            <a:r>
              <a:rPr lang="en-GB" sz="2000" dirty="0">
                <a:latin typeface="+mj-lt"/>
              </a:rPr>
              <a:t>+</a:t>
            </a:r>
            <a:r>
              <a:rPr lang="en-GB" sz="2000" dirty="0" smtClean="0">
                <a:latin typeface="+mj-lt"/>
              </a:rPr>
              <a:t>2010</a:t>
            </a:r>
            <a:r>
              <a:rPr lang="en-GB" sz="2000" dirty="0">
                <a:latin typeface="+mj-lt"/>
              </a:rPr>
              <a:t>; </a:t>
            </a:r>
            <a:r>
              <a:rPr lang="en-GB" sz="2000" dirty="0" smtClean="0">
                <a:latin typeface="+mj-lt"/>
              </a:rPr>
              <a:t>Cappelluti</a:t>
            </a:r>
            <a:r>
              <a:rPr lang="en-GB" sz="2000" dirty="0">
                <a:latin typeface="+mj-lt"/>
              </a:rPr>
              <a:t>+</a:t>
            </a:r>
            <a:r>
              <a:rPr lang="en-GB" sz="2000" dirty="0" smtClean="0">
                <a:latin typeface="+mj-lt"/>
              </a:rPr>
              <a:t>2010</a:t>
            </a:r>
            <a:r>
              <a:rPr lang="en-GB" sz="2000" dirty="0">
                <a:latin typeface="+mj-lt"/>
              </a:rPr>
              <a:t>; </a:t>
            </a:r>
            <a:r>
              <a:rPr lang="en-GB" sz="2000" dirty="0" err="1" smtClean="0">
                <a:latin typeface="+mj-lt"/>
              </a:rPr>
              <a:t>Krumpe</a:t>
            </a:r>
            <a:r>
              <a:rPr lang="en-GB" sz="2000" dirty="0">
                <a:latin typeface="+mj-lt"/>
              </a:rPr>
              <a:t>+</a:t>
            </a:r>
            <a:r>
              <a:rPr lang="it-IT" sz="2000" dirty="0" smtClean="0">
                <a:latin typeface="+mj-lt"/>
              </a:rPr>
              <a:t>2010</a:t>
            </a:r>
            <a:r>
              <a:rPr lang="it-IT" sz="2000" dirty="0">
                <a:latin typeface="+mj-lt"/>
              </a:rPr>
              <a:t>, 2012; </a:t>
            </a:r>
            <a:r>
              <a:rPr lang="it-IT" sz="2000" dirty="0" smtClean="0">
                <a:latin typeface="+mj-lt"/>
              </a:rPr>
              <a:t>Miyaji</a:t>
            </a:r>
            <a:r>
              <a:rPr lang="it-IT" sz="2000" dirty="0">
                <a:latin typeface="+mj-lt"/>
              </a:rPr>
              <a:t>+</a:t>
            </a:r>
            <a:r>
              <a:rPr lang="it-IT" sz="2000" dirty="0" smtClean="0">
                <a:latin typeface="+mj-lt"/>
              </a:rPr>
              <a:t>2011</a:t>
            </a:r>
            <a:r>
              <a:rPr lang="it-IT" sz="2000" dirty="0">
                <a:latin typeface="+mj-lt"/>
              </a:rPr>
              <a:t>; </a:t>
            </a:r>
            <a:r>
              <a:rPr lang="it-IT" sz="2000" dirty="0" smtClean="0">
                <a:latin typeface="+mj-lt"/>
              </a:rPr>
              <a:t>Allevato+2011 </a:t>
            </a:r>
            <a:endParaRPr lang="en-GB" sz="2000" dirty="0">
              <a:latin typeface="+mj-lt"/>
            </a:endParaRPr>
          </a:p>
        </p:txBody>
      </p:sp>
    </p:spTree>
    <p:extLst>
      <p:ext uri="{BB962C8B-B14F-4D97-AF65-F5344CB8AC3E}">
        <p14:creationId xmlns:p14="http://schemas.microsoft.com/office/powerpoint/2010/main" val="53878198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09601"/>
            <a:ext cx="7772400" cy="416123"/>
          </a:xfrm>
        </p:spPr>
        <p:txBody>
          <a:bodyPr/>
          <a:lstStyle/>
          <a:p>
            <a:r>
              <a:rPr lang="en-GB" sz="2000" b="1" dirty="0" smtClean="0">
                <a:solidFill>
                  <a:srgbClr val="800000"/>
                </a:solidFill>
              </a:rPr>
              <a:t>QSO </a:t>
            </a:r>
            <a:r>
              <a:rPr lang="en-GB" sz="2000" b="1" dirty="0" err="1" smtClean="0">
                <a:solidFill>
                  <a:srgbClr val="800000"/>
                </a:solidFill>
              </a:rPr>
              <a:t>clustering:at</a:t>
            </a:r>
            <a:r>
              <a:rPr lang="en-GB" sz="2000" b="1" dirty="0" smtClean="0">
                <a:solidFill>
                  <a:srgbClr val="800000"/>
                </a:solidFill>
              </a:rPr>
              <a:t> </a:t>
            </a:r>
            <a:r>
              <a:rPr lang="en-GB" sz="2000" b="1" dirty="0">
                <a:solidFill>
                  <a:srgbClr val="800000"/>
                </a:solidFill>
              </a:rPr>
              <a:t>the small-scale regime </a:t>
            </a:r>
          </a:p>
        </p:txBody>
      </p:sp>
      <p:sp>
        <p:nvSpPr>
          <p:cNvPr id="5" name="Rettangolo 4"/>
          <p:cNvSpPr/>
          <p:nvPr/>
        </p:nvSpPr>
        <p:spPr>
          <a:xfrm>
            <a:off x="4842107" y="1859117"/>
            <a:ext cx="3739211" cy="1661993"/>
          </a:xfrm>
          <a:prstGeom prst="rect">
            <a:avLst/>
          </a:prstGeom>
        </p:spPr>
        <p:txBody>
          <a:bodyPr wrap="square">
            <a:spAutoFit/>
          </a:bodyPr>
          <a:lstStyle/>
          <a:p>
            <a:r>
              <a:rPr lang="en-GB" baseline="30000" dirty="0"/>
              <a:t>Δθ &lt; </a:t>
            </a:r>
            <a:r>
              <a:rPr lang="en-GB" baseline="30000" dirty="0" smtClean="0"/>
              <a:t>3’′:</a:t>
            </a:r>
            <a:r>
              <a:rPr lang="en-GB" dirty="0" smtClean="0"/>
              <a:t> </a:t>
            </a:r>
            <a:r>
              <a:rPr lang="en-GB" baseline="30000" dirty="0" smtClean="0"/>
              <a:t>gravitationally </a:t>
            </a:r>
            <a:r>
              <a:rPr lang="en-GB" baseline="30000" dirty="0"/>
              <a:t>lensed quasars </a:t>
            </a:r>
            <a:r>
              <a:rPr lang="en-GB" baseline="30000" dirty="0" smtClean="0"/>
              <a:t>that</a:t>
            </a:r>
            <a:r>
              <a:rPr lang="en-GB" dirty="0" smtClean="0"/>
              <a:t> </a:t>
            </a:r>
            <a:r>
              <a:rPr lang="en-GB" baseline="30000" dirty="0" smtClean="0"/>
              <a:t>not </a:t>
            </a:r>
            <a:r>
              <a:rPr lang="en-GB" baseline="30000" dirty="0"/>
              <a:t>meet the lens criteria discussed in </a:t>
            </a:r>
            <a:r>
              <a:rPr lang="en-GB" baseline="30000" dirty="0" err="1"/>
              <a:t>Kochanek</a:t>
            </a:r>
            <a:r>
              <a:rPr lang="en-GB" baseline="30000" dirty="0"/>
              <a:t> et al. (1999). </a:t>
            </a:r>
            <a:endParaRPr lang="en-GB" baseline="30000" dirty="0" smtClean="0"/>
          </a:p>
          <a:p>
            <a:r>
              <a:rPr lang="en-GB" baseline="30000" dirty="0" smtClean="0"/>
              <a:t>Δθ </a:t>
            </a:r>
            <a:r>
              <a:rPr lang="en-GB" baseline="30000" dirty="0"/>
              <a:t>&gt; 3′</a:t>
            </a:r>
            <a:r>
              <a:rPr lang="en-GB" baseline="30000" dirty="0" smtClean="0"/>
              <a:t>′:</a:t>
            </a:r>
            <a:r>
              <a:rPr lang="en-GB" dirty="0" smtClean="0"/>
              <a:t> </a:t>
            </a:r>
            <a:r>
              <a:rPr lang="en-GB" baseline="30000" dirty="0" smtClean="0"/>
              <a:t>a</a:t>
            </a:r>
            <a:r>
              <a:rPr lang="en-GB" dirty="0" smtClean="0"/>
              <a:t> </a:t>
            </a:r>
            <a:r>
              <a:rPr lang="en-GB" baseline="30000" dirty="0" smtClean="0"/>
              <a:t>pair </a:t>
            </a:r>
            <a:r>
              <a:rPr lang="en-GB" baseline="30000" dirty="0"/>
              <a:t>must be a binary if it is composed by one radio bright image and one radio quiet image</a:t>
            </a:r>
            <a:r>
              <a:rPr lang="en-GB" baseline="30000" dirty="0" smtClean="0"/>
              <a:t>.</a:t>
            </a:r>
          </a:p>
          <a:p>
            <a:r>
              <a:rPr lang="en-GB" baseline="30000" dirty="0" smtClean="0"/>
              <a:t> </a:t>
            </a:r>
            <a:r>
              <a:rPr lang="en-GB" baseline="30000" dirty="0"/>
              <a:t>For </a:t>
            </a:r>
            <a:r>
              <a:rPr lang="en-GB" baseline="30000" dirty="0" smtClean="0"/>
              <a:t>larger separations: </a:t>
            </a:r>
            <a:r>
              <a:rPr lang="en-GB" baseline="30000" dirty="0" err="1" smtClean="0"/>
              <a:t>color</a:t>
            </a:r>
            <a:r>
              <a:rPr lang="en-GB" baseline="30000" dirty="0" smtClean="0"/>
              <a:t> </a:t>
            </a:r>
            <a:r>
              <a:rPr lang="en-GB" baseline="30000" dirty="0"/>
              <a:t>selection </a:t>
            </a:r>
            <a:r>
              <a:rPr lang="en-GB" baseline="30000" dirty="0" smtClean="0"/>
              <a:t>+</a:t>
            </a:r>
            <a:r>
              <a:rPr lang="en-GB" dirty="0" smtClean="0"/>
              <a:t> </a:t>
            </a:r>
            <a:r>
              <a:rPr lang="en-GB" baseline="30000" dirty="0"/>
              <a:t>f</a:t>
            </a:r>
            <a:r>
              <a:rPr lang="en-GB" baseline="30000" dirty="0" smtClean="0"/>
              <a:t>ollow</a:t>
            </a:r>
            <a:r>
              <a:rPr lang="en-GB" baseline="30000" dirty="0"/>
              <a:t>-up observations </a:t>
            </a:r>
            <a:r>
              <a:rPr lang="en-GB" baseline="30000" dirty="0" smtClean="0"/>
              <a:t>to </a:t>
            </a:r>
            <a:r>
              <a:rPr lang="en-GB" baseline="30000" dirty="0"/>
              <a:t>confirm the binary hypothesis.</a:t>
            </a:r>
            <a:endParaRPr lang="en-GB" dirty="0"/>
          </a:p>
        </p:txBody>
      </p:sp>
      <p:sp>
        <p:nvSpPr>
          <p:cNvPr id="7" name="Sottotitolo 4"/>
          <p:cNvSpPr txBox="1">
            <a:spLocks/>
          </p:cNvSpPr>
          <p:nvPr/>
        </p:nvSpPr>
        <p:spPr>
          <a:xfrm>
            <a:off x="1712922" y="3945872"/>
            <a:ext cx="5627019" cy="137495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GB" sz="2000" dirty="0" smtClean="0">
                <a:solidFill>
                  <a:schemeClr val="tx1"/>
                </a:solidFill>
              </a:rPr>
              <a:t>2pcf for QSOs  with10 </a:t>
            </a:r>
            <a:r>
              <a:rPr lang="en-GB" sz="2000" baseline="30000" dirty="0" smtClean="0">
                <a:solidFill>
                  <a:schemeClr val="tx1"/>
                </a:solidFill>
              </a:rPr>
              <a:t>h-</a:t>
            </a:r>
            <a:r>
              <a:rPr lang="en-GB" sz="2000" dirty="0" smtClean="0">
                <a:solidFill>
                  <a:schemeClr val="tx1"/>
                </a:solidFill>
              </a:rPr>
              <a:t>1&lt;R</a:t>
            </a:r>
            <a:r>
              <a:rPr lang="en-GB" sz="2000" baseline="-25000" dirty="0" smtClean="0">
                <a:solidFill>
                  <a:schemeClr val="tx1"/>
                </a:solidFill>
              </a:rPr>
              <a:t>prop</a:t>
            </a:r>
            <a:r>
              <a:rPr lang="en-GB" sz="2000" dirty="0" smtClean="0">
                <a:solidFill>
                  <a:schemeClr val="tx1"/>
                </a:solidFill>
              </a:rPr>
              <a:t>&lt;400 h</a:t>
            </a:r>
            <a:r>
              <a:rPr lang="en-GB" sz="2000" baseline="30000" dirty="0" smtClean="0">
                <a:solidFill>
                  <a:schemeClr val="tx1"/>
                </a:solidFill>
              </a:rPr>
              <a:t>-1:</a:t>
            </a:r>
            <a:endParaRPr lang="en-GB" sz="2000" dirty="0" smtClean="0">
              <a:solidFill>
                <a:schemeClr val="tx1"/>
              </a:solidFill>
            </a:endParaRPr>
          </a:p>
          <a:p>
            <a:pPr algn="l"/>
            <a:r>
              <a:rPr lang="en-GB" sz="2000" dirty="0" smtClean="0">
                <a:solidFill>
                  <a:srgbClr val="800000"/>
                </a:solidFill>
              </a:rPr>
              <a:t>excess clustering at </a:t>
            </a:r>
            <a:r>
              <a:rPr lang="en-GB" sz="2000" dirty="0" smtClean="0">
                <a:solidFill>
                  <a:schemeClr val="tx1"/>
                </a:solidFill>
              </a:rPr>
              <a:t>R</a:t>
            </a:r>
            <a:r>
              <a:rPr lang="en-GB" sz="2000" baseline="-25000" dirty="0" smtClean="0">
                <a:solidFill>
                  <a:schemeClr val="tx1"/>
                </a:solidFill>
              </a:rPr>
              <a:t>prop</a:t>
            </a:r>
            <a:r>
              <a:rPr lang="en-GB" sz="2000" dirty="0" smtClean="0">
                <a:solidFill>
                  <a:schemeClr val="tx1"/>
                </a:solidFill>
              </a:rPr>
              <a:t>&lt;40 h</a:t>
            </a:r>
            <a:r>
              <a:rPr lang="en-GB" sz="2000" baseline="30000" dirty="0" smtClean="0">
                <a:solidFill>
                  <a:schemeClr val="tx1"/>
                </a:solidFill>
              </a:rPr>
              <a:t>-1 </a:t>
            </a:r>
            <a:r>
              <a:rPr lang="en-GB" sz="2000" dirty="0" smtClean="0">
                <a:solidFill>
                  <a:schemeClr val="tx1"/>
                </a:solidFill>
              </a:rPr>
              <a:t>kpc</a:t>
            </a:r>
            <a:r>
              <a:rPr lang="en-GB" sz="2000" baseline="30000" dirty="0" smtClean="0">
                <a:solidFill>
                  <a:schemeClr val="tx1"/>
                </a:solidFill>
              </a:rPr>
              <a:t> </a:t>
            </a:r>
          </a:p>
          <a:p>
            <a:pPr algn="l"/>
            <a:r>
              <a:rPr lang="en-GB" sz="2000" dirty="0" smtClean="0">
                <a:solidFill>
                  <a:schemeClr val="tx1"/>
                </a:solidFill>
              </a:rPr>
              <a:t>=10 x </a:t>
            </a:r>
            <a:r>
              <a:rPr lang="en-GB" sz="2000" dirty="0" smtClean="0">
                <a:solidFill>
                  <a:srgbClr val="800000"/>
                </a:solidFill>
              </a:rPr>
              <a:t>excess clustering at </a:t>
            </a:r>
            <a:r>
              <a:rPr lang="en-GB" sz="2000" dirty="0" smtClean="0">
                <a:solidFill>
                  <a:schemeClr val="tx1"/>
                </a:solidFill>
              </a:rPr>
              <a:t>R</a:t>
            </a:r>
            <a:r>
              <a:rPr lang="en-GB" sz="2000" baseline="-25000" dirty="0" smtClean="0">
                <a:solidFill>
                  <a:schemeClr val="tx1"/>
                </a:solidFill>
              </a:rPr>
              <a:t>prop</a:t>
            </a:r>
            <a:r>
              <a:rPr lang="en-GB" sz="2000" dirty="0" smtClean="0">
                <a:solidFill>
                  <a:schemeClr val="tx1"/>
                </a:solidFill>
              </a:rPr>
              <a:t>&lt;3 h</a:t>
            </a:r>
            <a:r>
              <a:rPr lang="en-GB" sz="2000" baseline="30000" dirty="0" smtClean="0">
                <a:solidFill>
                  <a:schemeClr val="tx1"/>
                </a:solidFill>
              </a:rPr>
              <a:t>-1 </a:t>
            </a:r>
            <a:r>
              <a:rPr lang="en-GB" sz="2000" dirty="0" err="1" smtClean="0">
                <a:solidFill>
                  <a:schemeClr val="tx1"/>
                </a:solidFill>
              </a:rPr>
              <a:t>mpc</a:t>
            </a:r>
            <a:endParaRPr lang="en-GB" sz="2000" dirty="0" smtClean="0">
              <a:solidFill>
                <a:schemeClr val="tx1"/>
              </a:solidFill>
            </a:endParaRPr>
          </a:p>
          <a:p>
            <a:pPr algn="l"/>
            <a:endParaRPr lang="en-GB" sz="2000" baseline="30000" dirty="0">
              <a:solidFill>
                <a:schemeClr val="tx1"/>
              </a:solidFill>
            </a:endParaRPr>
          </a:p>
          <a:p>
            <a:pPr algn="l"/>
            <a:endParaRPr lang="en-GB" sz="2000" baseline="30000" dirty="0" smtClean="0">
              <a:solidFill>
                <a:schemeClr val="tx1"/>
              </a:solidFill>
            </a:endParaRPr>
          </a:p>
          <a:p>
            <a:pPr algn="l"/>
            <a:endParaRPr lang="en-GB" sz="2000" baseline="30000" dirty="0">
              <a:solidFill>
                <a:schemeClr val="tx1"/>
              </a:solidFill>
            </a:endParaRPr>
          </a:p>
          <a:p>
            <a:pPr algn="l"/>
            <a:r>
              <a:rPr lang="en-GB" sz="2000" b="1" baseline="30000" dirty="0" smtClean="0">
                <a:solidFill>
                  <a:srgbClr val="008000"/>
                </a:solidFill>
              </a:rPr>
              <a:t>to be concluded….. </a:t>
            </a:r>
            <a:endParaRPr lang="en-GB" sz="2000" b="1" dirty="0">
              <a:solidFill>
                <a:srgbClr val="008000"/>
              </a:solidFill>
            </a:endParaRPr>
          </a:p>
        </p:txBody>
      </p:sp>
      <p:sp>
        <p:nvSpPr>
          <p:cNvPr id="8" name="Sottotitolo 4"/>
          <p:cNvSpPr txBox="1">
            <a:spLocks/>
          </p:cNvSpPr>
          <p:nvPr/>
        </p:nvSpPr>
        <p:spPr>
          <a:xfrm>
            <a:off x="131954" y="1688814"/>
            <a:ext cx="5146206" cy="10013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GB" sz="8000" dirty="0" smtClean="0">
                <a:solidFill>
                  <a:schemeClr val="tx1"/>
                </a:solidFill>
              </a:rPr>
              <a:t>Hennawi+2006 </a:t>
            </a:r>
            <a:r>
              <a:rPr lang="en-GB" sz="8000" dirty="0">
                <a:solidFill>
                  <a:schemeClr val="tx1"/>
                </a:solidFill>
              </a:rPr>
              <a:t> </a:t>
            </a:r>
            <a:r>
              <a:rPr lang="en-GB" sz="8000" dirty="0" smtClean="0">
                <a:solidFill>
                  <a:schemeClr val="tx1"/>
                </a:solidFill>
              </a:rPr>
              <a:t>     221 close pairs			</a:t>
            </a:r>
            <a:r>
              <a:rPr lang="en-GB" sz="8000" dirty="0">
                <a:solidFill>
                  <a:schemeClr val="tx1"/>
                </a:solidFill>
              </a:rPr>
              <a:t> </a:t>
            </a:r>
            <a:r>
              <a:rPr lang="en-GB" sz="8000" dirty="0" smtClean="0">
                <a:solidFill>
                  <a:schemeClr val="tx1"/>
                </a:solidFill>
              </a:rPr>
              <a:t>      0.5&lt;z&lt;3.0</a:t>
            </a:r>
          </a:p>
          <a:p>
            <a:pPr algn="l"/>
            <a:r>
              <a:rPr lang="en-GB" sz="8000" dirty="0">
                <a:solidFill>
                  <a:schemeClr val="tx1"/>
                </a:solidFill>
              </a:rPr>
              <a:t>	</a:t>
            </a:r>
            <a:r>
              <a:rPr lang="en-GB" sz="8000" dirty="0" smtClean="0">
                <a:solidFill>
                  <a:schemeClr val="tx1"/>
                </a:solidFill>
              </a:rPr>
              <a:t>	      </a:t>
            </a:r>
            <a:r>
              <a:rPr lang="en-GB" sz="8000" dirty="0" err="1" smtClean="0">
                <a:solidFill>
                  <a:schemeClr val="tx1"/>
                </a:solidFill>
              </a:rPr>
              <a:t>Rprop</a:t>
            </a:r>
            <a:r>
              <a:rPr lang="en-GB" sz="8000" dirty="0" smtClean="0">
                <a:solidFill>
                  <a:schemeClr val="tx1"/>
                </a:solidFill>
              </a:rPr>
              <a:t>&lt;1MPC h-</a:t>
            </a:r>
            <a:r>
              <a:rPr lang="en-GB" sz="6400" baseline="30000" dirty="0" smtClean="0">
                <a:solidFill>
                  <a:schemeClr val="tx1"/>
                </a:solidFill>
              </a:rPr>
              <a:t>1</a:t>
            </a:r>
          </a:p>
          <a:p>
            <a:pPr algn="l"/>
            <a:endParaRPr lang="en-GB" sz="6400" baseline="30000" dirty="0" smtClean="0">
              <a:solidFill>
                <a:schemeClr val="tx1"/>
              </a:solidFill>
            </a:endParaRPr>
          </a:p>
          <a:p>
            <a:pPr algn="l"/>
            <a:endParaRPr lang="en-GB" sz="1600" baseline="30000" dirty="0" smtClean="0">
              <a:solidFill>
                <a:schemeClr val="tx1"/>
              </a:solidFill>
            </a:endParaRPr>
          </a:p>
          <a:p>
            <a:pPr algn="l"/>
            <a:r>
              <a:rPr lang="en-GB" sz="1600" baseline="30000" dirty="0" smtClean="0">
                <a:solidFill>
                  <a:schemeClr val="tx1"/>
                </a:solidFill>
              </a:rPr>
              <a:t>								</a:t>
            </a:r>
            <a:endParaRPr lang="en-GB" sz="1600" dirty="0">
              <a:solidFill>
                <a:schemeClr val="tx1"/>
              </a:solidFill>
            </a:endParaRPr>
          </a:p>
        </p:txBody>
      </p:sp>
    </p:spTree>
    <p:extLst>
      <p:ext uri="{BB962C8B-B14F-4D97-AF65-F5344CB8AC3E}">
        <p14:creationId xmlns:p14="http://schemas.microsoft.com/office/powerpoint/2010/main" val="23210871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9772" y="1539985"/>
            <a:ext cx="8190965" cy="400110"/>
          </a:xfrm>
          <a:prstGeom prst="rect">
            <a:avLst/>
          </a:prstGeom>
        </p:spPr>
        <p:txBody>
          <a:bodyPr wrap="square">
            <a:spAutoFit/>
          </a:bodyPr>
          <a:lstStyle/>
          <a:p>
            <a:r>
              <a:rPr lang="it-IT" sz="2000" dirty="0" err="1" smtClean="0">
                <a:latin typeface="+mj-lt"/>
              </a:rPr>
              <a:t>quasars</a:t>
            </a:r>
            <a:r>
              <a:rPr lang="it-IT" sz="2000" dirty="0" smtClean="0">
                <a:latin typeface="+mj-lt"/>
              </a:rPr>
              <a:t> live </a:t>
            </a:r>
            <a:r>
              <a:rPr lang="it-IT" sz="2000" b="1" dirty="0" smtClean="0">
                <a:solidFill>
                  <a:srgbClr val="2F5897"/>
                </a:solidFill>
                <a:latin typeface="+mj-lt"/>
              </a:rPr>
              <a:t>in massive dark </a:t>
            </a:r>
            <a:r>
              <a:rPr lang="it-IT" sz="2000" b="1" dirty="0" err="1" smtClean="0">
                <a:solidFill>
                  <a:srgbClr val="2F5897"/>
                </a:solidFill>
                <a:latin typeface="+mj-lt"/>
              </a:rPr>
              <a:t>matter</a:t>
            </a:r>
            <a:r>
              <a:rPr lang="it-IT" sz="2000" b="1" dirty="0" smtClean="0">
                <a:solidFill>
                  <a:srgbClr val="2F5897"/>
                </a:solidFill>
                <a:latin typeface="+mj-lt"/>
              </a:rPr>
              <a:t> halos   </a:t>
            </a:r>
            <a:r>
              <a:rPr lang="it-IT" sz="2000" dirty="0" smtClean="0">
                <a:latin typeface="+mj-lt"/>
              </a:rPr>
              <a:t>(∼10</a:t>
            </a:r>
            <a:r>
              <a:rPr lang="it-IT" sz="2000" baseline="30000" dirty="0" smtClean="0">
                <a:latin typeface="+mj-lt"/>
              </a:rPr>
              <a:t>12</a:t>
            </a:r>
            <a:r>
              <a:rPr lang="it-IT" sz="2000" dirty="0" smtClean="0">
                <a:latin typeface="+mj-lt"/>
              </a:rPr>
              <a:t> - 10</a:t>
            </a:r>
            <a:r>
              <a:rPr lang="it-IT" sz="2000" baseline="30000" dirty="0" smtClean="0">
                <a:latin typeface="+mj-lt"/>
              </a:rPr>
              <a:t>13</a:t>
            </a:r>
            <a:r>
              <a:rPr lang="it-IT" sz="2000" dirty="0" smtClean="0">
                <a:latin typeface="+mj-lt"/>
              </a:rPr>
              <a:t> </a:t>
            </a:r>
            <a:r>
              <a:rPr lang="it-IT" sz="2000" i="1" dirty="0">
                <a:latin typeface="+mj-lt"/>
              </a:rPr>
              <a:t>h</a:t>
            </a:r>
            <a:r>
              <a:rPr lang="it-IT" sz="2000" i="1" baseline="30000" dirty="0">
                <a:latin typeface="+mj-lt"/>
              </a:rPr>
              <a:t>−1</a:t>
            </a:r>
            <a:r>
              <a:rPr lang="it-IT" sz="2000" i="1" dirty="0">
                <a:latin typeface="+mj-lt"/>
              </a:rPr>
              <a:t>M⊙) </a:t>
            </a:r>
            <a:r>
              <a:rPr lang="it-IT" sz="2000" dirty="0" smtClean="0">
                <a:latin typeface="+mj-lt"/>
              </a:rPr>
              <a:t> </a:t>
            </a:r>
            <a:endParaRPr lang="it-IT" sz="2000" dirty="0">
              <a:latin typeface="+mj-lt"/>
            </a:endParaRPr>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QSO clustering: outputs</a:t>
            </a:r>
            <a:endParaRPr lang="en-GB" sz="2800" dirty="0">
              <a:solidFill>
                <a:srgbClr val="800000"/>
              </a:solidFill>
            </a:endParaRPr>
          </a:p>
        </p:txBody>
      </p:sp>
      <p:sp>
        <p:nvSpPr>
          <p:cNvPr id="6" name="Freccia destra 5"/>
          <p:cNvSpPr/>
          <p:nvPr/>
        </p:nvSpPr>
        <p:spPr>
          <a:xfrm rot="5400000">
            <a:off x="479610" y="706840"/>
            <a:ext cx="903137" cy="490758"/>
          </a:xfrm>
          <a:prstGeom prst="rightArrow">
            <a:avLst>
              <a:gd name="adj1" fmla="val 50000"/>
              <a:gd name="adj2" fmla="val 52806"/>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00000"/>
              </a:solidFill>
            </a:endParaRPr>
          </a:p>
        </p:txBody>
      </p:sp>
      <p:sp>
        <p:nvSpPr>
          <p:cNvPr id="7" name="Rettangolo 6"/>
          <p:cNvSpPr/>
          <p:nvPr/>
        </p:nvSpPr>
        <p:spPr>
          <a:xfrm>
            <a:off x="399772" y="4303804"/>
            <a:ext cx="9087391" cy="1015663"/>
          </a:xfrm>
          <a:prstGeom prst="rect">
            <a:avLst/>
          </a:prstGeom>
        </p:spPr>
        <p:txBody>
          <a:bodyPr wrap="square">
            <a:spAutoFit/>
          </a:bodyPr>
          <a:lstStyle/>
          <a:p>
            <a:r>
              <a:rPr lang="en-GB" sz="2000" b="1" dirty="0" smtClean="0">
                <a:solidFill>
                  <a:srgbClr val="2F5897"/>
                </a:solidFill>
                <a:latin typeface="+mj-lt"/>
              </a:rPr>
              <a:t>More massive are the halos </a:t>
            </a:r>
            <a:r>
              <a:rPr lang="en-GB" sz="2000" b="1" dirty="0">
                <a:solidFill>
                  <a:srgbClr val="2F5897"/>
                </a:solidFill>
                <a:latin typeface="+mj-lt"/>
              </a:rPr>
              <a:t>more </a:t>
            </a:r>
            <a:r>
              <a:rPr lang="en-GB" sz="2000" b="1" dirty="0" smtClean="0">
                <a:solidFill>
                  <a:srgbClr val="2F5897"/>
                </a:solidFill>
                <a:latin typeface="+mj-lt"/>
              </a:rPr>
              <a:t>strongly are clustered,</a:t>
            </a:r>
            <a:endParaRPr lang="en-GB" sz="2000" b="1" dirty="0">
              <a:solidFill>
                <a:srgbClr val="2F5897"/>
              </a:solidFill>
              <a:latin typeface="+mj-lt"/>
            </a:endParaRPr>
          </a:p>
          <a:p>
            <a:r>
              <a:rPr lang="en-GB" sz="2000" dirty="0" smtClean="0">
                <a:latin typeface="+mj-lt"/>
              </a:rPr>
              <a:t>formed </a:t>
            </a:r>
            <a:r>
              <a:rPr lang="en-GB" sz="2000" dirty="0">
                <a:latin typeface="+mj-lt"/>
              </a:rPr>
              <a:t>in rarer peaks of the density fluctuation </a:t>
            </a:r>
            <a:r>
              <a:rPr lang="en-GB" sz="2000" dirty="0" smtClean="0">
                <a:latin typeface="+mj-lt"/>
              </a:rPr>
              <a:t>field </a:t>
            </a:r>
          </a:p>
          <a:p>
            <a:r>
              <a:rPr lang="en-GB" sz="2000" dirty="0" smtClean="0">
                <a:latin typeface="+mj-lt"/>
              </a:rPr>
              <a:t>e.g</a:t>
            </a:r>
            <a:r>
              <a:rPr lang="en-GB" sz="2000" dirty="0">
                <a:latin typeface="+mj-lt"/>
              </a:rPr>
              <a:t>., </a:t>
            </a:r>
            <a:r>
              <a:rPr lang="en-GB" sz="2000" dirty="0" smtClean="0">
                <a:latin typeface="+mj-lt"/>
              </a:rPr>
              <a:t>Bardeen+1986</a:t>
            </a:r>
            <a:r>
              <a:rPr lang="en-GB" sz="2000" dirty="0">
                <a:latin typeface="+mj-lt"/>
              </a:rPr>
              <a:t>; Cole &amp; Kaiser 1989; Mo &amp; White 1996; </a:t>
            </a:r>
            <a:r>
              <a:rPr lang="en-GB" sz="2000" dirty="0" smtClean="0">
                <a:latin typeface="+mj-lt"/>
              </a:rPr>
              <a:t>Sheth</a:t>
            </a:r>
            <a:r>
              <a:rPr lang="en-GB" sz="2000" dirty="0">
                <a:latin typeface="+mj-lt"/>
              </a:rPr>
              <a:t>+</a:t>
            </a:r>
            <a:r>
              <a:rPr lang="en-GB" sz="2000" dirty="0" smtClean="0">
                <a:latin typeface="+mj-lt"/>
              </a:rPr>
              <a:t>2001</a:t>
            </a:r>
            <a:endParaRPr lang="en-GB" sz="2000" dirty="0">
              <a:latin typeface="+mj-lt"/>
            </a:endParaRPr>
          </a:p>
        </p:txBody>
      </p:sp>
      <p:sp>
        <p:nvSpPr>
          <p:cNvPr id="8" name="Rettangolo 7"/>
          <p:cNvSpPr/>
          <p:nvPr/>
        </p:nvSpPr>
        <p:spPr>
          <a:xfrm>
            <a:off x="416640" y="5690343"/>
            <a:ext cx="8041560" cy="1015663"/>
          </a:xfrm>
          <a:prstGeom prst="rect">
            <a:avLst/>
          </a:prstGeom>
        </p:spPr>
        <p:txBody>
          <a:bodyPr wrap="square">
            <a:spAutoFit/>
          </a:bodyPr>
          <a:lstStyle/>
          <a:p>
            <a:r>
              <a:rPr lang="en-GB" sz="2000" b="1" dirty="0">
                <a:solidFill>
                  <a:srgbClr val="2F5897"/>
                </a:solidFill>
                <a:latin typeface="+mj-lt"/>
              </a:rPr>
              <a:t>Galaxy clustering </a:t>
            </a:r>
            <a:r>
              <a:rPr lang="en-GB" sz="2000" b="1" dirty="0" smtClean="0">
                <a:solidFill>
                  <a:srgbClr val="2F5897"/>
                </a:solidFill>
                <a:latin typeface="+mj-lt"/>
              </a:rPr>
              <a:t>strong dependent </a:t>
            </a:r>
            <a:r>
              <a:rPr lang="en-GB" sz="2000" b="1" dirty="0">
                <a:solidFill>
                  <a:srgbClr val="2F5897"/>
                </a:solidFill>
                <a:latin typeface="+mj-lt"/>
              </a:rPr>
              <a:t>on </a:t>
            </a:r>
            <a:r>
              <a:rPr lang="en-GB" sz="2000" b="1" dirty="0" smtClean="0">
                <a:solidFill>
                  <a:srgbClr val="2F5897"/>
                </a:solidFill>
                <a:latin typeface="+mj-lt"/>
              </a:rPr>
              <a:t>luminosity</a:t>
            </a:r>
          </a:p>
          <a:p>
            <a:r>
              <a:rPr lang="en-GB" sz="2000" dirty="0" smtClean="0">
                <a:latin typeface="+mj-lt"/>
              </a:rPr>
              <a:t> e.g</a:t>
            </a:r>
            <a:r>
              <a:rPr lang="en-GB" sz="2000" dirty="0">
                <a:latin typeface="+mj-lt"/>
              </a:rPr>
              <a:t>., </a:t>
            </a:r>
            <a:r>
              <a:rPr lang="en-GB" sz="2000" dirty="0" err="1">
                <a:latin typeface="+mj-lt"/>
              </a:rPr>
              <a:t>Norberg</a:t>
            </a:r>
            <a:r>
              <a:rPr lang="en-GB" sz="2000" dirty="0">
                <a:latin typeface="+mj-lt"/>
              </a:rPr>
              <a:t> et al. 2001; </a:t>
            </a:r>
            <a:r>
              <a:rPr lang="en-GB" sz="2000" dirty="0" smtClean="0">
                <a:latin typeface="+mj-lt"/>
              </a:rPr>
              <a:t>Zehavi</a:t>
            </a:r>
            <a:r>
              <a:rPr lang="en-GB" sz="2000" dirty="0">
                <a:latin typeface="+mj-lt"/>
              </a:rPr>
              <a:t>+</a:t>
            </a:r>
            <a:r>
              <a:rPr lang="en-GB" sz="2000" dirty="0" smtClean="0">
                <a:latin typeface="+mj-lt"/>
              </a:rPr>
              <a:t>2005</a:t>
            </a:r>
            <a:r>
              <a:rPr lang="en-GB" sz="2000" dirty="0">
                <a:latin typeface="+mj-lt"/>
              </a:rPr>
              <a:t>, 2011; </a:t>
            </a:r>
            <a:r>
              <a:rPr lang="en-GB" sz="2000" dirty="0" smtClean="0">
                <a:latin typeface="+mj-lt"/>
              </a:rPr>
              <a:t>Coil+2006</a:t>
            </a:r>
            <a:r>
              <a:rPr lang="en-GB" sz="2000" dirty="0">
                <a:latin typeface="+mj-lt"/>
              </a:rPr>
              <a:t>; </a:t>
            </a:r>
            <a:r>
              <a:rPr lang="en-GB" sz="2000" dirty="0" smtClean="0">
                <a:latin typeface="+mj-lt"/>
              </a:rPr>
              <a:t>Coupon+2012</a:t>
            </a:r>
            <a:endParaRPr lang="en-GB" sz="2000" dirty="0">
              <a:latin typeface="+mj-lt"/>
            </a:endParaRPr>
          </a:p>
        </p:txBody>
      </p:sp>
      <p:sp>
        <p:nvSpPr>
          <p:cNvPr id="9" name="Rettangolo 8"/>
          <p:cNvSpPr/>
          <p:nvPr/>
        </p:nvSpPr>
        <p:spPr>
          <a:xfrm>
            <a:off x="500737" y="2977239"/>
            <a:ext cx="6952486" cy="1015663"/>
          </a:xfrm>
          <a:prstGeom prst="rect">
            <a:avLst/>
          </a:prstGeom>
        </p:spPr>
        <p:txBody>
          <a:bodyPr wrap="square">
            <a:spAutoFit/>
          </a:bodyPr>
          <a:lstStyle/>
          <a:p>
            <a:r>
              <a:rPr lang="it-IT" sz="2000" b="1" dirty="0" smtClean="0">
                <a:solidFill>
                  <a:srgbClr val="2F5897"/>
                </a:solidFill>
                <a:latin typeface="+mj-lt"/>
              </a:rPr>
              <a:t>QSO </a:t>
            </a:r>
            <a:r>
              <a:rPr lang="it-IT" sz="2000" b="1" dirty="0" err="1" smtClean="0">
                <a:solidFill>
                  <a:srgbClr val="2F5897"/>
                </a:solidFill>
                <a:latin typeface="+mj-lt"/>
              </a:rPr>
              <a:t>clustering</a:t>
            </a:r>
            <a:r>
              <a:rPr lang="it-IT" sz="2000" b="1" dirty="0" smtClean="0">
                <a:solidFill>
                  <a:srgbClr val="2F5897"/>
                </a:solidFill>
                <a:latin typeface="+mj-lt"/>
              </a:rPr>
              <a:t> shows </a:t>
            </a:r>
            <a:r>
              <a:rPr lang="it-IT" sz="2000" b="1" dirty="0" err="1">
                <a:solidFill>
                  <a:srgbClr val="2F5897"/>
                </a:solidFill>
                <a:latin typeface="+mj-lt"/>
              </a:rPr>
              <a:t>little</a:t>
            </a:r>
            <a:r>
              <a:rPr lang="it-IT" sz="2000" b="1" dirty="0">
                <a:solidFill>
                  <a:srgbClr val="2F5897"/>
                </a:solidFill>
                <a:latin typeface="+mj-lt"/>
              </a:rPr>
              <a:t> </a:t>
            </a:r>
            <a:r>
              <a:rPr lang="it-IT" sz="2000" b="1" dirty="0" err="1" smtClean="0">
                <a:solidFill>
                  <a:srgbClr val="2F5897"/>
                </a:solidFill>
                <a:latin typeface="+mj-lt"/>
              </a:rPr>
              <a:t>lunimosity</a:t>
            </a:r>
            <a:r>
              <a:rPr lang="it-IT" sz="2000" b="1" dirty="0" smtClean="0">
                <a:solidFill>
                  <a:srgbClr val="2F5897"/>
                </a:solidFill>
                <a:latin typeface="+mj-lt"/>
              </a:rPr>
              <a:t> </a:t>
            </a:r>
            <a:r>
              <a:rPr lang="it-IT" sz="2000" b="1" dirty="0" err="1" smtClean="0">
                <a:solidFill>
                  <a:srgbClr val="2F5897"/>
                </a:solidFill>
                <a:latin typeface="+mj-lt"/>
              </a:rPr>
              <a:t>dependence</a:t>
            </a:r>
            <a:endParaRPr lang="en-GB" sz="2000" b="1" dirty="0" smtClean="0">
              <a:solidFill>
                <a:srgbClr val="2F5897"/>
              </a:solidFill>
              <a:latin typeface="+mj-lt"/>
            </a:endParaRPr>
          </a:p>
          <a:p>
            <a:r>
              <a:rPr lang="en-GB" sz="2000" dirty="0" smtClean="0">
                <a:latin typeface="+mj-lt"/>
              </a:rPr>
              <a:t>e.g</a:t>
            </a:r>
            <a:r>
              <a:rPr lang="en-GB" sz="2000" dirty="0">
                <a:latin typeface="+mj-lt"/>
              </a:rPr>
              <a:t>., </a:t>
            </a:r>
            <a:r>
              <a:rPr lang="en-GB" sz="2000" dirty="0" err="1">
                <a:latin typeface="+mj-lt"/>
              </a:rPr>
              <a:t>Adelberger</a:t>
            </a:r>
            <a:r>
              <a:rPr lang="en-GB" sz="2000" dirty="0">
                <a:latin typeface="+mj-lt"/>
              </a:rPr>
              <a:t> &amp; </a:t>
            </a:r>
            <a:r>
              <a:rPr lang="en-GB" sz="2000" dirty="0" err="1">
                <a:latin typeface="+mj-lt"/>
              </a:rPr>
              <a:t>Steidel</a:t>
            </a:r>
            <a:r>
              <a:rPr lang="en-GB" sz="2000" dirty="0">
                <a:latin typeface="+mj-lt"/>
              </a:rPr>
              <a:t> 2005; </a:t>
            </a:r>
            <a:r>
              <a:rPr lang="en-GB" sz="2000" dirty="0" err="1">
                <a:latin typeface="+mj-lt"/>
              </a:rPr>
              <a:t>Porciani</a:t>
            </a:r>
            <a:r>
              <a:rPr lang="en-GB" sz="2000" dirty="0">
                <a:latin typeface="+mj-lt"/>
              </a:rPr>
              <a:t> &amp; </a:t>
            </a:r>
            <a:r>
              <a:rPr lang="en-GB" sz="2000" dirty="0" err="1">
                <a:latin typeface="+mj-lt"/>
              </a:rPr>
              <a:t>Norberg</a:t>
            </a:r>
            <a:r>
              <a:rPr lang="en-GB" sz="2000" dirty="0">
                <a:latin typeface="+mj-lt"/>
              </a:rPr>
              <a:t> 2006; Myers+2007a; da Ângela+2008; White+</a:t>
            </a:r>
            <a:r>
              <a:rPr lang="en-GB" sz="2000" dirty="0" smtClean="0">
                <a:latin typeface="+mj-lt"/>
              </a:rPr>
              <a:t>2012</a:t>
            </a:r>
            <a:endParaRPr lang="en-GB" sz="2000" dirty="0">
              <a:latin typeface="+mj-lt"/>
            </a:endParaRPr>
          </a:p>
        </p:txBody>
      </p:sp>
      <p:sp>
        <p:nvSpPr>
          <p:cNvPr id="10" name="Segnaposto contenuto 2"/>
          <p:cNvSpPr>
            <a:spLocks noGrp="1"/>
          </p:cNvSpPr>
          <p:nvPr>
            <p:ph idx="1"/>
          </p:nvPr>
        </p:nvSpPr>
        <p:spPr>
          <a:xfrm>
            <a:off x="-439225" y="6492769"/>
            <a:ext cx="8229600" cy="4525963"/>
          </a:xfrm>
        </p:spPr>
        <p:txBody>
          <a:bodyPr>
            <a:normAutofit/>
          </a:bodyPr>
          <a:lstStyle/>
          <a:p>
            <a:endParaRPr lang="it-IT" sz="2100" dirty="0">
              <a:solidFill>
                <a:schemeClr val="tx1"/>
              </a:solidFill>
            </a:endParaRPr>
          </a:p>
          <a:p>
            <a:endParaRPr lang="en-GB" dirty="0">
              <a:solidFill>
                <a:schemeClr val="tx1"/>
              </a:solidFill>
            </a:endParaRPr>
          </a:p>
        </p:txBody>
      </p:sp>
      <p:sp>
        <p:nvSpPr>
          <p:cNvPr id="12" name="Rettangolo 11"/>
          <p:cNvSpPr/>
          <p:nvPr/>
        </p:nvSpPr>
        <p:spPr>
          <a:xfrm>
            <a:off x="1391383" y="1990915"/>
            <a:ext cx="4572000" cy="400110"/>
          </a:xfrm>
          <a:prstGeom prst="rect">
            <a:avLst/>
          </a:prstGeom>
        </p:spPr>
        <p:txBody>
          <a:bodyPr>
            <a:spAutoFit/>
          </a:bodyPr>
          <a:lstStyle/>
          <a:p>
            <a:r>
              <a:rPr lang="it-IT" sz="2000" b="1" dirty="0" smtClean="0">
                <a:solidFill>
                  <a:srgbClr val="2F5897"/>
                </a:solidFill>
                <a:latin typeface="+mj-lt"/>
              </a:rPr>
              <a:t> </a:t>
            </a:r>
            <a:r>
              <a:rPr lang="it-IT" sz="2000" b="1" dirty="0" err="1">
                <a:solidFill>
                  <a:srgbClr val="2F5897"/>
                </a:solidFill>
                <a:latin typeface="+mj-lt"/>
              </a:rPr>
              <a:t>lifetime</a:t>
            </a:r>
            <a:r>
              <a:rPr lang="it-IT" sz="2000" b="1" dirty="0">
                <a:solidFill>
                  <a:srgbClr val="2F5897"/>
                </a:solidFill>
                <a:latin typeface="+mj-lt"/>
              </a:rPr>
              <a:t> ~</a:t>
            </a:r>
            <a:r>
              <a:rPr lang="it-IT" sz="2000" b="1" dirty="0" smtClean="0">
                <a:solidFill>
                  <a:srgbClr val="2F5897"/>
                </a:solidFill>
                <a:latin typeface="+mj-lt"/>
              </a:rPr>
              <a:t>10</a:t>
            </a:r>
            <a:r>
              <a:rPr lang="it-IT" sz="2000" b="1" baseline="30000" dirty="0" smtClean="0">
                <a:solidFill>
                  <a:srgbClr val="2F5897"/>
                </a:solidFill>
                <a:latin typeface="+mj-lt"/>
              </a:rPr>
              <a:t>7</a:t>
            </a:r>
            <a:r>
              <a:rPr lang="it-IT" sz="2000" b="1" dirty="0" smtClean="0">
                <a:solidFill>
                  <a:srgbClr val="2F5897"/>
                </a:solidFill>
                <a:latin typeface="+mj-lt"/>
              </a:rPr>
              <a:t> </a:t>
            </a:r>
            <a:r>
              <a:rPr lang="it-IT" sz="2000" b="1" dirty="0" err="1">
                <a:solidFill>
                  <a:srgbClr val="2F5897"/>
                </a:solidFill>
                <a:latin typeface="+mj-lt"/>
              </a:rPr>
              <a:t>yr</a:t>
            </a:r>
            <a:r>
              <a:rPr lang="it-IT" sz="2000" b="1" dirty="0">
                <a:solidFill>
                  <a:srgbClr val="2F5897"/>
                </a:solidFill>
                <a:latin typeface="+mj-lt"/>
              </a:rPr>
              <a:t>. </a:t>
            </a:r>
          </a:p>
        </p:txBody>
      </p:sp>
    </p:spTree>
    <p:extLst>
      <p:ext uri="{BB962C8B-B14F-4D97-AF65-F5344CB8AC3E}">
        <p14:creationId xmlns:p14="http://schemas.microsoft.com/office/powerpoint/2010/main" val="271796485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5799" y="722828"/>
            <a:ext cx="7772401" cy="3170099"/>
          </a:xfrm>
          <a:prstGeom prst="rect">
            <a:avLst/>
          </a:prstGeom>
        </p:spPr>
        <p:txBody>
          <a:bodyPr wrap="square">
            <a:spAutoFit/>
          </a:bodyPr>
          <a:lstStyle/>
          <a:p>
            <a:r>
              <a:rPr lang="en-GB" sz="2000" b="1" dirty="0" smtClean="0">
                <a:solidFill>
                  <a:srgbClr val="800000"/>
                </a:solidFill>
                <a:latin typeface="+mj-lt"/>
              </a:rPr>
              <a:t>earlier  studies :</a:t>
            </a:r>
            <a:r>
              <a:rPr lang="en-GB" sz="2000" dirty="0">
                <a:latin typeface="+mj-lt"/>
              </a:rPr>
              <a:t>by heterogeneous quasar samples, methodology, and imaging </a:t>
            </a:r>
            <a:r>
              <a:rPr lang="en-GB" sz="2000" dirty="0" smtClean="0">
                <a:latin typeface="+mj-lt"/>
              </a:rPr>
              <a:t>depths</a:t>
            </a:r>
          </a:p>
          <a:p>
            <a:endParaRPr lang="en-GB" sz="2000" b="1" dirty="0">
              <a:solidFill>
                <a:srgbClr val="800000"/>
              </a:solidFill>
              <a:latin typeface="+mj-lt"/>
            </a:endParaRPr>
          </a:p>
          <a:p>
            <a:endParaRPr lang="en-GB" sz="2000" b="1" dirty="0" smtClean="0">
              <a:solidFill>
                <a:srgbClr val="800000"/>
              </a:solidFill>
              <a:latin typeface="+mj-lt"/>
            </a:endParaRPr>
          </a:p>
          <a:p>
            <a:r>
              <a:rPr lang="en-GB" sz="2000" dirty="0">
                <a:latin typeface="+mj-lt"/>
              </a:rPr>
              <a:t>quasars </a:t>
            </a:r>
            <a:r>
              <a:rPr lang="en-GB" sz="2000" dirty="0" smtClean="0">
                <a:latin typeface="+mj-lt"/>
              </a:rPr>
              <a:t> </a:t>
            </a:r>
            <a:r>
              <a:rPr lang="en-GB" sz="2000" dirty="0">
                <a:latin typeface="+mj-lt"/>
              </a:rPr>
              <a:t>associated </a:t>
            </a:r>
            <a:r>
              <a:rPr lang="en-GB" sz="2000" b="1" dirty="0">
                <a:solidFill>
                  <a:schemeClr val="accent1"/>
                </a:solidFill>
                <a:latin typeface="+mj-lt"/>
              </a:rPr>
              <a:t>with </a:t>
            </a:r>
            <a:r>
              <a:rPr lang="en-GB" sz="2000" b="1" dirty="0" smtClean="0">
                <a:solidFill>
                  <a:schemeClr val="accent1"/>
                </a:solidFill>
                <a:latin typeface="+mj-lt"/>
              </a:rPr>
              <a:t>enhancements </a:t>
            </a:r>
            <a:r>
              <a:rPr lang="en-GB" sz="2000" b="1" dirty="0">
                <a:solidFill>
                  <a:schemeClr val="accent1"/>
                </a:solidFill>
                <a:latin typeface="+mj-lt"/>
              </a:rPr>
              <a:t>in the distribution of galaxies </a:t>
            </a:r>
            <a:endParaRPr lang="en-GB" sz="2000" b="1" dirty="0" smtClean="0">
              <a:solidFill>
                <a:schemeClr val="accent1"/>
              </a:solidFill>
              <a:latin typeface="+mj-lt"/>
            </a:endParaRPr>
          </a:p>
          <a:p>
            <a:endParaRPr lang="en-GB" sz="2000" dirty="0" smtClean="0">
              <a:latin typeface="+mj-lt"/>
            </a:endParaRPr>
          </a:p>
          <a:p>
            <a:r>
              <a:rPr lang="fi-FI" sz="2000" dirty="0">
                <a:latin typeface="+mj-lt"/>
              </a:rPr>
              <a:t>Bahcall</a:t>
            </a:r>
            <a:r>
              <a:rPr lang="fi-FI" sz="2000" dirty="0" smtClean="0">
                <a:latin typeface="+mj-lt"/>
              </a:rPr>
              <a:t>+1969</a:t>
            </a:r>
            <a:r>
              <a:rPr lang="fi-FI" sz="2000" dirty="0">
                <a:latin typeface="+mj-lt"/>
              </a:rPr>
              <a:t>; </a:t>
            </a:r>
            <a:r>
              <a:rPr lang="fi-FI" sz="2000" dirty="0" err="1">
                <a:latin typeface="+mj-lt"/>
              </a:rPr>
              <a:t>Seldner</a:t>
            </a:r>
            <a:r>
              <a:rPr lang="fi-FI" sz="2000" dirty="0">
                <a:latin typeface="+mj-lt"/>
              </a:rPr>
              <a:t> &amp; </a:t>
            </a:r>
            <a:r>
              <a:rPr lang="fi-FI" sz="2000" dirty="0" err="1">
                <a:latin typeface="+mj-lt"/>
              </a:rPr>
              <a:t>Peebles</a:t>
            </a:r>
            <a:r>
              <a:rPr lang="fi-FI" sz="2000" dirty="0">
                <a:latin typeface="+mj-lt"/>
              </a:rPr>
              <a:t> 1979; </a:t>
            </a:r>
            <a:r>
              <a:rPr lang="fi-FI" sz="2000" dirty="0" err="1">
                <a:latin typeface="+mj-lt"/>
              </a:rPr>
              <a:t>Yee</a:t>
            </a:r>
            <a:r>
              <a:rPr lang="fi-FI" sz="2000" dirty="0">
                <a:latin typeface="+mj-lt"/>
              </a:rPr>
              <a:t> &amp; Green 1984, 1987; </a:t>
            </a:r>
            <a:r>
              <a:rPr lang="fi-FI" sz="2000" dirty="0" err="1">
                <a:latin typeface="+mj-lt"/>
              </a:rPr>
              <a:t>Bahcall</a:t>
            </a:r>
            <a:r>
              <a:rPr lang="fi-FI" sz="2000" dirty="0">
                <a:latin typeface="+mj-lt"/>
              </a:rPr>
              <a:t> &amp; </a:t>
            </a:r>
            <a:r>
              <a:rPr lang="fi-FI" sz="2000" dirty="0" err="1">
                <a:latin typeface="+mj-lt"/>
              </a:rPr>
              <a:t>Chokshi</a:t>
            </a:r>
            <a:r>
              <a:rPr lang="fi-FI" sz="2000" dirty="0">
                <a:latin typeface="+mj-lt"/>
              </a:rPr>
              <a:t> 1991; Laurikainen &amp; Salo 1995; Smith</a:t>
            </a:r>
            <a:r>
              <a:rPr lang="fi-FI" sz="2000" dirty="0" smtClean="0">
                <a:latin typeface="+mj-lt"/>
              </a:rPr>
              <a:t>+1995</a:t>
            </a:r>
            <a:r>
              <a:rPr lang="fi-FI" sz="2000" dirty="0">
                <a:latin typeface="+mj-lt"/>
              </a:rPr>
              <a:t>, 2000</a:t>
            </a:r>
            <a:r>
              <a:rPr lang="fi-FI" sz="2000" dirty="0" smtClean="0">
                <a:latin typeface="+mj-lt"/>
              </a:rPr>
              <a:t>; Hall </a:t>
            </a:r>
            <a:r>
              <a:rPr lang="fi-FI" sz="2000" dirty="0">
                <a:latin typeface="+mj-lt"/>
              </a:rPr>
              <a:t>&amp; Green 1998</a:t>
            </a:r>
            <a:endParaRPr lang="en-GB" sz="2000" dirty="0">
              <a:latin typeface="+mj-lt"/>
            </a:endParaRPr>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Galaxy clustering around QSOs</a:t>
            </a:r>
            <a:endParaRPr lang="en-GB" sz="2800" dirty="0">
              <a:solidFill>
                <a:srgbClr val="800000"/>
              </a:solidFill>
            </a:endParaRPr>
          </a:p>
        </p:txBody>
      </p:sp>
    </p:spTree>
    <p:extLst>
      <p:ext uri="{BB962C8B-B14F-4D97-AF65-F5344CB8AC3E}">
        <p14:creationId xmlns:p14="http://schemas.microsoft.com/office/powerpoint/2010/main" val="4053946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5799" y="722828"/>
            <a:ext cx="7307321" cy="4462760"/>
          </a:xfrm>
          <a:prstGeom prst="rect">
            <a:avLst/>
          </a:prstGeom>
        </p:spPr>
        <p:txBody>
          <a:bodyPr wrap="square">
            <a:spAutoFit/>
          </a:bodyPr>
          <a:lstStyle/>
          <a:p>
            <a:r>
              <a:rPr lang="en-GB" sz="2400" b="1" dirty="0" smtClean="0">
                <a:solidFill>
                  <a:srgbClr val="800000"/>
                </a:solidFill>
                <a:latin typeface="+mj-lt"/>
              </a:rPr>
              <a:t>cross correlation </a:t>
            </a:r>
          </a:p>
          <a:p>
            <a:r>
              <a:rPr lang="en-GB" sz="2000" b="1" dirty="0" smtClean="0">
                <a:solidFill>
                  <a:srgbClr val="800000"/>
                </a:solidFill>
                <a:latin typeface="+mj-lt"/>
              </a:rPr>
              <a:t>between </a:t>
            </a:r>
            <a:r>
              <a:rPr lang="en-GB" sz="2000" b="1" dirty="0">
                <a:solidFill>
                  <a:srgbClr val="800000"/>
                </a:solidFill>
                <a:latin typeface="+mj-lt"/>
              </a:rPr>
              <a:t>galaxies and different types of </a:t>
            </a:r>
            <a:r>
              <a:rPr lang="en-GB" sz="2000" b="1" dirty="0" smtClean="0">
                <a:solidFill>
                  <a:srgbClr val="008000"/>
                </a:solidFill>
                <a:latin typeface="+mj-lt"/>
              </a:rPr>
              <a:t>QSOs</a:t>
            </a:r>
            <a:r>
              <a:rPr lang="en-GB" sz="2000" b="1" dirty="0" smtClean="0">
                <a:solidFill>
                  <a:srgbClr val="800000"/>
                </a:solidFill>
                <a:latin typeface="+mj-lt"/>
              </a:rPr>
              <a:t> </a:t>
            </a:r>
            <a:r>
              <a:rPr lang="en-GB" sz="2000" b="1" dirty="0">
                <a:solidFill>
                  <a:srgbClr val="800000"/>
                </a:solidFill>
                <a:latin typeface="+mj-lt"/>
              </a:rPr>
              <a:t>and </a:t>
            </a:r>
            <a:r>
              <a:rPr lang="en-GB" sz="2000" b="1" dirty="0" smtClean="0">
                <a:solidFill>
                  <a:srgbClr val="FF6600"/>
                </a:solidFill>
                <a:latin typeface="+mj-lt"/>
              </a:rPr>
              <a:t>AGNs</a:t>
            </a:r>
            <a:r>
              <a:rPr lang="en-GB" sz="2000" b="1" dirty="0" smtClean="0">
                <a:solidFill>
                  <a:srgbClr val="800000"/>
                </a:solidFill>
                <a:latin typeface="+mj-lt"/>
              </a:rPr>
              <a:t> </a:t>
            </a:r>
            <a:r>
              <a:rPr lang="en-GB" sz="2000" dirty="0" smtClean="0">
                <a:latin typeface="+mj-lt"/>
              </a:rPr>
              <a:t>( </a:t>
            </a:r>
            <a:r>
              <a:rPr lang="en-GB" sz="2000" dirty="0">
                <a:latin typeface="+mj-lt"/>
              </a:rPr>
              <a:t>i.e., optical-selected quasars, X- ray-, radio- and infrared-selected </a:t>
            </a:r>
            <a:r>
              <a:rPr lang="en-GB" sz="2000" dirty="0" smtClean="0">
                <a:latin typeface="+mj-lt"/>
              </a:rPr>
              <a:t>AGNs )</a:t>
            </a:r>
          </a:p>
          <a:p>
            <a:endParaRPr lang="en-GB" sz="2000" dirty="0" smtClean="0">
              <a:latin typeface="+mj-lt"/>
            </a:endParaRPr>
          </a:p>
          <a:p>
            <a:r>
              <a:rPr lang="en-GB" sz="2000" dirty="0" smtClean="0">
                <a:latin typeface="+mj-lt"/>
              </a:rPr>
              <a:t>e.g</a:t>
            </a:r>
            <a:r>
              <a:rPr lang="en-GB" sz="2000" dirty="0">
                <a:latin typeface="+mj-lt"/>
              </a:rPr>
              <a:t>.</a:t>
            </a:r>
            <a:r>
              <a:rPr lang="en-GB" sz="2000" dirty="0" smtClean="0">
                <a:latin typeface="+mj-lt"/>
              </a:rPr>
              <a:t>,</a:t>
            </a:r>
            <a:r>
              <a:rPr lang="en-GB" sz="2000" dirty="0"/>
              <a:t> </a:t>
            </a:r>
            <a:r>
              <a:rPr lang="en-GB" sz="2000" dirty="0">
                <a:solidFill>
                  <a:srgbClr val="008000"/>
                </a:solidFill>
                <a:latin typeface="+mj-lt"/>
              </a:rPr>
              <a:t>Croom</a:t>
            </a:r>
            <a:r>
              <a:rPr lang="en-GB" sz="2000" dirty="0">
                <a:latin typeface="+mj-lt"/>
              </a:rPr>
              <a:t>+</a:t>
            </a:r>
            <a:r>
              <a:rPr lang="en-GB" sz="2000" dirty="0" smtClean="0">
                <a:latin typeface="+mj-lt"/>
              </a:rPr>
              <a:t>2004,2005</a:t>
            </a:r>
            <a:r>
              <a:rPr lang="en-GB" sz="2000" dirty="0" smtClean="0"/>
              <a:t>,</a:t>
            </a:r>
            <a:r>
              <a:rPr lang="en-GB" sz="2000" dirty="0" smtClean="0">
                <a:latin typeface="+mj-lt"/>
              </a:rPr>
              <a:t> </a:t>
            </a:r>
            <a:r>
              <a:rPr lang="en-GB" sz="2000" dirty="0" err="1">
                <a:solidFill>
                  <a:srgbClr val="FF6600"/>
                </a:solidFill>
                <a:latin typeface="+mj-lt"/>
              </a:rPr>
              <a:t>Adelberger</a:t>
            </a:r>
            <a:r>
              <a:rPr lang="en-GB" sz="2000" dirty="0">
                <a:solidFill>
                  <a:srgbClr val="FF6600"/>
                </a:solidFill>
                <a:latin typeface="+mj-lt"/>
              </a:rPr>
              <a:t> &amp; </a:t>
            </a:r>
            <a:r>
              <a:rPr lang="en-GB" sz="2000" dirty="0" err="1">
                <a:solidFill>
                  <a:srgbClr val="FF6600"/>
                </a:solidFill>
                <a:latin typeface="+mj-lt"/>
              </a:rPr>
              <a:t>Steidel</a:t>
            </a:r>
            <a:r>
              <a:rPr lang="en-GB" sz="2000" dirty="0">
                <a:solidFill>
                  <a:srgbClr val="FF6600"/>
                </a:solidFill>
                <a:latin typeface="+mj-lt"/>
              </a:rPr>
              <a:t> </a:t>
            </a:r>
            <a:r>
              <a:rPr lang="en-GB" sz="2000" dirty="0">
                <a:latin typeface="+mj-lt"/>
              </a:rPr>
              <a:t>2005;</a:t>
            </a:r>
            <a:r>
              <a:rPr lang="en-GB" sz="2000" dirty="0">
                <a:solidFill>
                  <a:srgbClr val="FF6600"/>
                </a:solidFill>
                <a:latin typeface="+mj-lt"/>
              </a:rPr>
              <a:t> Li</a:t>
            </a:r>
            <a:r>
              <a:rPr lang="en-GB" sz="2000" dirty="0">
                <a:latin typeface="+mj-lt"/>
              </a:rPr>
              <a:t>+2006; </a:t>
            </a:r>
            <a:r>
              <a:rPr lang="en-GB" sz="2000" dirty="0">
                <a:solidFill>
                  <a:srgbClr val="008000"/>
                </a:solidFill>
                <a:latin typeface="+mj-lt"/>
              </a:rPr>
              <a:t>Coil</a:t>
            </a:r>
            <a:r>
              <a:rPr lang="en-GB" sz="2000" dirty="0">
                <a:latin typeface="+mj-lt"/>
              </a:rPr>
              <a:t>+2007, 2009; </a:t>
            </a:r>
            <a:r>
              <a:rPr lang="en-GB" sz="2000" dirty="0">
                <a:solidFill>
                  <a:srgbClr val="FF6600"/>
                </a:solidFill>
                <a:latin typeface="+mj-lt"/>
              </a:rPr>
              <a:t>Wake</a:t>
            </a:r>
            <a:r>
              <a:rPr lang="en-GB" sz="2000" dirty="0">
                <a:latin typeface="+mj-lt"/>
              </a:rPr>
              <a:t>+2008; </a:t>
            </a:r>
            <a:r>
              <a:rPr lang="en-GB" sz="2000" dirty="0">
                <a:solidFill>
                  <a:srgbClr val="008000"/>
                </a:solidFill>
                <a:latin typeface="+mj-lt"/>
              </a:rPr>
              <a:t>Padmanabhan</a:t>
            </a:r>
            <a:r>
              <a:rPr lang="en-GB" sz="2000" dirty="0">
                <a:latin typeface="+mj-lt"/>
              </a:rPr>
              <a:t>+2009</a:t>
            </a:r>
            <a:r>
              <a:rPr lang="en-GB" sz="2000" dirty="0">
                <a:solidFill>
                  <a:srgbClr val="FF6600"/>
                </a:solidFill>
                <a:latin typeface="+mj-lt"/>
              </a:rPr>
              <a:t>; Donoso</a:t>
            </a:r>
            <a:r>
              <a:rPr lang="en-GB" sz="2000" dirty="0">
                <a:latin typeface="+mj-lt"/>
              </a:rPr>
              <a:t>+2010; </a:t>
            </a:r>
            <a:r>
              <a:rPr lang="en-GB" sz="2000" dirty="0">
                <a:solidFill>
                  <a:srgbClr val="FF6600"/>
                </a:solidFill>
                <a:latin typeface="+mj-lt"/>
              </a:rPr>
              <a:t>Krumpe</a:t>
            </a:r>
            <a:r>
              <a:rPr lang="en-GB" sz="2000" dirty="0">
                <a:latin typeface="+mj-lt"/>
              </a:rPr>
              <a:t>+2010, 2012; </a:t>
            </a:r>
            <a:r>
              <a:rPr lang="en-GB" sz="2000" dirty="0">
                <a:solidFill>
                  <a:srgbClr val="FF6600"/>
                </a:solidFill>
                <a:latin typeface="+mj-lt"/>
              </a:rPr>
              <a:t>Miyaji</a:t>
            </a:r>
            <a:r>
              <a:rPr lang="en-GB" sz="2000" dirty="0">
                <a:latin typeface="+mj-lt"/>
              </a:rPr>
              <a:t>+2011; </a:t>
            </a:r>
            <a:r>
              <a:rPr lang="en-GB" sz="2000" dirty="0" smtClean="0">
                <a:latin typeface="+mj-lt"/>
              </a:rPr>
              <a:t>(Hickox</a:t>
            </a:r>
            <a:r>
              <a:rPr lang="en-GB" sz="2000" dirty="0">
                <a:latin typeface="+mj-lt"/>
              </a:rPr>
              <a:t>+2009, </a:t>
            </a:r>
            <a:r>
              <a:rPr lang="en-GB" sz="2000" dirty="0" smtClean="0">
                <a:latin typeface="+mj-lt"/>
              </a:rPr>
              <a:t>2011);</a:t>
            </a:r>
            <a:r>
              <a:rPr lang="en-GB" sz="2000" dirty="0" smtClean="0">
                <a:solidFill>
                  <a:srgbClr val="008000"/>
                </a:solidFill>
                <a:latin typeface="+mj-lt"/>
              </a:rPr>
              <a:t>Shen</a:t>
            </a:r>
            <a:r>
              <a:rPr lang="en-GB" sz="2000" dirty="0" smtClean="0">
                <a:latin typeface="+mj-lt"/>
              </a:rPr>
              <a:t>+2012.</a:t>
            </a:r>
          </a:p>
          <a:p>
            <a:endParaRPr lang="en-GB" sz="2000" dirty="0">
              <a:latin typeface="+mj-lt"/>
            </a:endParaRPr>
          </a:p>
          <a:p>
            <a:r>
              <a:rPr lang="en-GB" sz="2000" dirty="0" smtClean="0">
                <a:latin typeface="+mj-lt"/>
              </a:rPr>
              <a:t> </a:t>
            </a:r>
            <a:r>
              <a:rPr lang="en-GB" sz="2000" dirty="0">
                <a:latin typeface="+mj-lt"/>
              </a:rPr>
              <a:t>These studies generally found weak or no luminosity dependence of the large-scale quasar bias, although these measurements can be improved upon using larger samples.</a:t>
            </a:r>
            <a:endParaRPr lang="en-GB" dirty="0"/>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Galaxy clustering around QSOs</a:t>
            </a:r>
            <a:endParaRPr lang="en-GB" sz="2800" dirty="0">
              <a:solidFill>
                <a:srgbClr val="800000"/>
              </a:solidFill>
            </a:endParaRPr>
          </a:p>
        </p:txBody>
      </p:sp>
    </p:spTree>
    <p:extLst>
      <p:ext uri="{BB962C8B-B14F-4D97-AF65-F5344CB8AC3E}">
        <p14:creationId xmlns:p14="http://schemas.microsoft.com/office/powerpoint/2010/main" val="3506066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Galaxy clustering around QSOs: outputs</a:t>
            </a:r>
            <a:endParaRPr lang="en-GB" sz="2800" dirty="0">
              <a:solidFill>
                <a:srgbClr val="800000"/>
              </a:solidFill>
            </a:endParaRPr>
          </a:p>
        </p:txBody>
      </p:sp>
      <p:sp>
        <p:nvSpPr>
          <p:cNvPr id="14" name="Freccia destra 13"/>
          <p:cNvSpPr/>
          <p:nvPr/>
        </p:nvSpPr>
        <p:spPr>
          <a:xfrm rot="5400000">
            <a:off x="244415" y="706840"/>
            <a:ext cx="903137" cy="490758"/>
          </a:xfrm>
          <a:prstGeom prst="rightArrow">
            <a:avLst>
              <a:gd name="adj1" fmla="val 50000"/>
              <a:gd name="adj2" fmla="val 52806"/>
            </a:avLst>
          </a:prstGeom>
          <a:solidFill>
            <a:srgbClr val="C0504D"/>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00000"/>
              </a:solidFill>
            </a:endParaRPr>
          </a:p>
        </p:txBody>
      </p:sp>
      <p:sp>
        <p:nvSpPr>
          <p:cNvPr id="18" name="Rettangolo 17"/>
          <p:cNvSpPr/>
          <p:nvPr/>
        </p:nvSpPr>
        <p:spPr>
          <a:xfrm>
            <a:off x="1178949" y="865348"/>
            <a:ext cx="6172201" cy="400110"/>
          </a:xfrm>
          <a:prstGeom prst="rect">
            <a:avLst/>
          </a:prstGeom>
        </p:spPr>
        <p:txBody>
          <a:bodyPr wrap="square">
            <a:spAutoFit/>
          </a:bodyPr>
          <a:lstStyle/>
          <a:p>
            <a:r>
              <a:rPr lang="it-IT" sz="2000" dirty="0" smtClean="0">
                <a:latin typeface="+mj-lt"/>
              </a:rPr>
              <a:t> show </a:t>
            </a:r>
            <a:r>
              <a:rPr lang="it-IT" sz="2000" b="1" dirty="0" err="1">
                <a:solidFill>
                  <a:schemeClr val="tx2"/>
                </a:solidFill>
                <a:latin typeface="+mj-lt"/>
              </a:rPr>
              <a:t>similar</a:t>
            </a:r>
            <a:r>
              <a:rPr lang="it-IT" sz="2000" b="1" dirty="0">
                <a:solidFill>
                  <a:schemeClr val="tx2"/>
                </a:solidFill>
                <a:latin typeface="+mj-lt"/>
              </a:rPr>
              <a:t> </a:t>
            </a:r>
            <a:r>
              <a:rPr lang="it-IT" sz="2000" b="1" dirty="0" err="1">
                <a:solidFill>
                  <a:schemeClr val="tx2"/>
                </a:solidFill>
                <a:latin typeface="+mj-lt"/>
              </a:rPr>
              <a:t>clustering</a:t>
            </a:r>
            <a:r>
              <a:rPr lang="it-IT" sz="2000" b="1" dirty="0">
                <a:solidFill>
                  <a:schemeClr val="tx2"/>
                </a:solidFill>
                <a:latin typeface="+mj-lt"/>
              </a:rPr>
              <a:t> to </a:t>
            </a:r>
            <a:r>
              <a:rPr lang="it-IT" sz="2000" b="1" dirty="0" err="1">
                <a:solidFill>
                  <a:schemeClr val="tx2"/>
                </a:solidFill>
                <a:latin typeface="+mj-lt"/>
              </a:rPr>
              <a:t>local</a:t>
            </a:r>
            <a:r>
              <a:rPr lang="it-IT" sz="2000" b="1" dirty="0">
                <a:solidFill>
                  <a:schemeClr val="tx2"/>
                </a:solidFill>
                <a:latin typeface="+mj-lt"/>
              </a:rPr>
              <a:t> </a:t>
            </a:r>
            <a:r>
              <a:rPr lang="it-IT" sz="2000" b="1" dirty="0" err="1" smtClean="0">
                <a:solidFill>
                  <a:schemeClr val="tx2"/>
                </a:solidFill>
                <a:latin typeface="+mj-lt"/>
              </a:rPr>
              <a:t>galaxies</a:t>
            </a:r>
            <a:endParaRPr lang="it-IT" sz="2000" b="1" dirty="0">
              <a:solidFill>
                <a:schemeClr val="tx2"/>
              </a:solidFill>
              <a:latin typeface="+mj-lt"/>
            </a:endParaRPr>
          </a:p>
        </p:txBody>
      </p:sp>
      <p:sp>
        <p:nvSpPr>
          <p:cNvPr id="20" name="Rettangolo 19"/>
          <p:cNvSpPr/>
          <p:nvPr/>
        </p:nvSpPr>
        <p:spPr>
          <a:xfrm>
            <a:off x="1328353" y="1328707"/>
            <a:ext cx="6858000" cy="707886"/>
          </a:xfrm>
          <a:prstGeom prst="rect">
            <a:avLst/>
          </a:prstGeom>
        </p:spPr>
        <p:txBody>
          <a:bodyPr wrap="square">
            <a:spAutoFit/>
          </a:bodyPr>
          <a:lstStyle/>
          <a:p>
            <a:r>
              <a:rPr lang="en-GB" sz="2000" dirty="0" smtClean="0">
                <a:latin typeface="+mj-lt"/>
              </a:rPr>
              <a:t>(QSO-</a:t>
            </a:r>
            <a:r>
              <a:rPr lang="en-GB" sz="2000" dirty="0">
                <a:latin typeface="+mj-lt"/>
              </a:rPr>
              <a:t>galaxy </a:t>
            </a:r>
            <a:r>
              <a:rPr lang="en-GB" sz="2000" b="1" dirty="0">
                <a:solidFill>
                  <a:srgbClr val="800000"/>
                </a:solidFill>
                <a:latin typeface="+mj-lt"/>
              </a:rPr>
              <a:t>cross-correlation function </a:t>
            </a:r>
            <a:r>
              <a:rPr lang="en-GB" sz="2000" dirty="0" smtClean="0">
                <a:latin typeface="+mj-lt"/>
              </a:rPr>
              <a:t>is </a:t>
            </a:r>
            <a:r>
              <a:rPr lang="en-GB" sz="2000" dirty="0">
                <a:latin typeface="+mj-lt"/>
              </a:rPr>
              <a:t>the same as the galaxy autocorrelation </a:t>
            </a:r>
            <a:r>
              <a:rPr lang="en-GB" sz="2000" dirty="0" smtClean="0">
                <a:latin typeface="+mj-lt"/>
              </a:rPr>
              <a:t>function)</a:t>
            </a:r>
            <a:endParaRPr lang="en-GB" sz="2000" dirty="0">
              <a:latin typeface="+mj-lt"/>
            </a:endParaRPr>
          </a:p>
        </p:txBody>
      </p:sp>
      <p:sp>
        <p:nvSpPr>
          <p:cNvPr id="3" name="Rettangolo 2"/>
          <p:cNvSpPr/>
          <p:nvPr/>
        </p:nvSpPr>
        <p:spPr>
          <a:xfrm>
            <a:off x="1328353" y="2036593"/>
            <a:ext cx="7014836" cy="400110"/>
          </a:xfrm>
          <a:prstGeom prst="rect">
            <a:avLst/>
          </a:prstGeom>
        </p:spPr>
        <p:txBody>
          <a:bodyPr wrap="none">
            <a:spAutoFit/>
          </a:bodyPr>
          <a:lstStyle/>
          <a:p>
            <a:r>
              <a:rPr lang="en-GB" sz="2000" dirty="0" smtClean="0">
                <a:latin typeface="+mj-lt"/>
              </a:rPr>
              <a:t>e.g. Croom+2004,2005;Coil+2007; Padmanabhan</a:t>
            </a:r>
            <a:r>
              <a:rPr lang="en-GB" sz="2000" dirty="0">
                <a:latin typeface="+mj-lt"/>
              </a:rPr>
              <a:t>+</a:t>
            </a:r>
            <a:r>
              <a:rPr lang="en-GB" sz="2000" dirty="0" smtClean="0">
                <a:latin typeface="+mj-lt"/>
              </a:rPr>
              <a:t>2009 </a:t>
            </a:r>
            <a:endParaRPr lang="en-GB" sz="2000" dirty="0">
              <a:latin typeface="+mj-lt"/>
            </a:endParaRPr>
          </a:p>
        </p:txBody>
      </p:sp>
      <p:sp>
        <p:nvSpPr>
          <p:cNvPr id="4" name="Rettangolo 3"/>
          <p:cNvSpPr/>
          <p:nvPr/>
        </p:nvSpPr>
        <p:spPr>
          <a:xfrm>
            <a:off x="1328353" y="2494422"/>
            <a:ext cx="6179205" cy="1323439"/>
          </a:xfrm>
          <a:prstGeom prst="rect">
            <a:avLst/>
          </a:prstGeom>
        </p:spPr>
        <p:txBody>
          <a:bodyPr wrap="square">
            <a:spAutoFit/>
          </a:bodyPr>
          <a:lstStyle/>
          <a:p>
            <a:r>
              <a:rPr lang="en-GB" sz="2000" dirty="0" smtClean="0">
                <a:latin typeface="+mj-lt"/>
              </a:rPr>
              <a:t>significant </a:t>
            </a:r>
            <a:r>
              <a:rPr lang="en-GB" sz="2000" b="1" dirty="0">
                <a:solidFill>
                  <a:srgbClr val="6076B4"/>
                </a:solidFill>
                <a:latin typeface="+mj-lt"/>
              </a:rPr>
              <a:t>local excess </a:t>
            </a:r>
            <a:r>
              <a:rPr lang="en-GB" sz="2000" dirty="0">
                <a:latin typeface="+mj-lt"/>
              </a:rPr>
              <a:t>of neighbours when compared to </a:t>
            </a:r>
            <a:r>
              <a:rPr lang="en-GB" sz="2000" i="1" dirty="0">
                <a:latin typeface="+mj-lt"/>
              </a:rPr>
              <a:t>L∗ </a:t>
            </a:r>
            <a:r>
              <a:rPr lang="en-GB" sz="2000" dirty="0">
                <a:latin typeface="+mj-lt"/>
              </a:rPr>
              <a:t>galaxies, but </a:t>
            </a:r>
            <a:r>
              <a:rPr lang="en-GB" sz="2000" b="1" dirty="0">
                <a:solidFill>
                  <a:schemeClr val="accent1"/>
                </a:solidFill>
                <a:latin typeface="+mj-lt"/>
              </a:rPr>
              <a:t>only</a:t>
            </a:r>
            <a:r>
              <a:rPr lang="en-GB" sz="2000" dirty="0">
                <a:latin typeface="+mj-lt"/>
              </a:rPr>
              <a:t> on small scales (</a:t>
            </a:r>
            <a:r>
              <a:rPr lang="en-GB" sz="2000" b="1" dirty="0">
                <a:solidFill>
                  <a:srgbClr val="6076B4"/>
                </a:solidFill>
                <a:latin typeface="+mj-lt"/>
              </a:rPr>
              <a:t>&lt;0.2 </a:t>
            </a:r>
            <a:r>
              <a:rPr lang="en-GB" sz="2000" b="1" dirty="0" err="1">
                <a:solidFill>
                  <a:srgbClr val="6076B4"/>
                </a:solidFill>
                <a:latin typeface="+mj-lt"/>
              </a:rPr>
              <a:t>Mpc</a:t>
            </a:r>
            <a:r>
              <a:rPr lang="en-GB" sz="2000" dirty="0" smtClean="0">
                <a:latin typeface="+mj-lt"/>
              </a:rPr>
              <a:t>)</a:t>
            </a:r>
          </a:p>
          <a:p>
            <a:r>
              <a:rPr lang="en-GB" sz="2000" dirty="0" smtClean="0">
                <a:latin typeface="+mj-lt"/>
              </a:rPr>
              <a:t>Serber+2006,  </a:t>
            </a:r>
            <a:r>
              <a:rPr lang="en-GB" sz="2000" b="1" dirty="0" smtClean="0">
                <a:solidFill>
                  <a:srgbClr val="800000"/>
                </a:solidFill>
                <a:latin typeface="+mj-lt"/>
              </a:rPr>
              <a:t>by galaxy count; </a:t>
            </a:r>
            <a:r>
              <a:rPr lang="en-GB" sz="2000" dirty="0" smtClean="0">
                <a:solidFill>
                  <a:srgbClr val="000000"/>
                </a:solidFill>
                <a:latin typeface="+mj-lt"/>
              </a:rPr>
              <a:t>Strand+2008</a:t>
            </a:r>
            <a:endParaRPr lang="en-GB" sz="2000" dirty="0">
              <a:solidFill>
                <a:srgbClr val="000000"/>
              </a:solidFill>
              <a:latin typeface="+mj-lt"/>
            </a:endParaRPr>
          </a:p>
        </p:txBody>
      </p:sp>
      <p:sp>
        <p:nvSpPr>
          <p:cNvPr id="6" name="Rettangolo 5"/>
          <p:cNvSpPr/>
          <p:nvPr/>
        </p:nvSpPr>
        <p:spPr>
          <a:xfrm>
            <a:off x="219990" y="4486283"/>
            <a:ext cx="8238210" cy="707886"/>
          </a:xfrm>
          <a:prstGeom prst="rect">
            <a:avLst/>
          </a:prstGeom>
        </p:spPr>
        <p:txBody>
          <a:bodyPr wrap="square">
            <a:spAutoFit/>
          </a:bodyPr>
          <a:lstStyle/>
          <a:p>
            <a:r>
              <a:rPr lang="en-GB" sz="2000" dirty="0" smtClean="0">
                <a:latin typeface="+mj-lt"/>
              </a:rPr>
              <a:t>Shaver+1984: </a:t>
            </a:r>
            <a:r>
              <a:rPr lang="en-GB" sz="2000" b="1" dirty="0">
                <a:solidFill>
                  <a:schemeClr val="accent1"/>
                </a:solidFill>
                <a:latin typeface="+mj-lt"/>
              </a:rPr>
              <a:t>clustering comparable to that observed for </a:t>
            </a:r>
            <a:r>
              <a:rPr lang="en-GB" sz="2000" b="1" dirty="0" smtClean="0">
                <a:solidFill>
                  <a:schemeClr val="accent1"/>
                </a:solidFill>
                <a:latin typeface="+mj-lt"/>
              </a:rPr>
              <a:t>galaxies</a:t>
            </a:r>
            <a:r>
              <a:rPr lang="en-GB" sz="2000" dirty="0" smtClean="0">
                <a:latin typeface="+mj-lt"/>
              </a:rPr>
              <a:t> (da </a:t>
            </a:r>
            <a:r>
              <a:rPr lang="en-GB" sz="2000" dirty="0" err="1" smtClean="0">
                <a:latin typeface="+mj-lt"/>
              </a:rPr>
              <a:t>veron</a:t>
            </a:r>
            <a:r>
              <a:rPr lang="en-GB" sz="2000" dirty="0" smtClean="0">
                <a:latin typeface="+mj-lt"/>
              </a:rPr>
              <a:t> </a:t>
            </a:r>
            <a:r>
              <a:rPr lang="en-GB" sz="2000" dirty="0" err="1" smtClean="0">
                <a:latin typeface="+mj-lt"/>
              </a:rPr>
              <a:t>cathalog</a:t>
            </a:r>
            <a:r>
              <a:rPr lang="en-GB" sz="2000" dirty="0" smtClean="0">
                <a:latin typeface="+mj-lt"/>
              </a:rPr>
              <a:t>, 1984)</a:t>
            </a:r>
            <a:endParaRPr lang="en-GB" sz="2000" dirty="0">
              <a:latin typeface="+mj-lt"/>
            </a:endParaRPr>
          </a:p>
        </p:txBody>
      </p:sp>
      <p:sp>
        <p:nvSpPr>
          <p:cNvPr id="2" name="CasellaDiTesto 1"/>
          <p:cNvSpPr txBox="1"/>
          <p:nvPr/>
        </p:nvSpPr>
        <p:spPr>
          <a:xfrm>
            <a:off x="219990" y="4116951"/>
            <a:ext cx="3068728" cy="369332"/>
          </a:xfrm>
          <a:prstGeom prst="rect">
            <a:avLst/>
          </a:prstGeom>
          <a:noFill/>
        </p:spPr>
        <p:txBody>
          <a:bodyPr wrap="square" rtlCol="0">
            <a:spAutoFit/>
          </a:bodyPr>
          <a:lstStyle/>
          <a:p>
            <a:r>
              <a:rPr lang="en-GB" dirty="0" smtClean="0">
                <a:latin typeface="+mj-lt"/>
              </a:rPr>
              <a:t>see also</a:t>
            </a:r>
            <a:r>
              <a:rPr lang="en-GB" dirty="0" smtClean="0"/>
              <a:t>: </a:t>
            </a:r>
            <a:endParaRPr lang="en-GB" dirty="0"/>
          </a:p>
        </p:txBody>
      </p:sp>
      <p:sp>
        <p:nvSpPr>
          <p:cNvPr id="11" name="Rettangolo 10"/>
          <p:cNvSpPr/>
          <p:nvPr/>
        </p:nvSpPr>
        <p:spPr>
          <a:xfrm>
            <a:off x="219990" y="5556779"/>
            <a:ext cx="7641922" cy="707886"/>
          </a:xfrm>
          <a:prstGeom prst="rect">
            <a:avLst/>
          </a:prstGeom>
        </p:spPr>
        <p:txBody>
          <a:bodyPr wrap="square">
            <a:spAutoFit/>
          </a:bodyPr>
          <a:lstStyle/>
          <a:p>
            <a:r>
              <a:rPr lang="en-GB" sz="2000" dirty="0" smtClean="0">
                <a:latin typeface="+mj-lt"/>
              </a:rPr>
              <a:t>Coil+2007: quasars </a:t>
            </a:r>
            <a:r>
              <a:rPr lang="en-GB" sz="2000" dirty="0">
                <a:latin typeface="+mj-lt"/>
              </a:rPr>
              <a:t>are found </a:t>
            </a:r>
            <a:r>
              <a:rPr lang="en-GB" sz="2000" b="1" dirty="0">
                <a:solidFill>
                  <a:srgbClr val="6076B4"/>
                </a:solidFill>
                <a:latin typeface="+mj-lt"/>
              </a:rPr>
              <a:t>in regions of similar mean </a:t>
            </a:r>
            <a:r>
              <a:rPr lang="en-GB" sz="2000" b="1" dirty="0" err="1">
                <a:solidFill>
                  <a:srgbClr val="6076B4"/>
                </a:solidFill>
                <a:latin typeface="+mj-lt"/>
              </a:rPr>
              <a:t>overdensity</a:t>
            </a:r>
            <a:r>
              <a:rPr lang="en-GB" sz="2000" b="1" dirty="0">
                <a:solidFill>
                  <a:srgbClr val="6076B4"/>
                </a:solidFill>
                <a:latin typeface="+mj-lt"/>
              </a:rPr>
              <a:t> to blue DEEP2 </a:t>
            </a:r>
            <a:r>
              <a:rPr lang="en-GB" sz="2000" b="1" dirty="0" smtClean="0">
                <a:solidFill>
                  <a:srgbClr val="6076B4"/>
                </a:solidFill>
                <a:latin typeface="+mj-lt"/>
              </a:rPr>
              <a:t>galaxies</a:t>
            </a:r>
            <a:endParaRPr lang="en-GB" sz="2000" b="1" dirty="0">
              <a:solidFill>
                <a:srgbClr val="6076B4"/>
              </a:solidFill>
              <a:latin typeface="+mj-lt"/>
            </a:endParaRPr>
          </a:p>
        </p:txBody>
      </p:sp>
    </p:spTree>
    <p:extLst>
      <p:ext uri="{BB962C8B-B14F-4D97-AF65-F5344CB8AC3E}">
        <p14:creationId xmlns:p14="http://schemas.microsoft.com/office/powerpoint/2010/main" val="3335299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90689" y="1143811"/>
            <a:ext cx="7125517" cy="2246769"/>
          </a:xfrm>
          <a:prstGeom prst="rect">
            <a:avLst/>
          </a:prstGeom>
        </p:spPr>
        <p:txBody>
          <a:bodyPr wrap="square">
            <a:spAutoFit/>
          </a:bodyPr>
          <a:lstStyle/>
          <a:p>
            <a:r>
              <a:rPr lang="en-GB" sz="2000" dirty="0" smtClean="0">
                <a:latin typeface="+mj-lt"/>
              </a:rPr>
              <a:t>Zhang+2013: SDSS </a:t>
            </a:r>
            <a:r>
              <a:rPr lang="en-GB" sz="2000" dirty="0">
                <a:latin typeface="+mj-lt"/>
              </a:rPr>
              <a:t>Stripe </a:t>
            </a:r>
            <a:r>
              <a:rPr lang="en-GB" sz="2000" dirty="0" smtClean="0">
                <a:latin typeface="+mj-lt"/>
              </a:rPr>
              <a:t>82, by </a:t>
            </a:r>
            <a:r>
              <a:rPr lang="en-GB" sz="2000" b="1" dirty="0" err="1" smtClean="0">
                <a:solidFill>
                  <a:srgbClr val="800000"/>
                </a:solidFill>
                <a:latin typeface="+mj-lt"/>
              </a:rPr>
              <a:t>croosscorrelation+counts</a:t>
            </a:r>
            <a:r>
              <a:rPr lang="en-GB" sz="2000" b="1" dirty="0" smtClean="0">
                <a:solidFill>
                  <a:srgbClr val="800000"/>
                </a:solidFill>
                <a:latin typeface="+mj-lt"/>
              </a:rPr>
              <a:t>   </a:t>
            </a:r>
            <a:r>
              <a:rPr lang="en-GB" sz="2000" b="1" dirty="0">
                <a:solidFill>
                  <a:schemeClr val="accent1"/>
                </a:solidFill>
                <a:latin typeface="+mj-lt"/>
              </a:rPr>
              <a:t>blue galaxies more strongly clustered around quasars than red galaxies, </a:t>
            </a:r>
            <a:r>
              <a:rPr lang="en-GB" sz="2000" dirty="0" smtClean="0">
                <a:latin typeface="+mj-lt"/>
              </a:rPr>
              <a:t>no </a:t>
            </a:r>
            <a:r>
              <a:rPr lang="en-GB" sz="2000" dirty="0">
                <a:latin typeface="+mj-lt"/>
              </a:rPr>
              <a:t>luminosity </a:t>
            </a:r>
            <a:r>
              <a:rPr lang="en-GB" sz="2000" dirty="0" smtClean="0">
                <a:latin typeface="+mj-lt"/>
              </a:rPr>
              <a:t>dependence.</a:t>
            </a:r>
            <a:endParaRPr lang="en-GB" sz="2000" dirty="0">
              <a:latin typeface="+mj-lt"/>
            </a:endParaRPr>
          </a:p>
          <a:p>
            <a:r>
              <a:rPr lang="en-GB" sz="2000" dirty="0">
                <a:latin typeface="+mj-lt"/>
              </a:rPr>
              <a:t>Q</a:t>
            </a:r>
            <a:r>
              <a:rPr lang="en-GB" sz="2000" dirty="0" smtClean="0">
                <a:latin typeface="+mj-lt"/>
              </a:rPr>
              <a:t>uasars </a:t>
            </a:r>
            <a:r>
              <a:rPr lang="en-GB" sz="2000" dirty="0">
                <a:latin typeface="+mj-lt"/>
              </a:rPr>
              <a:t>in general </a:t>
            </a:r>
            <a:r>
              <a:rPr lang="en-GB" sz="2000" b="1" dirty="0">
                <a:solidFill>
                  <a:srgbClr val="6076B4"/>
                </a:solidFill>
                <a:latin typeface="+mj-lt"/>
              </a:rPr>
              <a:t>do not reside  in massive cluster,</a:t>
            </a:r>
            <a:r>
              <a:rPr lang="en-GB" sz="2000" dirty="0">
                <a:latin typeface="+mj-lt"/>
              </a:rPr>
              <a:t> but rather in less massive group of galaxies, being blue-galaxy clustering enhanced in the central of low mass </a:t>
            </a:r>
            <a:r>
              <a:rPr lang="en-GB" sz="2000" dirty="0" smtClean="0">
                <a:latin typeface="+mj-lt"/>
              </a:rPr>
              <a:t>halos</a:t>
            </a:r>
            <a:endParaRPr lang="en-GB" sz="2000" dirty="0">
              <a:latin typeface="+mj-lt"/>
            </a:endParaRPr>
          </a:p>
        </p:txBody>
      </p:sp>
      <p:sp>
        <p:nvSpPr>
          <p:cNvPr id="5" name="Rettangolo 4"/>
          <p:cNvSpPr/>
          <p:nvPr/>
        </p:nvSpPr>
        <p:spPr>
          <a:xfrm>
            <a:off x="1006149" y="4247761"/>
            <a:ext cx="6818826" cy="1938992"/>
          </a:xfrm>
          <a:prstGeom prst="rect">
            <a:avLst/>
          </a:prstGeom>
        </p:spPr>
        <p:txBody>
          <a:bodyPr wrap="square">
            <a:spAutoFit/>
          </a:bodyPr>
          <a:lstStyle/>
          <a:p>
            <a:r>
              <a:rPr lang="en-GB" sz="2000" dirty="0" smtClean="0">
                <a:latin typeface="+mj-lt"/>
              </a:rPr>
              <a:t>Karhunen+2014: SDSS Stripe 82, </a:t>
            </a:r>
            <a:r>
              <a:rPr lang="en-GB" sz="2000" b="1" dirty="0" smtClean="0">
                <a:solidFill>
                  <a:srgbClr val="800000"/>
                </a:solidFill>
                <a:latin typeface="+mj-lt"/>
              </a:rPr>
              <a:t>by counts </a:t>
            </a:r>
          </a:p>
          <a:p>
            <a:r>
              <a:rPr lang="en-GB" sz="2000" dirty="0" smtClean="0">
                <a:latin typeface="+mj-lt"/>
              </a:rPr>
              <a:t>galaxy clustering  around QSOs </a:t>
            </a:r>
            <a:r>
              <a:rPr lang="en-GB" sz="2000" b="1" dirty="0" smtClean="0">
                <a:solidFill>
                  <a:schemeClr val="accent1"/>
                </a:solidFill>
                <a:latin typeface="+mj-lt"/>
              </a:rPr>
              <a:t>comparable with </a:t>
            </a:r>
            <a:r>
              <a:rPr lang="en-GB" sz="2000" b="1" dirty="0">
                <a:solidFill>
                  <a:schemeClr val="accent1"/>
                </a:solidFill>
                <a:latin typeface="+mj-lt"/>
              </a:rPr>
              <a:t>those around  </a:t>
            </a:r>
            <a:r>
              <a:rPr lang="en-GB" sz="2000" b="1" dirty="0" err="1">
                <a:solidFill>
                  <a:schemeClr val="accent1"/>
                </a:solidFill>
                <a:latin typeface="+mj-lt"/>
              </a:rPr>
              <a:t>ealy</a:t>
            </a:r>
            <a:r>
              <a:rPr lang="en-GB" sz="2000" b="1" dirty="0">
                <a:solidFill>
                  <a:schemeClr val="accent1"/>
                </a:solidFill>
                <a:latin typeface="+mj-lt"/>
              </a:rPr>
              <a:t>-type galaxies</a:t>
            </a:r>
            <a:r>
              <a:rPr lang="en-GB" sz="2000" b="1" dirty="0" smtClean="0">
                <a:solidFill>
                  <a:schemeClr val="accent1"/>
                </a:solidFill>
                <a:latin typeface="+mj-lt"/>
              </a:rPr>
              <a:t>.</a:t>
            </a:r>
          </a:p>
          <a:p>
            <a:r>
              <a:rPr lang="en-GB" sz="2000" dirty="0" smtClean="0">
                <a:latin typeface="+mj-lt"/>
              </a:rPr>
              <a:t> </a:t>
            </a:r>
            <a:r>
              <a:rPr lang="en-GB" sz="2000" dirty="0" err="1">
                <a:latin typeface="+mj-lt"/>
              </a:rPr>
              <a:t>Overdensity</a:t>
            </a:r>
            <a:r>
              <a:rPr lang="en-GB" sz="2000" dirty="0">
                <a:latin typeface="+mj-lt"/>
              </a:rPr>
              <a:t> is apparent within 400 </a:t>
            </a:r>
            <a:r>
              <a:rPr lang="en-GB" sz="2000" dirty="0" err="1">
                <a:latin typeface="+mj-lt"/>
              </a:rPr>
              <a:t>kpc</a:t>
            </a:r>
            <a:r>
              <a:rPr lang="en-GB" sz="2000" dirty="0">
                <a:latin typeface="+mj-lt"/>
              </a:rPr>
              <a:t>  and no significant dependence with  quasar luminosity or redshift was observed.</a:t>
            </a:r>
          </a:p>
        </p:txBody>
      </p:sp>
      <p:sp>
        <p:nvSpPr>
          <p:cNvPr id="6" name="Titolo 1"/>
          <p:cNvSpPr txBox="1">
            <a:spLocks/>
          </p:cNvSpPr>
          <p:nvPr/>
        </p:nvSpPr>
        <p:spPr>
          <a:xfrm>
            <a:off x="685800" y="292589"/>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Galaxy clustering around QSOs: outputs</a:t>
            </a:r>
            <a:endParaRPr lang="en-GB" sz="2800" dirty="0">
              <a:solidFill>
                <a:srgbClr val="800000"/>
              </a:solidFill>
            </a:endParaRPr>
          </a:p>
        </p:txBody>
      </p:sp>
    </p:spTree>
    <p:extLst>
      <p:ext uri="{BB962C8B-B14F-4D97-AF65-F5344CB8AC3E}">
        <p14:creationId xmlns:p14="http://schemas.microsoft.com/office/powerpoint/2010/main" val="147070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6</a:t>
            </a:fld>
            <a:endParaRPr lang="it-IT"/>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WHY QSO PAIRS?</a:t>
            </a:r>
            <a:endParaRPr lang="it-IT" sz="2400" dirty="0">
              <a:solidFill>
                <a:srgbClr val="800000"/>
              </a:solidFill>
              <a:latin typeface="Century Gothic"/>
              <a:cs typeface="Century Gothic"/>
            </a:endParaRPr>
          </a:p>
        </p:txBody>
      </p:sp>
      <p:sp>
        <p:nvSpPr>
          <p:cNvPr id="3" name="Rettangolo 2"/>
          <p:cNvSpPr/>
          <p:nvPr/>
        </p:nvSpPr>
        <p:spPr>
          <a:xfrm>
            <a:off x="459800" y="1344751"/>
            <a:ext cx="8320192" cy="5078313"/>
          </a:xfrm>
          <a:prstGeom prst="rect">
            <a:avLst/>
          </a:prstGeom>
        </p:spPr>
        <p:txBody>
          <a:bodyPr wrap="square">
            <a:spAutoFit/>
          </a:bodyPr>
          <a:lstStyle/>
          <a:p>
            <a:pPr algn="ctr"/>
            <a:endParaRPr lang="en-GB" b="1" dirty="0" smtClean="0">
              <a:solidFill>
                <a:srgbClr val="800000"/>
              </a:solidFill>
            </a:endParaRPr>
          </a:p>
          <a:p>
            <a:pPr algn="ctr"/>
            <a:r>
              <a:rPr lang="en-GB" sz="2000" dirty="0" smtClean="0">
                <a:solidFill>
                  <a:srgbClr val="800000"/>
                </a:solidFill>
              </a:rPr>
              <a:t>If mergers place an important role in nuclear activity </a:t>
            </a:r>
          </a:p>
          <a:p>
            <a:pPr algn="ctr"/>
            <a:r>
              <a:rPr lang="en-GB" sz="2000" dirty="0" smtClean="0">
                <a:solidFill>
                  <a:srgbClr val="800000"/>
                </a:solidFill>
              </a:rPr>
              <a:t>QSO pairs  </a:t>
            </a:r>
            <a:r>
              <a:rPr lang="en-GB" sz="2000" dirty="0">
                <a:solidFill>
                  <a:srgbClr val="800000"/>
                </a:solidFill>
              </a:rPr>
              <a:t>are expected to be located in </a:t>
            </a:r>
            <a:r>
              <a:rPr lang="en-GB" sz="2000" dirty="0" smtClean="0">
                <a:solidFill>
                  <a:srgbClr val="800000"/>
                </a:solidFill>
              </a:rPr>
              <a:t>extraordinary environment of galaxies </a:t>
            </a:r>
            <a:r>
              <a:rPr lang="en-GB" sz="2000" dirty="0" smtClean="0">
                <a:solidFill>
                  <a:srgbClr val="660066"/>
                </a:solidFill>
              </a:rPr>
              <a:t>.</a:t>
            </a:r>
          </a:p>
          <a:p>
            <a:pPr algn="ctr"/>
            <a:endParaRPr lang="en-GB" dirty="0" smtClean="0"/>
          </a:p>
          <a:p>
            <a:pPr algn="ctr"/>
            <a:endParaRPr lang="en-GB" dirty="0" smtClean="0"/>
          </a:p>
          <a:p>
            <a:pPr algn="ctr"/>
            <a:endParaRPr lang="en-GB" dirty="0"/>
          </a:p>
          <a:p>
            <a:pPr algn="ctr"/>
            <a:endParaRPr lang="en-GB" dirty="0" smtClean="0"/>
          </a:p>
          <a:p>
            <a:pPr algn="ctr"/>
            <a:endParaRPr lang="en-GB" dirty="0"/>
          </a:p>
          <a:p>
            <a:pPr algn="ctr"/>
            <a:endParaRPr lang="en-GB" dirty="0"/>
          </a:p>
          <a:p>
            <a:r>
              <a:rPr lang="en-GB" dirty="0" smtClean="0"/>
              <a:t>QSO pairs are rare systems , poorly investigated: </a:t>
            </a:r>
          </a:p>
          <a:p>
            <a:r>
              <a:rPr lang="en-GB" dirty="0" smtClean="0"/>
              <a:t>		</a:t>
            </a:r>
            <a:r>
              <a:rPr lang="en-GB" dirty="0"/>
              <a:t>	</a:t>
            </a:r>
            <a:r>
              <a:rPr lang="en-GB" dirty="0" smtClean="0"/>
              <a:t>		Boris+2007   		environment of 4 QSO pairs,  z~1, 					Hennawi+2006   large sample , </a:t>
            </a:r>
          </a:p>
          <a:p>
            <a:r>
              <a:rPr lang="en-GB" dirty="0"/>
              <a:t>	</a:t>
            </a:r>
            <a:r>
              <a:rPr lang="en-GB" dirty="0" smtClean="0"/>
              <a:t>								no study on environment</a:t>
            </a:r>
          </a:p>
          <a:p>
            <a:pPr algn="ctr"/>
            <a:endParaRPr lang="en-GB" sz="1200" dirty="0"/>
          </a:p>
          <a:p>
            <a:pPr algn="ctr"/>
            <a:endParaRPr lang="en-GB" sz="1200" dirty="0"/>
          </a:p>
          <a:p>
            <a:pPr marL="285750" indent="-285750" algn="ctr">
              <a:buFont typeface="Arial"/>
              <a:buChar char="•"/>
            </a:pPr>
            <a:endParaRPr lang="en-GB" sz="1200" dirty="0"/>
          </a:p>
          <a:p>
            <a:pPr marL="285750" indent="-285750" algn="ctr">
              <a:buFont typeface="Arial"/>
              <a:buChar char="•"/>
            </a:pPr>
            <a:endParaRPr lang="en-GB" sz="1200" dirty="0"/>
          </a:p>
          <a:p>
            <a:pPr marL="285750" indent="-285750" algn="ctr">
              <a:buFont typeface="Arial"/>
              <a:buChar char="•"/>
            </a:pPr>
            <a:endParaRPr lang="en-GB" dirty="0"/>
          </a:p>
        </p:txBody>
      </p:sp>
      <p:sp>
        <p:nvSpPr>
          <p:cNvPr id="7" name="Rettangolo 6"/>
          <p:cNvSpPr/>
          <p:nvPr/>
        </p:nvSpPr>
        <p:spPr>
          <a:xfrm>
            <a:off x="569276" y="3745597"/>
            <a:ext cx="7974002" cy="338554"/>
          </a:xfrm>
          <a:prstGeom prst="rect">
            <a:avLst/>
          </a:prstGeom>
        </p:spPr>
        <p:txBody>
          <a:bodyPr wrap="square">
            <a:spAutoFit/>
          </a:bodyPr>
          <a:lstStyle/>
          <a:p>
            <a:r>
              <a:rPr lang="en-GB" sz="16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 number of  QSO pairs have been discovered at tens – hundreds </a:t>
            </a:r>
            <a:r>
              <a:rPr lang="en-GB" sz="16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kpc</a:t>
            </a:r>
            <a:r>
              <a:rPr lang="en-GB" sz="16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scale</a:t>
            </a:r>
            <a:endParaRPr lang="en-GB" sz="1600" b="1"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0442749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60</a:t>
            </a:fld>
            <a:endParaRPr lang="it-IT"/>
          </a:p>
        </p:txBody>
      </p:sp>
      <p:sp>
        <p:nvSpPr>
          <p:cNvPr id="2" name="Rettangolo 1"/>
          <p:cNvSpPr/>
          <p:nvPr/>
        </p:nvSpPr>
        <p:spPr>
          <a:xfrm>
            <a:off x="180685" y="660919"/>
            <a:ext cx="8924568" cy="18651254"/>
          </a:xfrm>
          <a:prstGeom prst="rect">
            <a:avLst/>
          </a:prstGeom>
        </p:spPr>
        <p:txBody>
          <a:bodyPr wrap="square">
            <a:spAutoFit/>
          </a:bodyPr>
          <a:lstStyle/>
          <a:p>
            <a:endParaRPr lang="en-GB" sz="1600" dirty="0" smtClean="0">
              <a:latin typeface="Century Gothic"/>
              <a:cs typeface="Century Gothic"/>
            </a:endParaRPr>
          </a:p>
          <a:p>
            <a:pPr marL="285750" indent="-285750">
              <a:buFont typeface="Arial"/>
              <a:buChar char="•"/>
            </a:pPr>
            <a:r>
              <a:rPr lang="en-GB" sz="1600" dirty="0" smtClean="0"/>
              <a:t>SMBHs </a:t>
            </a:r>
            <a:r>
              <a:rPr lang="en-GB" sz="1600" dirty="0"/>
              <a:t>reside </a:t>
            </a:r>
            <a:r>
              <a:rPr lang="en-GB" sz="1600" b="1" dirty="0">
                <a:solidFill>
                  <a:srgbClr val="800000"/>
                </a:solidFill>
              </a:rPr>
              <a:t>at the centre of almost every massive galaxies </a:t>
            </a:r>
            <a:r>
              <a:rPr lang="en-GB" sz="1600" dirty="0"/>
              <a:t>(</a:t>
            </a:r>
            <a:r>
              <a:rPr lang="en-GB" sz="1400" dirty="0"/>
              <a:t>e.g., </a:t>
            </a:r>
            <a:r>
              <a:rPr lang="en-GB" sz="1400" dirty="0" err="1"/>
              <a:t>Richstone</a:t>
            </a:r>
            <a:r>
              <a:rPr lang="en-GB" sz="1400" dirty="0"/>
              <a:t> et al. 1998)</a:t>
            </a:r>
            <a:r>
              <a:rPr lang="en-GB" sz="1600" dirty="0"/>
              <a:t>; </a:t>
            </a:r>
            <a:r>
              <a:rPr lang="en-GB" sz="1600" dirty="0" smtClean="0"/>
              <a:t> </a:t>
            </a:r>
            <a:r>
              <a:rPr lang="en-GB" sz="1600" dirty="0" smtClean="0">
                <a:latin typeface="+mj-lt"/>
              </a:rPr>
              <a:t>QSOs are hosted in </a:t>
            </a:r>
            <a:r>
              <a:rPr lang="en-GB" sz="1600" b="1" dirty="0" smtClean="0">
                <a:solidFill>
                  <a:srgbClr val="800000"/>
                </a:solidFill>
                <a:latin typeface="+mj-lt"/>
              </a:rPr>
              <a:t>massive bulge-dominated galaxies </a:t>
            </a:r>
          </a:p>
          <a:p>
            <a:endParaRPr lang="en-GB" sz="1600" dirty="0"/>
          </a:p>
          <a:p>
            <a:pPr marL="285750" indent="-285750">
              <a:buFont typeface="Arial"/>
              <a:buChar char="•"/>
            </a:pPr>
            <a:endParaRPr lang="en-GB" sz="1600" dirty="0" smtClean="0"/>
          </a:p>
          <a:p>
            <a:pPr marL="285750" indent="-285750">
              <a:buFont typeface="Arial"/>
              <a:buChar char="•"/>
            </a:pPr>
            <a:r>
              <a:rPr lang="en-GB" sz="1600" dirty="0"/>
              <a:t>galaxies </a:t>
            </a:r>
            <a:r>
              <a:rPr lang="en-GB" sz="1600" b="1" dirty="0">
                <a:solidFill>
                  <a:srgbClr val="800000"/>
                </a:solidFill>
              </a:rPr>
              <a:t>regularly interact and merge </a:t>
            </a:r>
            <a:r>
              <a:rPr lang="en-GB" sz="1400" dirty="0"/>
              <a:t>(e.g., </a:t>
            </a:r>
            <a:r>
              <a:rPr lang="en-GB" sz="1400" dirty="0" err="1"/>
              <a:t>Toomre</a:t>
            </a:r>
            <a:r>
              <a:rPr lang="en-GB" sz="1400" dirty="0"/>
              <a:t> &amp; Toomre1972, McIntosh+2008)</a:t>
            </a:r>
            <a:r>
              <a:rPr lang="en-GB" sz="1600" dirty="0"/>
              <a:t>; </a:t>
            </a:r>
          </a:p>
          <a:p>
            <a:pPr marL="0" lvl="1"/>
            <a:r>
              <a:rPr lang="en-GB" sz="1600" dirty="0"/>
              <a:t>	</a:t>
            </a:r>
            <a:r>
              <a:rPr lang="en-GB" sz="1600" dirty="0" smtClean="0"/>
              <a:t>and their  </a:t>
            </a:r>
            <a:r>
              <a:rPr lang="en-GB" sz="1600" dirty="0"/>
              <a:t>formation and evolution are influenced by the</a:t>
            </a:r>
            <a:r>
              <a:rPr lang="en-GB" sz="1600" b="1" dirty="0">
                <a:solidFill>
                  <a:srgbClr val="800000"/>
                </a:solidFill>
              </a:rPr>
              <a:t> environment </a:t>
            </a:r>
            <a:r>
              <a:rPr lang="en-GB" sz="1600" dirty="0"/>
              <a:t> </a:t>
            </a:r>
            <a:r>
              <a:rPr lang="en-GB" sz="1400" dirty="0"/>
              <a:t>(e.g. </a:t>
            </a:r>
            <a:r>
              <a:rPr lang="en-GB" sz="1400" dirty="0" smtClean="0"/>
              <a:t>		</a:t>
            </a:r>
            <a:r>
              <a:rPr lang="en-GB" sz="1400" dirty="0" err="1" smtClean="0"/>
              <a:t>Kormendy</a:t>
            </a:r>
            <a:r>
              <a:rPr lang="en-GB" sz="1400" dirty="0" smtClean="0"/>
              <a:t> </a:t>
            </a:r>
            <a:r>
              <a:rPr lang="en-GB" sz="1400" dirty="0"/>
              <a:t>et al. 2009)</a:t>
            </a:r>
          </a:p>
          <a:p>
            <a:pPr marL="285750" indent="-285750">
              <a:buFont typeface="Arial"/>
              <a:buChar char="•"/>
            </a:pPr>
            <a:endParaRPr lang="en-GB" sz="1600" dirty="0" smtClean="0"/>
          </a:p>
          <a:p>
            <a:pPr marL="285750" indent="-285750">
              <a:buFont typeface="Arial"/>
              <a:buChar char="•"/>
            </a:pPr>
            <a:r>
              <a:rPr lang="en-GB" sz="1600" dirty="0" smtClean="0"/>
              <a:t>major </a:t>
            </a:r>
            <a:r>
              <a:rPr lang="en-GB" sz="1600" dirty="0"/>
              <a:t>merger </a:t>
            </a:r>
            <a:r>
              <a:rPr lang="en-GB" sz="1600" dirty="0" smtClean="0"/>
              <a:t>events </a:t>
            </a:r>
            <a:r>
              <a:rPr lang="en-GB" sz="1600" dirty="0"/>
              <a:t>could </a:t>
            </a:r>
            <a:r>
              <a:rPr lang="en-GB" sz="1600" b="1" dirty="0">
                <a:solidFill>
                  <a:srgbClr val="800000"/>
                </a:solidFill>
              </a:rPr>
              <a:t>trigger </a:t>
            </a:r>
            <a:r>
              <a:rPr lang="en-GB" sz="1600" dirty="0" smtClean="0"/>
              <a:t>gas inflows down </a:t>
            </a:r>
            <a:r>
              <a:rPr lang="en-GB" sz="1600" dirty="0"/>
              <a:t>to the </a:t>
            </a:r>
            <a:r>
              <a:rPr lang="en-GB" sz="1600" dirty="0" err="1"/>
              <a:t>circumnuclear</a:t>
            </a:r>
            <a:r>
              <a:rPr lang="en-GB" sz="1600" dirty="0"/>
              <a:t> regions that could result in a burst of </a:t>
            </a:r>
            <a:r>
              <a:rPr lang="en-GB" sz="1600" b="1" dirty="0">
                <a:solidFill>
                  <a:srgbClr val="800000"/>
                </a:solidFill>
              </a:rPr>
              <a:t>quasar emission </a:t>
            </a:r>
            <a:r>
              <a:rPr lang="en-GB" sz="1400" dirty="0"/>
              <a:t>(e.g., Di </a:t>
            </a:r>
            <a:r>
              <a:rPr lang="en-GB" sz="1400" dirty="0" err="1"/>
              <a:t>Matteo</a:t>
            </a:r>
            <a:r>
              <a:rPr lang="en-GB" sz="1400" dirty="0"/>
              <a:t> et al. 2005). </a:t>
            </a:r>
            <a:endParaRPr lang="en-GB" sz="1400" dirty="0" smtClean="0"/>
          </a:p>
          <a:p>
            <a:endParaRPr lang="en-GB" sz="1600" dirty="0" smtClean="0"/>
          </a:p>
          <a:p>
            <a:endParaRPr lang="en-GB" sz="1600" dirty="0" smtClean="0"/>
          </a:p>
          <a:p>
            <a:endParaRPr lang="en-GB" sz="1600" dirty="0"/>
          </a:p>
          <a:p>
            <a:endParaRPr lang="en-GB" sz="1600" dirty="0"/>
          </a:p>
          <a:p>
            <a:endParaRPr lang="en-GB" sz="1600" dirty="0" smtClean="0"/>
          </a:p>
          <a:p>
            <a:pPr algn="ctr"/>
            <a:r>
              <a:rPr lang="en-GB" sz="2400" b="1" dirty="0">
                <a:solidFill>
                  <a:srgbClr val="800000"/>
                </a:solidFill>
              </a:rPr>
              <a:t>QSOs  </a:t>
            </a:r>
            <a:r>
              <a:rPr lang="en-GB" dirty="0">
                <a:solidFill>
                  <a:srgbClr val="800000"/>
                </a:solidFill>
              </a:rPr>
              <a:t>and</a:t>
            </a:r>
            <a:r>
              <a:rPr lang="en-GB" sz="2400" b="1" dirty="0">
                <a:solidFill>
                  <a:srgbClr val="800000"/>
                </a:solidFill>
              </a:rPr>
              <a:t> clustering of QSOs </a:t>
            </a:r>
            <a:r>
              <a:rPr lang="en-GB" dirty="0">
                <a:solidFill>
                  <a:srgbClr val="800000"/>
                </a:solidFill>
              </a:rPr>
              <a:t>are </a:t>
            </a:r>
            <a:r>
              <a:rPr lang="en-GB" sz="2400" b="1" dirty="0">
                <a:solidFill>
                  <a:srgbClr val="800000"/>
                </a:solidFill>
              </a:rPr>
              <a:t>expected to be located </a:t>
            </a:r>
            <a:r>
              <a:rPr lang="en-GB" dirty="0">
                <a:solidFill>
                  <a:srgbClr val="800000"/>
                </a:solidFill>
              </a:rPr>
              <a:t>in regions with a </a:t>
            </a:r>
            <a:r>
              <a:rPr lang="en-GB" sz="2400" b="1" dirty="0">
                <a:solidFill>
                  <a:srgbClr val="800000"/>
                </a:solidFill>
              </a:rPr>
              <a:t>higher density</a:t>
            </a:r>
            <a:r>
              <a:rPr lang="en-GB" sz="2400" dirty="0">
                <a:solidFill>
                  <a:srgbClr val="800000"/>
                </a:solidFill>
              </a:rPr>
              <a:t> </a:t>
            </a:r>
            <a:r>
              <a:rPr lang="en-GB" dirty="0">
                <a:solidFill>
                  <a:srgbClr val="800000"/>
                </a:solidFill>
              </a:rPr>
              <a:t>of galaxies </a:t>
            </a:r>
          </a:p>
          <a:p>
            <a:pPr algn="ctr"/>
            <a:r>
              <a:rPr lang="en-GB" dirty="0">
                <a:solidFill>
                  <a:srgbClr val="800000"/>
                </a:solidFill>
              </a:rPr>
              <a:t>on small scales than that of normal galaxies where mergers are more likely to take place. </a:t>
            </a:r>
          </a:p>
          <a:p>
            <a:pPr marL="285750" indent="-285750">
              <a:buFont typeface="Arial"/>
              <a:buChar char="•"/>
            </a:pPr>
            <a:endParaRPr lang="en-GB" sz="1600" dirty="0"/>
          </a:p>
          <a:p>
            <a:pPr marL="285750" indent="-285750">
              <a:buFont typeface="Arial"/>
              <a:buChar char="•"/>
            </a:pPr>
            <a:endParaRPr lang="en-GB" sz="1600" dirty="0" smtClean="0"/>
          </a:p>
          <a:p>
            <a:pPr marL="285750" indent="-285750">
              <a:buFont typeface="Arial"/>
              <a:buChar char="•"/>
            </a:pPr>
            <a:endParaRPr lang="en-GB" sz="1600" dirty="0"/>
          </a:p>
          <a:p>
            <a:pPr marL="285750" indent="-285750">
              <a:buFont typeface="Arial"/>
              <a:buChar char="•"/>
            </a:pPr>
            <a:endParaRPr lang="en-GB" sz="1600" dirty="0" smtClean="0"/>
          </a:p>
          <a:p>
            <a:pPr marL="285750" indent="-285750">
              <a:buFont typeface="Arial"/>
              <a:buChar char="•"/>
            </a:pPr>
            <a:endParaRPr lang="en-GB" sz="1600" dirty="0"/>
          </a:p>
          <a:p>
            <a:pPr marL="285750" indent="-285750">
              <a:buFont typeface="Arial"/>
              <a:buChar char="•"/>
            </a:pPr>
            <a:endParaRPr lang="en-GB" sz="1600" dirty="0" smtClean="0"/>
          </a:p>
          <a:p>
            <a:pPr marL="285750" indent="-285750">
              <a:buFont typeface="Arial"/>
              <a:buChar char="•"/>
            </a:pPr>
            <a:endParaRPr lang="en-GB" sz="1600" dirty="0"/>
          </a:p>
          <a:p>
            <a:pPr marL="285750" indent="-285750">
              <a:buFont typeface="Arial"/>
              <a:buChar char="•"/>
            </a:pPr>
            <a:endParaRPr lang="en-GB" sz="1600" dirty="0" smtClean="0"/>
          </a:p>
          <a:p>
            <a:pPr marL="285750" indent="-285750">
              <a:buFont typeface="Arial"/>
              <a:buChar char="•"/>
            </a:pPr>
            <a:endParaRPr lang="en-GB" sz="1600" dirty="0"/>
          </a:p>
          <a:p>
            <a:pPr marL="285750" indent="-285750">
              <a:buFont typeface="Arial"/>
              <a:buChar char="•"/>
            </a:pPr>
            <a:endParaRPr lang="en-GB" sz="1600" dirty="0"/>
          </a:p>
          <a:p>
            <a:pPr marL="285750" indent="-285750">
              <a:buFont typeface="Arial"/>
              <a:buChar char="•"/>
            </a:pPr>
            <a:endParaRPr lang="en-GB" sz="1600" dirty="0" smtClean="0"/>
          </a:p>
          <a:p>
            <a:pPr marL="285750" lvl="1" indent="-285750">
              <a:buFont typeface="Arial"/>
              <a:buChar char="•"/>
            </a:pPr>
            <a:r>
              <a:rPr lang="en-GB" sz="1600" dirty="0"/>
              <a:t> Galaxy formation and evolution are influenced by the</a:t>
            </a:r>
            <a:r>
              <a:rPr lang="en-GB" sz="1600" b="1" dirty="0">
                <a:solidFill>
                  <a:srgbClr val="800000"/>
                </a:solidFill>
              </a:rPr>
              <a:t> environment </a:t>
            </a:r>
            <a:r>
              <a:rPr lang="en-GB" sz="1600" dirty="0"/>
              <a:t> (e.g. </a:t>
            </a:r>
            <a:r>
              <a:rPr lang="en-GB" sz="1600" dirty="0" err="1"/>
              <a:t>Kormendy</a:t>
            </a:r>
            <a:r>
              <a:rPr lang="en-GB" sz="1600" dirty="0"/>
              <a:t> et al. 2009)</a:t>
            </a:r>
          </a:p>
          <a:p>
            <a:pPr marL="285750" indent="-285750">
              <a:buFont typeface="Arial"/>
              <a:buChar char="•"/>
            </a:pPr>
            <a:endParaRPr lang="en-GB" sz="1600" dirty="0"/>
          </a:p>
          <a:p>
            <a:pPr marL="285750" indent="-285750">
              <a:buFont typeface="Arial"/>
              <a:buChar char="•"/>
            </a:pPr>
            <a:endParaRPr lang="en-GB" sz="1600" dirty="0"/>
          </a:p>
          <a:p>
            <a:r>
              <a:rPr lang="en-GB" sz="1600" dirty="0"/>
              <a:t>These facts suggest that binary SMBHs should be commonplace, and thus also quasar pairs (if the two SMBHs are actively accreting at the same time). I </a:t>
            </a:r>
          </a:p>
          <a:p>
            <a:pPr marL="285750" indent="-285750">
              <a:buFont typeface="Arial"/>
              <a:buChar char="•"/>
            </a:pPr>
            <a:endParaRPr lang="en-GB" sz="1600" dirty="0" smtClean="0">
              <a:latin typeface="+mj-lt"/>
            </a:endParaRPr>
          </a:p>
          <a:p>
            <a:pPr marL="285750" indent="-285750">
              <a:buFont typeface="Arial"/>
              <a:buChar char="•"/>
            </a:pPr>
            <a:endParaRPr lang="en-GB" sz="1600" dirty="0">
              <a:latin typeface="+mj-lt"/>
            </a:endParaRPr>
          </a:p>
          <a:p>
            <a:pPr marL="285750" indent="-285750">
              <a:buFont typeface="Arial"/>
              <a:buChar char="•"/>
            </a:pPr>
            <a:endParaRPr lang="en-GB" sz="1600" dirty="0" smtClean="0">
              <a:latin typeface="+mj-lt"/>
            </a:endParaRPr>
          </a:p>
          <a:p>
            <a:pPr marL="285750" indent="-285750">
              <a:buFont typeface="Arial"/>
              <a:buChar char="•"/>
            </a:pPr>
            <a:r>
              <a:rPr lang="en-GB" sz="1600" dirty="0"/>
              <a:t>Since QSO activity is supposedly connected to the merging of galaxies and specifically of their nuclei, clustering of QSOs and of galaxies around QSOs, in comparison with that of normal galaxies, are to be studied in great detail at various scales (from few kpc to </a:t>
            </a:r>
            <a:r>
              <a:rPr lang="en-GB" sz="1600" dirty="0" err="1"/>
              <a:t>Mpc</a:t>
            </a:r>
            <a:r>
              <a:rPr lang="en-GB" sz="1600" dirty="0"/>
              <a:t>) and at different cosmic epochs. This is a way to unravel the QSO phenomenon, its activation and the link between nuclear activity and immediate environment, and to locate it in the history of the Universe (e.g. Foreman, </a:t>
            </a:r>
            <a:r>
              <a:rPr lang="en-GB" sz="1600" dirty="0" err="1"/>
              <a:t>Volonteri</a:t>
            </a:r>
            <a:r>
              <a:rPr lang="en-GB" sz="1600" dirty="0"/>
              <a:t>, &amp; </a:t>
            </a:r>
            <a:r>
              <a:rPr lang="en-GB" sz="1600" dirty="0" err="1"/>
              <a:t>Dotti</a:t>
            </a:r>
            <a:r>
              <a:rPr lang="en-GB" sz="1600" dirty="0"/>
              <a:t> 2009). </a:t>
            </a:r>
          </a:p>
          <a:p>
            <a:pPr marL="285750" indent="-285750">
              <a:buFont typeface="Arial"/>
              <a:buChar char="•"/>
            </a:pPr>
            <a:endParaRPr lang="en-GB" sz="1600" dirty="0">
              <a:latin typeface="+mj-lt"/>
            </a:endParaRPr>
          </a:p>
          <a:p>
            <a:pPr marL="285750" indent="-285750">
              <a:buFont typeface="Arial"/>
              <a:buChar char="•"/>
            </a:pPr>
            <a:endParaRPr lang="en-GB" sz="1600" dirty="0" smtClean="0">
              <a:latin typeface="+mj-lt"/>
            </a:endParaRPr>
          </a:p>
          <a:p>
            <a:pPr marL="285750" indent="-285750">
              <a:buFont typeface="Arial"/>
              <a:buChar char="•"/>
            </a:pPr>
            <a:endParaRPr lang="en-GB" sz="1600" dirty="0" smtClean="0">
              <a:latin typeface="+mj-lt"/>
            </a:endParaRPr>
          </a:p>
          <a:p>
            <a:pPr marL="285750" lvl="1" indent="-285750">
              <a:buFont typeface="Arial"/>
              <a:buChar char="•"/>
            </a:pPr>
            <a:r>
              <a:rPr lang="en-GB" sz="1600" dirty="0" smtClean="0">
                <a:latin typeface="+mj-lt"/>
              </a:rPr>
              <a:t>.  </a:t>
            </a:r>
          </a:p>
          <a:p>
            <a:endParaRPr lang="en-GB" sz="1600" dirty="0" smtClean="0">
              <a:latin typeface="+mj-lt"/>
            </a:endParaRPr>
          </a:p>
          <a:p>
            <a:pPr marL="285750" lvl="1" indent="-285750">
              <a:buFont typeface="Arial"/>
              <a:buChar char="•"/>
            </a:pPr>
            <a:r>
              <a:rPr lang="en-GB" sz="1600" dirty="0" smtClean="0">
                <a:latin typeface="+mj-lt"/>
              </a:rPr>
              <a:t>Leading  </a:t>
            </a:r>
            <a:r>
              <a:rPr lang="en-GB" sz="1600" dirty="0">
                <a:latin typeface="+mj-lt"/>
              </a:rPr>
              <a:t>triggering processes : </a:t>
            </a:r>
          </a:p>
          <a:p>
            <a:r>
              <a:rPr lang="en-GB" sz="1600" dirty="0">
                <a:latin typeface="+mj-lt"/>
              </a:rPr>
              <a:t> 	  </a:t>
            </a:r>
            <a:r>
              <a:rPr lang="en-GB" sz="1600" b="1" dirty="0">
                <a:solidFill>
                  <a:srgbClr val="800000"/>
                </a:solidFill>
                <a:latin typeface="+mj-lt"/>
              </a:rPr>
              <a:t>dissipative tidal interactions </a:t>
            </a:r>
            <a:r>
              <a:rPr lang="en-GB" sz="1600" dirty="0">
                <a:latin typeface="+mj-lt"/>
              </a:rPr>
              <a:t>and </a:t>
            </a:r>
            <a:r>
              <a:rPr lang="en-GB" sz="1600" b="1" dirty="0">
                <a:solidFill>
                  <a:srgbClr val="800000"/>
                </a:solidFill>
                <a:latin typeface="+mj-lt"/>
              </a:rPr>
              <a:t>galaxy  mergers </a:t>
            </a:r>
          </a:p>
          <a:p>
            <a:r>
              <a:rPr lang="en-GB" sz="1600" dirty="0">
                <a:latin typeface="+mj-lt"/>
              </a:rPr>
              <a:t>         (e.g. </a:t>
            </a:r>
            <a:r>
              <a:rPr lang="en-GB" sz="1600" b="1" dirty="0">
                <a:latin typeface="+mj-lt"/>
              </a:rPr>
              <a:t>Di </a:t>
            </a:r>
            <a:r>
              <a:rPr lang="en-GB" sz="1600" b="1" dirty="0" err="1">
                <a:latin typeface="+mj-lt"/>
              </a:rPr>
              <a:t>Matteo</a:t>
            </a:r>
            <a:r>
              <a:rPr lang="en-GB" sz="1600" b="1" dirty="0">
                <a:latin typeface="+mj-lt"/>
              </a:rPr>
              <a:t>, </a:t>
            </a:r>
            <a:r>
              <a:rPr lang="en-GB" sz="1600" b="1" dirty="0" err="1">
                <a:latin typeface="+mj-lt"/>
              </a:rPr>
              <a:t>Springel</a:t>
            </a:r>
            <a:r>
              <a:rPr lang="en-GB" sz="1600" b="1" dirty="0">
                <a:latin typeface="+mj-lt"/>
              </a:rPr>
              <a:t>, &amp; </a:t>
            </a:r>
            <a:r>
              <a:rPr lang="en-GB" sz="1600" b="1" dirty="0" err="1">
                <a:latin typeface="+mj-lt"/>
              </a:rPr>
              <a:t>Hernquist</a:t>
            </a:r>
            <a:r>
              <a:rPr lang="en-GB" sz="1600" b="1" dirty="0">
                <a:latin typeface="+mj-lt"/>
              </a:rPr>
              <a:t> 2005; </a:t>
            </a:r>
            <a:r>
              <a:rPr lang="en-GB" sz="1600" b="1" dirty="0" err="1">
                <a:latin typeface="+mj-lt"/>
              </a:rPr>
              <a:t>Callegari</a:t>
            </a:r>
            <a:r>
              <a:rPr lang="en-GB" sz="1600" b="1" dirty="0">
                <a:latin typeface="+mj-lt"/>
              </a:rPr>
              <a:t> et al. 2011</a:t>
            </a:r>
            <a:r>
              <a:rPr lang="en-GB" sz="1600" b="1" dirty="0" smtClean="0">
                <a:latin typeface="+mj-lt"/>
              </a:rPr>
              <a:t>)</a:t>
            </a:r>
          </a:p>
          <a:p>
            <a:endParaRPr lang="en-GB" sz="1600" b="1" dirty="0">
              <a:latin typeface="+mj-lt"/>
            </a:endParaRPr>
          </a:p>
          <a:p>
            <a:r>
              <a:rPr lang="en-GB" sz="1600" b="1" dirty="0">
                <a:solidFill>
                  <a:srgbClr val="800000"/>
                </a:solidFill>
              </a:rPr>
              <a:t> galaxies and their nuclear activity are linked.  </a:t>
            </a:r>
            <a:r>
              <a:rPr lang="en-GB" sz="1600" dirty="0"/>
              <a:t>(</a:t>
            </a:r>
            <a:r>
              <a:rPr lang="en-GB" sz="1600" dirty="0" err="1"/>
              <a:t>Ferrarese</a:t>
            </a:r>
            <a:r>
              <a:rPr lang="en-GB" sz="1600" dirty="0"/>
              <a:t> …</a:t>
            </a:r>
            <a:r>
              <a:rPr lang="en-GB" sz="1600" dirty="0" smtClean="0"/>
              <a:t>)</a:t>
            </a:r>
          </a:p>
          <a:p>
            <a:endParaRPr lang="en-GB" sz="1600" dirty="0">
              <a:latin typeface="+mj-lt"/>
            </a:endParaRPr>
          </a:p>
          <a:p>
            <a:endParaRPr lang="en-GB" sz="1600" dirty="0">
              <a:latin typeface="+mj-lt"/>
            </a:endParaRPr>
          </a:p>
          <a:p>
            <a:pPr algn="ctr"/>
            <a:r>
              <a:rPr lang="en-GB" dirty="0" smtClean="0">
                <a:solidFill>
                  <a:srgbClr val="800000"/>
                </a:solidFill>
                <a:latin typeface="+mj-lt"/>
              </a:rPr>
              <a:t>	</a:t>
            </a:r>
            <a:r>
              <a:rPr lang="en-GB" sz="2400" b="1" dirty="0" smtClean="0">
                <a:solidFill>
                  <a:srgbClr val="800000"/>
                </a:solidFill>
                <a:latin typeface="+mj-lt"/>
              </a:rPr>
              <a:t>QSO </a:t>
            </a:r>
            <a:r>
              <a:rPr lang="en-GB" sz="2400" b="1" dirty="0">
                <a:solidFill>
                  <a:srgbClr val="800000"/>
                </a:solidFill>
                <a:latin typeface="+mj-lt"/>
              </a:rPr>
              <a:t>environments </a:t>
            </a:r>
            <a:r>
              <a:rPr lang="en-GB" dirty="0" smtClean="0">
                <a:solidFill>
                  <a:srgbClr val="800000"/>
                </a:solidFill>
                <a:latin typeface="+mj-lt"/>
              </a:rPr>
              <a:t>at </a:t>
            </a:r>
            <a:r>
              <a:rPr lang="en-GB" dirty="0">
                <a:solidFill>
                  <a:srgbClr val="800000"/>
                </a:solidFill>
                <a:latin typeface="+mj-lt"/>
              </a:rPr>
              <a:t>different cosmic epochs </a:t>
            </a:r>
            <a:endParaRPr lang="en-GB" dirty="0" smtClean="0">
              <a:solidFill>
                <a:srgbClr val="800000"/>
              </a:solidFill>
              <a:latin typeface="+mj-lt"/>
            </a:endParaRPr>
          </a:p>
          <a:p>
            <a:pPr algn="ctr"/>
            <a:r>
              <a:rPr lang="en-GB" dirty="0" smtClean="0">
                <a:solidFill>
                  <a:srgbClr val="800000"/>
                </a:solidFill>
                <a:latin typeface="+mj-lt"/>
              </a:rPr>
              <a:t>and comparison  </a:t>
            </a:r>
            <a:r>
              <a:rPr lang="en-GB" dirty="0">
                <a:solidFill>
                  <a:srgbClr val="800000"/>
                </a:solidFill>
                <a:latin typeface="+mj-lt"/>
              </a:rPr>
              <a:t>with that of normal galaxies </a:t>
            </a:r>
            <a:r>
              <a:rPr lang="en-GB" dirty="0" smtClean="0">
                <a:solidFill>
                  <a:srgbClr val="800000"/>
                </a:solidFill>
                <a:latin typeface="+mj-lt"/>
              </a:rPr>
              <a:t>might unveil </a:t>
            </a:r>
            <a:r>
              <a:rPr lang="en-GB" dirty="0">
                <a:solidFill>
                  <a:srgbClr val="800000"/>
                </a:solidFill>
                <a:latin typeface="+mj-lt"/>
              </a:rPr>
              <a:t>the link </a:t>
            </a:r>
            <a:endParaRPr lang="en-GB" dirty="0" smtClean="0">
              <a:solidFill>
                <a:srgbClr val="800000"/>
              </a:solidFill>
              <a:latin typeface="+mj-lt"/>
            </a:endParaRPr>
          </a:p>
          <a:p>
            <a:pPr algn="ctr"/>
            <a:r>
              <a:rPr lang="en-GB" dirty="0" smtClean="0">
                <a:solidFill>
                  <a:srgbClr val="800000"/>
                </a:solidFill>
                <a:latin typeface="+mj-lt"/>
              </a:rPr>
              <a:t>between </a:t>
            </a:r>
            <a:r>
              <a:rPr lang="en-GB" dirty="0">
                <a:solidFill>
                  <a:srgbClr val="800000"/>
                </a:solidFill>
                <a:latin typeface="+mj-lt"/>
              </a:rPr>
              <a:t>nuclear activity and the immediate </a:t>
            </a:r>
            <a:r>
              <a:rPr lang="en-GB" dirty="0" smtClean="0">
                <a:solidFill>
                  <a:srgbClr val="800000"/>
                </a:solidFill>
                <a:latin typeface="+mj-lt"/>
              </a:rPr>
              <a:t>environment</a:t>
            </a:r>
            <a:endParaRPr lang="en-GB" sz="1600" dirty="0" smtClean="0">
              <a:latin typeface="+mj-lt"/>
            </a:endParaRPr>
          </a:p>
          <a:p>
            <a:endParaRPr lang="en-GB" sz="1600" dirty="0" smtClean="0">
              <a:latin typeface="+mj-lt"/>
            </a:endParaRPr>
          </a:p>
          <a:p>
            <a:pPr algn="ctr"/>
            <a:r>
              <a:rPr lang="en-GB" sz="1600" dirty="0" smtClean="0">
                <a:latin typeface="+mj-lt"/>
              </a:rPr>
              <a:t>IN PARALLEL</a:t>
            </a:r>
          </a:p>
          <a:p>
            <a:endParaRPr lang="en-GB" sz="1600" dirty="0">
              <a:latin typeface="+mj-lt"/>
            </a:endParaRPr>
          </a:p>
          <a:p>
            <a:pPr algn="ctr"/>
            <a:r>
              <a:rPr lang="en-GB" sz="2400" b="1" dirty="0" smtClean="0">
                <a:solidFill>
                  <a:srgbClr val="800000"/>
                </a:solidFill>
                <a:latin typeface="+mj-lt"/>
              </a:rPr>
              <a:t>QSO pairs search and their environment investigation</a:t>
            </a:r>
            <a:endParaRPr lang="en-GB" sz="2400" b="1" dirty="0">
              <a:solidFill>
                <a:srgbClr val="800000"/>
              </a:solidFill>
              <a:latin typeface="+mj-lt"/>
            </a:endParaRPr>
          </a:p>
          <a:p>
            <a:endParaRPr lang="en-GB" sz="1600" dirty="0" smtClean="0">
              <a:latin typeface="+mj-lt"/>
            </a:endParaRPr>
          </a:p>
          <a:p>
            <a:endParaRPr lang="en-GB" sz="1600" dirty="0">
              <a:latin typeface="+mj-lt"/>
            </a:endParaRPr>
          </a:p>
          <a:p>
            <a:endParaRPr lang="en-GB" sz="1600" dirty="0" smtClean="0">
              <a:latin typeface="+mj-lt"/>
            </a:endParaRPr>
          </a:p>
          <a:p>
            <a:endParaRPr lang="en-GB" sz="1600" dirty="0">
              <a:latin typeface="+mj-lt"/>
            </a:endParaRPr>
          </a:p>
          <a:p>
            <a:endParaRPr lang="en-GB" sz="1600" dirty="0" smtClean="0">
              <a:latin typeface="+mj-lt"/>
            </a:endParaRPr>
          </a:p>
          <a:p>
            <a:endParaRPr lang="en-GB" sz="1600" dirty="0" smtClean="0">
              <a:latin typeface="+mj-lt"/>
            </a:endParaRPr>
          </a:p>
          <a:p>
            <a:endParaRPr lang="en-GB" sz="1600" dirty="0">
              <a:latin typeface="+mj-lt"/>
            </a:endParaRPr>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HOW STUDING THE ENVIRONMENT OF QSO PAIRS?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303927560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19567" y="5232677"/>
            <a:ext cx="4104948" cy="923330"/>
          </a:xfrm>
          <a:prstGeom prst="rect">
            <a:avLst/>
          </a:prstGeom>
          <a:noFill/>
        </p:spPr>
        <p:txBody>
          <a:bodyPr wrap="square" rtlCol="0">
            <a:spAutoFit/>
          </a:bodyPr>
          <a:lstStyle/>
          <a:p>
            <a:r>
              <a:rPr lang="en-GB" b="1" dirty="0">
                <a:solidFill>
                  <a:srgbClr val="800000"/>
                </a:solidFill>
                <a:latin typeface="+mj-lt"/>
              </a:rPr>
              <a:t>NO DIFFERENCES between isolated and in pair QSOs</a:t>
            </a:r>
          </a:p>
          <a:p>
            <a:pPr marL="285750" indent="-285750">
              <a:buFont typeface="Arial"/>
              <a:buChar char="•"/>
            </a:pPr>
            <a:endParaRPr lang="en-GB" dirty="0">
              <a:latin typeface="Century Gothic"/>
              <a:cs typeface="Century Gothic"/>
            </a:endParaRPr>
          </a:p>
        </p:txBody>
      </p:sp>
      <p:sp>
        <p:nvSpPr>
          <p:cNvPr id="6" name="CasellaDiTesto 5"/>
          <p:cNvSpPr txBox="1"/>
          <p:nvPr/>
        </p:nvSpPr>
        <p:spPr>
          <a:xfrm>
            <a:off x="180685" y="985360"/>
            <a:ext cx="6146833" cy="4247317"/>
          </a:xfrm>
          <a:prstGeom prst="rect">
            <a:avLst/>
          </a:prstGeom>
          <a:noFill/>
        </p:spPr>
        <p:txBody>
          <a:bodyPr wrap="square" rtlCol="0">
            <a:spAutoFit/>
          </a:bodyPr>
          <a:lstStyle/>
          <a:p>
            <a:r>
              <a:rPr lang="en-GB" b="1" dirty="0" smtClean="0">
                <a:solidFill>
                  <a:srgbClr val="800000"/>
                </a:solidFill>
                <a:latin typeface="+mj-lt"/>
              </a:rPr>
              <a:t>QSO hosted in bulge dominated galaxies</a:t>
            </a:r>
          </a:p>
          <a:p>
            <a:endParaRPr lang="en-GB" b="1" dirty="0" smtClean="0">
              <a:solidFill>
                <a:srgbClr val="800000"/>
              </a:solidFill>
              <a:latin typeface="+mj-lt"/>
            </a:endParaRPr>
          </a:p>
          <a:p>
            <a:pPr marL="285750" indent="-285750">
              <a:buFont typeface="Wingdings" charset="0"/>
              <a:buChar char="è"/>
            </a:pPr>
            <a:r>
              <a:rPr lang="en-GB" b="1" dirty="0" smtClean="0">
                <a:solidFill>
                  <a:srgbClr val="800000"/>
                </a:solidFill>
                <a:latin typeface="+mj-lt"/>
                <a:sym typeface="Wingdings"/>
              </a:rPr>
              <a:t>MASS DETERMINATION: </a:t>
            </a:r>
          </a:p>
          <a:p>
            <a:r>
              <a:rPr lang="en-GB" b="1" dirty="0">
                <a:solidFill>
                  <a:srgbClr val="800000"/>
                </a:solidFill>
                <a:latin typeface="+mj-lt"/>
                <a:sym typeface="Wingdings"/>
              </a:rPr>
              <a:t>	</a:t>
            </a:r>
            <a:r>
              <a:rPr lang="en-GB" dirty="0" smtClean="0">
                <a:latin typeface="+mj-lt"/>
                <a:sym typeface="Wingdings"/>
              </a:rPr>
              <a:t>star </a:t>
            </a:r>
            <a:r>
              <a:rPr lang="en-GB" dirty="0">
                <a:latin typeface="+mj-lt"/>
                <a:sym typeface="Wingdings"/>
              </a:rPr>
              <a:t>formation burst </a:t>
            </a:r>
            <a:r>
              <a:rPr lang="en-GB" dirty="0" smtClean="0">
                <a:latin typeface="+mj-lt"/>
                <a:sym typeface="Wingdings"/>
              </a:rPr>
              <a:t>at </a:t>
            </a:r>
            <a:r>
              <a:rPr lang="en-GB" dirty="0" err="1" smtClean="0">
                <a:latin typeface="+mj-lt"/>
                <a:sym typeface="Wingdings"/>
              </a:rPr>
              <a:t>z</a:t>
            </a:r>
            <a:r>
              <a:rPr lang="en-GB" baseline="-25000" dirty="0" err="1" smtClean="0">
                <a:latin typeface="+mj-lt"/>
                <a:sym typeface="Wingdings"/>
              </a:rPr>
              <a:t>burst</a:t>
            </a:r>
            <a:r>
              <a:rPr lang="en-GB" dirty="0">
                <a:latin typeface="+mj-lt"/>
                <a:sym typeface="Wingdings"/>
              </a:rPr>
              <a:t> </a:t>
            </a:r>
            <a:r>
              <a:rPr lang="en-GB" dirty="0" smtClean="0">
                <a:latin typeface="+mj-lt"/>
                <a:sym typeface="Wingdings"/>
              </a:rPr>
              <a:t>and evolution</a:t>
            </a:r>
          </a:p>
          <a:p>
            <a:r>
              <a:rPr lang="en-GB" dirty="0">
                <a:latin typeface="+mj-lt"/>
                <a:sym typeface="Wingdings"/>
              </a:rPr>
              <a:t>	</a:t>
            </a:r>
            <a:r>
              <a:rPr lang="en-GB" dirty="0" smtClean="0">
                <a:latin typeface="+mj-lt"/>
                <a:sym typeface="Wingdings"/>
              </a:rPr>
              <a:t>model </a:t>
            </a:r>
            <a:r>
              <a:rPr lang="en-GB" dirty="0">
                <a:latin typeface="+mj-lt"/>
                <a:sym typeface="Wingdings"/>
              </a:rPr>
              <a:t>of </a:t>
            </a:r>
            <a:r>
              <a:rPr lang="en-GB" dirty="0" smtClean="0">
                <a:latin typeface="+mj-lt"/>
                <a:sym typeface="Wingdings"/>
              </a:rPr>
              <a:t>Bruzual+2003 	</a:t>
            </a:r>
          </a:p>
          <a:p>
            <a:r>
              <a:rPr lang="en-GB" dirty="0">
                <a:latin typeface="+mj-lt"/>
                <a:sym typeface="Wingdings"/>
              </a:rPr>
              <a:t>	</a:t>
            </a:r>
            <a:r>
              <a:rPr lang="en-GB" dirty="0" smtClean="0">
                <a:latin typeface="+mj-lt"/>
                <a:sym typeface="Wingdings"/>
              </a:rPr>
              <a:t>(Kotilainen+2009,Decarli2010)</a:t>
            </a:r>
          </a:p>
          <a:p>
            <a:pPr marL="285750" indent="-285750">
              <a:buFont typeface="Wingdings" charset="0"/>
              <a:buChar char="è"/>
            </a:pPr>
            <a:endParaRPr lang="en-GB" dirty="0" smtClean="0">
              <a:latin typeface="+mj-lt"/>
              <a:sym typeface="Wingdings"/>
            </a:endParaRPr>
          </a:p>
          <a:p>
            <a:endParaRPr lang="en-GB" b="1" dirty="0">
              <a:solidFill>
                <a:srgbClr val="800000"/>
              </a:solidFill>
              <a:latin typeface="+mj-lt"/>
            </a:endParaRPr>
          </a:p>
          <a:p>
            <a:pPr marL="285750" indent="-285750">
              <a:buFont typeface="Arial"/>
              <a:buChar char="•"/>
            </a:pPr>
            <a:r>
              <a:rPr lang="en-GB" b="1" dirty="0" smtClean="0">
                <a:solidFill>
                  <a:srgbClr val="000000"/>
                </a:solidFill>
                <a:latin typeface="+mj-lt"/>
              </a:rPr>
              <a:t>typical mass: </a:t>
            </a:r>
            <a:r>
              <a:rPr lang="en-US" b="1" dirty="0" smtClean="0">
                <a:solidFill>
                  <a:srgbClr val="3366FF"/>
                </a:solidFill>
                <a:latin typeface="+mj-lt"/>
              </a:rPr>
              <a:t>1-20 </a:t>
            </a:r>
            <a:r>
              <a:rPr lang="en-US" b="1" dirty="0">
                <a:solidFill>
                  <a:srgbClr val="3366FF"/>
                </a:solidFill>
                <a:latin typeface="Wingdings"/>
                <a:ea typeface="Wingdings"/>
                <a:cs typeface="Wingdings"/>
                <a:sym typeface="Wingdings"/>
              </a:rPr>
              <a:t></a:t>
            </a:r>
            <a:r>
              <a:rPr lang="en-US" b="1" dirty="0" smtClean="0">
                <a:solidFill>
                  <a:srgbClr val="3366FF"/>
                </a:solidFill>
                <a:latin typeface="+mj-lt"/>
              </a:rPr>
              <a:t>10</a:t>
            </a:r>
            <a:r>
              <a:rPr lang="en-US" b="1" baseline="30000" dirty="0" smtClean="0">
                <a:solidFill>
                  <a:srgbClr val="3366FF"/>
                </a:solidFill>
                <a:latin typeface="+mj-lt"/>
              </a:rPr>
              <a:t>11</a:t>
            </a:r>
            <a:r>
              <a:rPr lang="en-US" b="1" baseline="30000" dirty="0" smtClean="0">
                <a:solidFill>
                  <a:srgbClr val="3366FF"/>
                </a:solidFill>
                <a:latin typeface="+mj-lt"/>
                <a:sym typeface="Wingdings"/>
              </a:rPr>
              <a:t> </a:t>
            </a:r>
            <a:r>
              <a:rPr lang="en-US" b="1" dirty="0" smtClean="0">
                <a:solidFill>
                  <a:srgbClr val="3366FF"/>
                </a:solidFill>
                <a:latin typeface="+mj-lt"/>
              </a:rPr>
              <a:t> M</a:t>
            </a:r>
            <a:r>
              <a:rPr lang="en-US" b="1" dirty="0" smtClean="0">
                <a:solidFill>
                  <a:srgbClr val="3366FF"/>
                </a:solidFill>
                <a:latin typeface="Wingdings"/>
                <a:ea typeface="Wingdings"/>
                <a:cs typeface="Wingdings"/>
                <a:sym typeface="Wingdings"/>
              </a:rPr>
              <a:t></a:t>
            </a:r>
          </a:p>
          <a:p>
            <a:pPr marL="285750" indent="-285750">
              <a:buFont typeface="Arial"/>
              <a:buChar char="•"/>
            </a:pPr>
            <a:r>
              <a:rPr lang="en-GB" b="1" dirty="0" smtClean="0">
                <a:solidFill>
                  <a:srgbClr val="000000"/>
                </a:solidFill>
                <a:latin typeface="+mj-lt"/>
              </a:rPr>
              <a:t>typical luminosity</a:t>
            </a:r>
            <a:r>
              <a:rPr lang="en-GB" b="1" dirty="0">
                <a:solidFill>
                  <a:srgbClr val="000000"/>
                </a:solidFill>
                <a:latin typeface="+mj-lt"/>
              </a:rPr>
              <a:t>: </a:t>
            </a:r>
            <a:r>
              <a:rPr lang="en-GB" b="1" dirty="0">
                <a:solidFill>
                  <a:srgbClr val="3366FF"/>
                </a:solidFill>
                <a:latin typeface="+mj-lt"/>
              </a:rPr>
              <a:t>M</a:t>
            </a:r>
            <a:r>
              <a:rPr lang="en-GB" b="1" dirty="0" smtClean="0">
                <a:solidFill>
                  <a:srgbClr val="3366FF"/>
                </a:solidFill>
                <a:latin typeface="+mj-lt"/>
              </a:rPr>
              <a:t>*-(M</a:t>
            </a:r>
            <a:r>
              <a:rPr lang="en-GB" b="1" dirty="0">
                <a:solidFill>
                  <a:srgbClr val="3366FF"/>
                </a:solidFill>
                <a:latin typeface="+mj-lt"/>
              </a:rPr>
              <a:t>*-</a:t>
            </a:r>
            <a:r>
              <a:rPr lang="en-GB" b="1" dirty="0" smtClean="0">
                <a:solidFill>
                  <a:srgbClr val="3366FF"/>
                </a:solidFill>
                <a:latin typeface="+mj-lt"/>
              </a:rPr>
              <a:t>2) </a:t>
            </a:r>
            <a:endParaRPr lang="en-GB" dirty="0" smtClean="0">
              <a:solidFill>
                <a:srgbClr val="000000"/>
              </a:solidFill>
              <a:latin typeface="+mj-lt"/>
            </a:endParaRPr>
          </a:p>
          <a:p>
            <a:r>
              <a:rPr lang="en-GB" dirty="0">
                <a:solidFill>
                  <a:srgbClr val="000000"/>
                </a:solidFill>
                <a:latin typeface="+mj-lt"/>
              </a:rPr>
              <a:t>	 </a:t>
            </a:r>
            <a:r>
              <a:rPr lang="en-GB" dirty="0" smtClean="0">
                <a:solidFill>
                  <a:srgbClr val="000000"/>
                </a:solidFill>
                <a:latin typeface="+mj-lt"/>
              </a:rPr>
              <a:t>  </a:t>
            </a:r>
            <a:r>
              <a:rPr lang="en-GB" b="1" dirty="0" smtClean="0">
                <a:solidFill>
                  <a:srgbClr val="000000"/>
                </a:solidFill>
                <a:latin typeface="+mj-lt"/>
              </a:rPr>
              <a:t>slightly  increasing   </a:t>
            </a:r>
            <a:r>
              <a:rPr lang="en-GB" b="1" dirty="0">
                <a:solidFill>
                  <a:srgbClr val="000000"/>
                </a:solidFill>
                <a:latin typeface="+mj-lt"/>
              </a:rPr>
              <a:t>with </a:t>
            </a:r>
            <a:r>
              <a:rPr lang="en-GB" b="1" dirty="0" smtClean="0">
                <a:solidFill>
                  <a:srgbClr val="000000"/>
                </a:solidFill>
                <a:latin typeface="+mj-lt"/>
              </a:rPr>
              <a:t>redshift</a:t>
            </a:r>
          </a:p>
          <a:p>
            <a:r>
              <a:rPr lang="en-GB" dirty="0" smtClean="0">
                <a:solidFill>
                  <a:srgbClr val="000000"/>
                </a:solidFill>
                <a:latin typeface="+mj-lt"/>
              </a:rPr>
              <a:t>	   (</a:t>
            </a:r>
            <a:r>
              <a:rPr lang="en-GB" dirty="0">
                <a:solidFill>
                  <a:srgbClr val="000000"/>
                </a:solidFill>
                <a:latin typeface="+mj-lt"/>
              </a:rPr>
              <a:t>Kotilainen+2009,Falomo+2014)</a:t>
            </a:r>
          </a:p>
          <a:p>
            <a:endParaRPr lang="en-GB" b="1" dirty="0" smtClean="0">
              <a:solidFill>
                <a:srgbClr val="0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61</a:t>
            </a:fld>
            <a:endParaRPr lang="en-GB"/>
          </a:p>
        </p:txBody>
      </p:sp>
      <p:sp>
        <p:nvSpPr>
          <p:cNvPr id="8" name="CasellaDiTesto 7"/>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HOST GALAXIES</a:t>
            </a:r>
            <a:endParaRPr lang="it-IT" sz="2400" dirty="0">
              <a:solidFill>
                <a:srgbClr val="800000"/>
              </a:solidFill>
              <a:latin typeface="Century Gothic"/>
              <a:cs typeface="Century Gothic"/>
            </a:endParaRPr>
          </a:p>
        </p:txBody>
      </p:sp>
      <p:pic>
        <p:nvPicPr>
          <p:cNvPr id="5" name="Immagine 4" descr="Rhost_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157" y="3832995"/>
            <a:ext cx="2675457" cy="2675457"/>
          </a:xfrm>
          <a:prstGeom prst="rect">
            <a:avLst/>
          </a:prstGeom>
        </p:spPr>
      </p:pic>
      <p:pic>
        <p:nvPicPr>
          <p:cNvPr id="9" name="Immagine 8" descr="hist_host_z055.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966" y="204131"/>
            <a:ext cx="3254637" cy="3254637"/>
          </a:xfrm>
          <a:prstGeom prst="rect">
            <a:avLst/>
          </a:prstGeom>
        </p:spPr>
      </p:pic>
      <p:pic>
        <p:nvPicPr>
          <p:cNvPr id="11" name="Immagine 10" descr="HOSTR_.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119" y="3931517"/>
            <a:ext cx="2482018" cy="2341703"/>
          </a:xfrm>
          <a:prstGeom prst="rect">
            <a:avLst/>
          </a:prstGeom>
        </p:spPr>
      </p:pic>
      <p:sp>
        <p:nvSpPr>
          <p:cNvPr id="12" name="Rettangolo 11"/>
          <p:cNvSpPr/>
          <p:nvPr/>
        </p:nvSpPr>
        <p:spPr>
          <a:xfrm>
            <a:off x="4765135" y="5834869"/>
            <a:ext cx="2088357" cy="276999"/>
          </a:xfrm>
          <a:prstGeom prst="rect">
            <a:avLst/>
          </a:prstGeom>
        </p:spPr>
        <p:txBody>
          <a:bodyPr wrap="none">
            <a:spAutoFit/>
          </a:bodyPr>
          <a:lstStyle/>
          <a:p>
            <a:r>
              <a:rPr lang="en-GB" sz="1100" dirty="0" smtClean="0">
                <a:solidFill>
                  <a:srgbClr val="000000"/>
                </a:solidFill>
                <a:latin typeface="+mj-lt"/>
              </a:rPr>
              <a:t>Isolated QSOs,Falomo</a:t>
            </a:r>
            <a:r>
              <a:rPr lang="en-GB" sz="1100" dirty="0">
                <a:solidFill>
                  <a:srgbClr val="000000"/>
                </a:solidFill>
                <a:latin typeface="+mj-lt"/>
              </a:rPr>
              <a:t>+201</a:t>
            </a:r>
            <a:r>
              <a:rPr lang="en-GB" sz="1200" dirty="0">
                <a:solidFill>
                  <a:srgbClr val="000000"/>
                </a:solidFill>
                <a:latin typeface="+mj-lt"/>
              </a:rPr>
              <a:t>4</a:t>
            </a:r>
            <a:endParaRPr lang="en-GB" sz="1200" dirty="0">
              <a:latin typeface="+mj-lt"/>
            </a:endParaRPr>
          </a:p>
        </p:txBody>
      </p:sp>
      <p:sp>
        <p:nvSpPr>
          <p:cNvPr id="13" name="Rettangolo 12"/>
          <p:cNvSpPr/>
          <p:nvPr/>
        </p:nvSpPr>
        <p:spPr>
          <a:xfrm>
            <a:off x="7159686" y="5834869"/>
            <a:ext cx="2005677" cy="261610"/>
          </a:xfrm>
          <a:prstGeom prst="rect">
            <a:avLst/>
          </a:prstGeom>
        </p:spPr>
        <p:txBody>
          <a:bodyPr wrap="none">
            <a:spAutoFit/>
          </a:bodyPr>
          <a:lstStyle/>
          <a:p>
            <a:r>
              <a:rPr lang="en-GB" sz="1100" dirty="0" smtClean="0">
                <a:solidFill>
                  <a:srgbClr val="000000"/>
                </a:solidFill>
                <a:latin typeface="+mj-lt"/>
              </a:rPr>
              <a:t>QSO Pairs, Sandrinelli+</a:t>
            </a:r>
            <a:r>
              <a:rPr lang="en-GB" sz="1100" dirty="0">
                <a:solidFill>
                  <a:srgbClr val="000000"/>
                </a:solidFill>
                <a:latin typeface="+mj-lt"/>
              </a:rPr>
              <a:t>2014</a:t>
            </a:r>
            <a:endParaRPr lang="en-GB" sz="1100" dirty="0">
              <a:latin typeface="+mj-lt"/>
            </a:endParaRPr>
          </a:p>
        </p:txBody>
      </p:sp>
      <p:sp>
        <p:nvSpPr>
          <p:cNvPr id="14" name="Rettangolo 13"/>
          <p:cNvSpPr/>
          <p:nvPr/>
        </p:nvSpPr>
        <p:spPr>
          <a:xfrm>
            <a:off x="7404783" y="850517"/>
            <a:ext cx="691718" cy="134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ttangolo 14"/>
          <p:cNvSpPr/>
          <p:nvPr/>
        </p:nvSpPr>
        <p:spPr>
          <a:xfrm>
            <a:off x="7284426" y="782108"/>
            <a:ext cx="1031577" cy="230832"/>
          </a:xfrm>
          <a:prstGeom prst="rect">
            <a:avLst/>
          </a:prstGeom>
        </p:spPr>
        <p:txBody>
          <a:bodyPr wrap="none">
            <a:spAutoFit/>
          </a:bodyPr>
          <a:lstStyle/>
          <a:p>
            <a:r>
              <a:rPr lang="en-GB" sz="900" dirty="0" smtClean="0">
                <a:solidFill>
                  <a:srgbClr val="3366FF"/>
                </a:solidFill>
              </a:rPr>
              <a:t>Sandrinelli+</a:t>
            </a:r>
            <a:r>
              <a:rPr lang="en-GB" sz="900" dirty="0">
                <a:solidFill>
                  <a:srgbClr val="3366FF"/>
                </a:solidFill>
              </a:rPr>
              <a:t>2014</a:t>
            </a:r>
          </a:p>
        </p:txBody>
      </p:sp>
    </p:spTree>
    <p:extLst>
      <p:ext uri="{BB962C8B-B14F-4D97-AF65-F5344CB8AC3E}">
        <p14:creationId xmlns:p14="http://schemas.microsoft.com/office/powerpoint/2010/main" val="24360127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617236"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62</a:t>
            </a:fld>
            <a:endParaRPr lang="en-GB"/>
          </a:p>
        </p:txBody>
      </p:sp>
      <p:sp>
        <p:nvSpPr>
          <p:cNvPr id="6" name="CasellaDiTesto 5"/>
          <p:cNvSpPr txBox="1"/>
          <p:nvPr/>
        </p:nvSpPr>
        <p:spPr>
          <a:xfrm>
            <a:off x="59824" y="-54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a:t>
            </a:r>
            <a:endParaRPr lang="it-IT" sz="2400" dirty="0">
              <a:solidFill>
                <a:srgbClr val="800000"/>
              </a:solidFill>
              <a:latin typeface="Century Gothic"/>
              <a:cs typeface="Century Gothic"/>
            </a:endParaRPr>
          </a:p>
        </p:txBody>
      </p:sp>
      <p:sp>
        <p:nvSpPr>
          <p:cNvPr id="10" name="Rettangolo 9"/>
          <p:cNvSpPr/>
          <p:nvPr/>
        </p:nvSpPr>
        <p:spPr>
          <a:xfrm>
            <a:off x="787055" y="5277254"/>
            <a:ext cx="7017424" cy="1107996"/>
          </a:xfrm>
          <a:prstGeom prst="rect">
            <a:avLst/>
          </a:prstGeom>
        </p:spPr>
        <p:txBody>
          <a:bodyPr wrap="square">
            <a:spAutoFit/>
          </a:bodyPr>
          <a:lstStyle/>
          <a:p>
            <a:pPr algn="ctr"/>
            <a:r>
              <a:rPr lang="en-GB" b="1" dirty="0">
                <a:solidFill>
                  <a:srgbClr val="800000"/>
                </a:solidFill>
                <a:latin typeface="+mj-lt"/>
              </a:rPr>
              <a:t>on average the galaxy overdensity around quasars in pair </a:t>
            </a:r>
            <a:r>
              <a:rPr lang="en-GB" sz="2400" b="1" dirty="0">
                <a:solidFill>
                  <a:srgbClr val="800000"/>
                </a:solidFill>
                <a:latin typeface="+mj-lt"/>
              </a:rPr>
              <a:t>is indistinguishable</a:t>
            </a:r>
            <a:r>
              <a:rPr lang="en-GB" b="1" dirty="0">
                <a:solidFill>
                  <a:srgbClr val="800000"/>
                </a:solidFill>
                <a:latin typeface="+mj-lt"/>
              </a:rPr>
              <a:t> from that of isolated </a:t>
            </a:r>
            <a:r>
              <a:rPr lang="en-GB" b="1" dirty="0" smtClean="0">
                <a:solidFill>
                  <a:srgbClr val="800000"/>
                </a:solidFill>
                <a:latin typeface="+mj-lt"/>
              </a:rPr>
              <a:t>quasars and galaxies </a:t>
            </a:r>
            <a:endParaRPr lang="en-GB" b="1" dirty="0">
              <a:solidFill>
                <a:srgbClr val="800000"/>
              </a:solidFill>
              <a:latin typeface="+mj-lt"/>
            </a:endParaRPr>
          </a:p>
        </p:txBody>
      </p:sp>
      <p:pic>
        <p:nvPicPr>
          <p:cNvPr id="17" name="Immagine 16" descr="countM_pd180kalle1_TESI1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252" y="1164675"/>
            <a:ext cx="4265137" cy="4265137"/>
          </a:xfrm>
          <a:prstGeom prst="rect">
            <a:avLst/>
          </a:prstGeom>
        </p:spPr>
      </p:pic>
      <p:pic>
        <p:nvPicPr>
          <p:cNvPr id="19" name="Immagine 18" descr="G_correction_int_no2host1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66" y="1164675"/>
            <a:ext cx="4244438" cy="4244438"/>
          </a:xfrm>
          <a:prstGeom prst="rect">
            <a:avLst/>
          </a:prstGeom>
        </p:spPr>
      </p:pic>
    </p:spTree>
    <p:extLst>
      <p:ext uri="{BB962C8B-B14F-4D97-AF65-F5344CB8AC3E}">
        <p14:creationId xmlns:p14="http://schemas.microsoft.com/office/powerpoint/2010/main" val="11459069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253677" y="8855695"/>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63</a:t>
            </a:fld>
            <a:endParaRPr lang="en-GB"/>
          </a:p>
        </p:txBody>
      </p:sp>
      <p:sp>
        <p:nvSpPr>
          <p:cNvPr id="8" name="CasellaDiTesto 7"/>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 GALAXY  ENVIRONMENT</a:t>
            </a:r>
            <a:endParaRPr lang="it-IT" sz="2400" dirty="0">
              <a:solidFill>
                <a:srgbClr val="800000"/>
              </a:solidFill>
              <a:latin typeface="Century Gothic"/>
              <a:cs typeface="Century Gothic"/>
            </a:endParaRPr>
          </a:p>
        </p:txBody>
      </p:sp>
      <p:sp>
        <p:nvSpPr>
          <p:cNvPr id="5" name="Rettangolo 4"/>
          <p:cNvSpPr/>
          <p:nvPr/>
        </p:nvSpPr>
        <p:spPr>
          <a:xfrm>
            <a:off x="5221689" y="2740833"/>
            <a:ext cx="3883564" cy="923330"/>
          </a:xfrm>
          <a:prstGeom prst="rect">
            <a:avLst/>
          </a:prstGeom>
        </p:spPr>
        <p:txBody>
          <a:bodyPr wrap="square">
            <a:spAutoFit/>
          </a:bodyPr>
          <a:lstStyle/>
          <a:p>
            <a:r>
              <a:rPr lang="en-GB" baseline="30000" dirty="0">
                <a:latin typeface="+mj-lt"/>
              </a:rPr>
              <a:t>R</a:t>
            </a:r>
            <a:r>
              <a:rPr lang="en-GB" baseline="30000" dirty="0" smtClean="0">
                <a:latin typeface="+mj-lt"/>
              </a:rPr>
              <a:t>ed circles </a:t>
            </a:r>
            <a:r>
              <a:rPr lang="en-GB" baseline="30000" dirty="0">
                <a:latin typeface="+mj-lt"/>
              </a:rPr>
              <a:t>corresponds to a distance of 1 </a:t>
            </a:r>
            <a:r>
              <a:rPr lang="en-GB" baseline="30000" dirty="0" err="1">
                <a:latin typeface="+mj-lt"/>
              </a:rPr>
              <a:t>Mpc</a:t>
            </a:r>
            <a:r>
              <a:rPr lang="en-GB" baseline="30000" dirty="0">
                <a:latin typeface="+mj-lt"/>
              </a:rPr>
              <a:t> from the </a:t>
            </a:r>
            <a:r>
              <a:rPr lang="en-GB" baseline="30000" dirty="0" smtClean="0">
                <a:latin typeface="+mj-lt"/>
              </a:rPr>
              <a:t>targets (blue circles).  Galaxies in the</a:t>
            </a:r>
            <a:r>
              <a:rPr lang="en-GB" dirty="0" smtClean="0">
                <a:latin typeface="+mj-lt"/>
              </a:rPr>
              <a:t> </a:t>
            </a:r>
            <a:r>
              <a:rPr lang="en-GB" baseline="30000" dirty="0" smtClean="0">
                <a:latin typeface="+mj-lt"/>
              </a:rPr>
              <a:t>green areas or annulus  give the </a:t>
            </a:r>
            <a:r>
              <a:rPr lang="en-GB" baseline="30000" dirty="0">
                <a:latin typeface="+mj-lt"/>
              </a:rPr>
              <a:t>background galaxy density.</a:t>
            </a:r>
            <a:endParaRPr lang="en-GB" dirty="0">
              <a:latin typeface="+mj-lt"/>
            </a:endParaRPr>
          </a:p>
        </p:txBody>
      </p:sp>
      <p:pic>
        <p:nvPicPr>
          <p:cNvPr id="7" name="Immagine 6" descr="KKb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691" y="61427"/>
            <a:ext cx="3621399" cy="2487614"/>
          </a:xfrm>
          <a:prstGeom prst="rect">
            <a:avLst/>
          </a:prstGeom>
        </p:spPr>
      </p:pic>
      <p:sp>
        <p:nvSpPr>
          <p:cNvPr id="9" name="Rettangolo 8"/>
          <p:cNvSpPr/>
          <p:nvPr/>
        </p:nvSpPr>
        <p:spPr>
          <a:xfrm>
            <a:off x="6742313" y="-6123"/>
            <a:ext cx="2441993" cy="261610"/>
          </a:xfrm>
          <a:prstGeom prst="rect">
            <a:avLst/>
          </a:prstGeom>
        </p:spPr>
        <p:txBody>
          <a:bodyPr wrap="square">
            <a:spAutoFit/>
          </a:bodyPr>
          <a:lstStyle/>
          <a:p>
            <a:r>
              <a:rPr lang="en-GB" sz="1100" dirty="0" smtClean="0">
                <a:latin typeface="+mj-lt"/>
              </a:rPr>
              <a:t>Isolated QSOs, Karhunen</a:t>
            </a:r>
            <a:r>
              <a:rPr lang="en-GB" sz="1100" dirty="0">
                <a:latin typeface="+mj-lt"/>
              </a:rPr>
              <a:t>+2014</a:t>
            </a:r>
          </a:p>
        </p:txBody>
      </p:sp>
      <p:pic>
        <p:nvPicPr>
          <p:cNvPr id="10" name="Immagine 9" descr="ASb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570" y="4006023"/>
            <a:ext cx="4596267" cy="2851977"/>
          </a:xfrm>
          <a:prstGeom prst="rect">
            <a:avLst/>
          </a:prstGeom>
        </p:spPr>
      </p:pic>
      <p:sp>
        <p:nvSpPr>
          <p:cNvPr id="11" name="Rettangolo 10"/>
          <p:cNvSpPr/>
          <p:nvPr/>
        </p:nvSpPr>
        <p:spPr>
          <a:xfrm>
            <a:off x="3815622" y="6453788"/>
            <a:ext cx="2018501" cy="261610"/>
          </a:xfrm>
          <a:prstGeom prst="rect">
            <a:avLst/>
          </a:prstGeom>
        </p:spPr>
        <p:txBody>
          <a:bodyPr wrap="none">
            <a:spAutoFit/>
          </a:bodyPr>
          <a:lstStyle/>
          <a:p>
            <a:r>
              <a:rPr lang="en-GB" sz="1100" dirty="0" smtClean="0">
                <a:latin typeface="+mj-lt"/>
              </a:rPr>
              <a:t>QSO pairs, Sandrinelli+</a:t>
            </a:r>
            <a:r>
              <a:rPr lang="en-GB" sz="1100" dirty="0">
                <a:latin typeface="+mj-lt"/>
              </a:rPr>
              <a:t>2014</a:t>
            </a:r>
          </a:p>
        </p:txBody>
      </p:sp>
      <p:sp>
        <p:nvSpPr>
          <p:cNvPr id="12" name="Rettangolo 11"/>
          <p:cNvSpPr/>
          <p:nvPr/>
        </p:nvSpPr>
        <p:spPr>
          <a:xfrm>
            <a:off x="0" y="969279"/>
            <a:ext cx="4876570" cy="3416320"/>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by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catalogues</a:t>
            </a:r>
          </a:p>
          <a:p>
            <a:endParaRPr lang="en-GB" b="1" dirty="0" smtClean="0">
              <a:solidFill>
                <a:srgbClr val="800000"/>
              </a:solidFill>
              <a:latin typeface="+mj-lt"/>
            </a:endParaRPr>
          </a:p>
          <a:p>
            <a:pPr marL="285750" indent="-285750">
              <a:buFont typeface="Arial"/>
              <a:buChar char="•"/>
            </a:pPr>
            <a:r>
              <a:rPr lang="en-GB" dirty="0" smtClean="0">
                <a:solidFill>
                  <a:srgbClr val="000000"/>
                </a:solidFill>
                <a:latin typeface="+mj-lt"/>
              </a:rPr>
              <a:t>i &lt; 22mag  </a:t>
            </a:r>
            <a:r>
              <a:rPr lang="en-GB" dirty="0">
                <a:solidFill>
                  <a:srgbClr val="000000"/>
                </a:solidFill>
                <a:latin typeface="+mj-lt"/>
              </a:rPr>
              <a:t>=   </a:t>
            </a:r>
            <a:r>
              <a:rPr lang="en-GB" dirty="0" smtClean="0">
                <a:latin typeface="+mj-lt"/>
              </a:rPr>
              <a:t>50% completeness 		(</a:t>
            </a:r>
            <a:r>
              <a:rPr lang="en-GB" dirty="0">
                <a:latin typeface="+mj-lt"/>
              </a:rPr>
              <a:t>C</a:t>
            </a:r>
            <a:r>
              <a:rPr lang="en-GB" dirty="0" smtClean="0">
                <a:latin typeface="+mj-lt"/>
              </a:rPr>
              <a:t>apak+2007)</a:t>
            </a:r>
            <a:r>
              <a:rPr lang="en-GB" dirty="0"/>
              <a:t> </a:t>
            </a:r>
            <a:r>
              <a:rPr lang="en-GB" dirty="0" smtClean="0">
                <a:latin typeface="+mj-lt"/>
              </a:rPr>
              <a:t>M</a:t>
            </a:r>
            <a:r>
              <a:rPr lang="en-GB" dirty="0">
                <a:latin typeface="+mj-lt"/>
              </a:rPr>
              <a:t>*+2 at z &lt; 0.3, M*+1 at z </a:t>
            </a:r>
            <a:r>
              <a:rPr lang="en-GB" dirty="0" smtClean="0">
                <a:latin typeface="+mj-lt"/>
              </a:rPr>
              <a:t> &lt;0.5 </a:t>
            </a:r>
            <a:r>
              <a:rPr lang="en-GB" dirty="0">
                <a:latin typeface="+mj-lt"/>
              </a:rPr>
              <a:t>and M* at z </a:t>
            </a:r>
            <a:r>
              <a:rPr lang="en-GB" dirty="0" smtClean="0">
                <a:latin typeface="+mj-lt"/>
              </a:rPr>
              <a:t>&lt; 0.8</a:t>
            </a:r>
          </a:p>
          <a:p>
            <a:pPr marL="285750" indent="-285750">
              <a:buFont typeface="Arial"/>
              <a:buChar char="•"/>
            </a:pPr>
            <a:endParaRPr lang="en-GB" dirty="0" smtClean="0">
              <a:latin typeface="+mj-lt"/>
            </a:endParaRPr>
          </a:p>
          <a:p>
            <a:endParaRPr lang="en-GB" dirty="0" smtClean="0">
              <a:latin typeface="+mj-lt"/>
            </a:endParaRPr>
          </a:p>
          <a:p>
            <a:pPr marL="285750" indent="-285750">
              <a:buFont typeface="Arial"/>
              <a:buChar char="•"/>
            </a:pPr>
            <a:r>
              <a:rPr lang="en-GB" dirty="0" smtClean="0">
                <a:latin typeface="+mj-lt"/>
              </a:rPr>
              <a:t>overdensity</a:t>
            </a:r>
          </a:p>
          <a:p>
            <a:pPr marL="285750" indent="-285750">
              <a:buFont typeface="Arial"/>
              <a:buChar char="•"/>
            </a:pPr>
            <a:endParaRPr lang="en-GB" dirty="0">
              <a:latin typeface="+mj-lt"/>
            </a:endParaRPr>
          </a:p>
          <a:p>
            <a:pPr marL="285750" indent="-285750">
              <a:buFont typeface="Arial"/>
              <a:buChar char="•"/>
            </a:pPr>
            <a:endParaRPr lang="en-GB" dirty="0" smtClean="0">
              <a:latin typeface="+mj-lt"/>
            </a:endParaRPr>
          </a:p>
        </p:txBody>
      </p:sp>
      <p:sp>
        <p:nvSpPr>
          <p:cNvPr id="13" name="Rettangolo 12"/>
          <p:cNvSpPr/>
          <p:nvPr/>
        </p:nvSpPr>
        <p:spPr>
          <a:xfrm>
            <a:off x="993652" y="552052"/>
            <a:ext cx="3755130" cy="369332"/>
          </a:xfrm>
          <a:prstGeom prst="rect">
            <a:avLst/>
          </a:prstGeom>
        </p:spPr>
        <p:txBody>
          <a:bodyPr wrap="none">
            <a:spAutoFit/>
          </a:bodyPr>
          <a:lstStyle/>
          <a:p>
            <a:r>
              <a:rPr lang="en-GB" dirty="0" smtClean="0">
                <a:latin typeface="+mj-lt"/>
              </a:rPr>
              <a:t>as described </a:t>
            </a:r>
            <a:r>
              <a:rPr lang="en-GB" dirty="0">
                <a:latin typeface="+mj-lt"/>
              </a:rPr>
              <a:t>by </a:t>
            </a:r>
            <a:r>
              <a:rPr lang="en-GB" dirty="0" smtClean="0">
                <a:latin typeface="+mj-lt"/>
              </a:rPr>
              <a:t>Karhunen+201</a:t>
            </a:r>
            <a:r>
              <a:rPr lang="en-GB" dirty="0" smtClean="0"/>
              <a:t>4</a:t>
            </a:r>
            <a:endParaRPr lang="en-GB" dirty="0"/>
          </a:p>
        </p:txBody>
      </p:sp>
      <p:sp>
        <p:nvSpPr>
          <p:cNvPr id="14" name="Rettangolo 13"/>
          <p:cNvSpPr/>
          <p:nvPr/>
        </p:nvSpPr>
        <p:spPr>
          <a:xfrm>
            <a:off x="6625336" y="5671269"/>
            <a:ext cx="1632390" cy="261610"/>
          </a:xfrm>
          <a:prstGeom prst="rect">
            <a:avLst/>
          </a:prstGeom>
        </p:spPr>
        <p:txBody>
          <a:bodyPr wrap="square">
            <a:spAutoFit/>
          </a:bodyPr>
          <a:lstStyle/>
          <a:p>
            <a:r>
              <a:rPr lang="en-GB" sz="1100" b="1" dirty="0" smtClean="0">
                <a:latin typeface="+mj-lt"/>
              </a:rPr>
              <a:t>n</a:t>
            </a:r>
            <a:r>
              <a:rPr lang="en-GB" sz="1100" b="1" baseline="-25000" dirty="0" smtClean="0">
                <a:latin typeface="+mj-lt"/>
              </a:rPr>
              <a:t>bg</a:t>
            </a:r>
            <a:r>
              <a:rPr lang="en-GB" sz="1100" dirty="0">
                <a:latin typeface="+mj-lt"/>
              </a:rPr>
              <a:t>:</a:t>
            </a:r>
            <a:r>
              <a:rPr lang="en-GB" sz="1100" dirty="0" smtClean="0">
                <a:latin typeface="+mj-lt"/>
              </a:rPr>
              <a:t> 7 - 15 </a:t>
            </a:r>
            <a:r>
              <a:rPr lang="en-GB" sz="1100" dirty="0">
                <a:latin typeface="+mj-lt"/>
              </a:rPr>
              <a:t>arcmin </a:t>
            </a:r>
          </a:p>
        </p:txBody>
      </p:sp>
      <p:pic>
        <p:nvPicPr>
          <p:cNvPr id="15" name="Immagine 14" descr="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446" y="3105363"/>
            <a:ext cx="1727200" cy="1117600"/>
          </a:xfrm>
          <a:prstGeom prst="rect">
            <a:avLst/>
          </a:prstGeom>
        </p:spPr>
      </p:pic>
      <p:pic>
        <p:nvPicPr>
          <p:cNvPr id="16" name="Immagine 15" descr="bin250.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40" y="4212351"/>
            <a:ext cx="3610482" cy="2503047"/>
          </a:xfrm>
          <a:prstGeom prst="rect">
            <a:avLst/>
          </a:prstGeom>
        </p:spPr>
      </p:pic>
      <p:sp>
        <p:nvSpPr>
          <p:cNvPr id="17" name="Rettangolo 16"/>
          <p:cNvSpPr/>
          <p:nvPr/>
        </p:nvSpPr>
        <p:spPr>
          <a:xfrm>
            <a:off x="2749012" y="4641208"/>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2422417" y="6049828"/>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19" name="Rettangolo 18"/>
          <p:cNvSpPr/>
          <p:nvPr/>
        </p:nvSpPr>
        <p:spPr>
          <a:xfrm>
            <a:off x="205140" y="6193787"/>
            <a:ext cx="1632390" cy="276999"/>
          </a:xfrm>
          <a:prstGeom prst="rect">
            <a:avLst/>
          </a:prstGeom>
        </p:spPr>
        <p:txBody>
          <a:bodyPr wrap="square">
            <a:spAutoFit/>
          </a:bodyPr>
          <a:lstStyle/>
          <a:p>
            <a:r>
              <a:rPr lang="en-GB" sz="1200" b="1" dirty="0" smtClean="0">
                <a:solidFill>
                  <a:srgbClr val="008000"/>
                </a:solidFill>
                <a:latin typeface="+mj-lt"/>
              </a:rPr>
              <a:t>n</a:t>
            </a:r>
            <a:r>
              <a:rPr lang="en-GB" sz="1200" b="1" baseline="-25000" dirty="0" smtClean="0">
                <a:solidFill>
                  <a:srgbClr val="008000"/>
                </a:solidFill>
                <a:latin typeface="+mj-lt"/>
              </a:rPr>
              <a:t>bg</a:t>
            </a:r>
            <a:r>
              <a:rPr lang="en-GB" sz="1200" dirty="0">
                <a:latin typeface="+mj-lt"/>
              </a:rPr>
              <a:t>:</a:t>
            </a:r>
            <a:r>
              <a:rPr lang="en-GB" sz="1200" dirty="0" smtClean="0">
                <a:latin typeface="+mj-lt"/>
              </a:rPr>
              <a:t>  </a:t>
            </a:r>
            <a:endParaRPr lang="en-GB" sz="1200" dirty="0">
              <a:latin typeface="+mj-lt"/>
            </a:endParaRPr>
          </a:p>
        </p:txBody>
      </p:sp>
    </p:spTree>
    <p:extLst>
      <p:ext uri="{BB962C8B-B14F-4D97-AF65-F5344CB8AC3E}">
        <p14:creationId xmlns:p14="http://schemas.microsoft.com/office/powerpoint/2010/main" val="18823623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7277860"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64</a:t>
            </a:fld>
            <a:endParaRPr lang="en-GB"/>
          </a:p>
        </p:txBody>
      </p:sp>
      <p:pic>
        <p:nvPicPr>
          <p:cNvPr id="7" name="Immagine 6" descr="OV13_30_galcountM_7_15_nohost.eps"/>
          <p:cNvPicPr>
            <a:picLocks noChangeAspect="1"/>
          </p:cNvPicPr>
          <p:nvPr/>
        </p:nvPicPr>
        <p:blipFill>
          <a:blip r:embed="rId2">
            <a:lum contrast="100000"/>
            <a:extLst>
              <a:ext uri="{28A0092B-C50C-407E-A947-70E740481C1C}">
                <a14:useLocalDpi xmlns:a14="http://schemas.microsoft.com/office/drawing/2010/main" val="0"/>
              </a:ext>
            </a:extLst>
          </a:blip>
          <a:stretch>
            <a:fillRect/>
          </a:stretch>
        </p:blipFill>
        <p:spPr>
          <a:xfrm>
            <a:off x="12897" y="111677"/>
            <a:ext cx="3100675" cy="3100675"/>
          </a:xfrm>
          <a:prstGeom prst="rect">
            <a:avLst/>
          </a:prstGeom>
        </p:spPr>
      </p:pic>
      <p:pic>
        <p:nvPicPr>
          <p:cNvPr id="9" name="Immagine 8" descr="OV13_30_galcount_local250A_7_15_noho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882" y="102918"/>
            <a:ext cx="3109434" cy="3109434"/>
          </a:xfrm>
          <a:prstGeom prst="rect">
            <a:avLst/>
          </a:prstGeom>
        </p:spPr>
      </p:pic>
      <p:pic>
        <p:nvPicPr>
          <p:cNvPr id="11" name="Immagine 10" descr="OV4_09_galcount_local250B_7_15_nohos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082" y="152914"/>
            <a:ext cx="3059438" cy="3059438"/>
          </a:xfrm>
          <a:prstGeom prst="rect">
            <a:avLst/>
          </a:prstGeom>
        </p:spPr>
      </p:pic>
      <p:pic>
        <p:nvPicPr>
          <p:cNvPr id="14" name="Immagine 13" descr="OV13_30_galcountM_b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76" y="152915"/>
            <a:ext cx="3152738" cy="3059438"/>
          </a:xfrm>
          <a:prstGeom prst="rect">
            <a:avLst/>
          </a:prstGeom>
        </p:spPr>
      </p:pic>
      <p:pic>
        <p:nvPicPr>
          <p:cNvPr id="12" name="Immagine 11" descr="OV4_09_galcountB.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886" y="142936"/>
            <a:ext cx="3044108" cy="3014513"/>
          </a:xfrm>
          <a:prstGeom prst="rect">
            <a:avLst/>
          </a:prstGeom>
        </p:spPr>
      </p:pic>
      <p:pic>
        <p:nvPicPr>
          <p:cNvPr id="13" name="Immagine 12" descr="OV13_30_galcountA.tiff"/>
          <p:cNvPicPr>
            <a:picLocks noChangeAspect="1"/>
          </p:cNvPicPr>
          <p:nvPr/>
        </p:nvPicPr>
        <p:blipFill rotWithShape="1">
          <a:blip r:embed="rId7">
            <a:extLst>
              <a:ext uri="{28A0092B-C50C-407E-A947-70E740481C1C}">
                <a14:useLocalDpi xmlns:a14="http://schemas.microsoft.com/office/drawing/2010/main" val="0"/>
              </a:ext>
            </a:extLst>
          </a:blip>
          <a:srcRect b="2682"/>
          <a:stretch/>
        </p:blipFill>
        <p:spPr>
          <a:xfrm>
            <a:off x="3113572" y="111677"/>
            <a:ext cx="3091290" cy="2933655"/>
          </a:xfrm>
          <a:prstGeom prst="rect">
            <a:avLst/>
          </a:prstGeom>
        </p:spPr>
      </p:pic>
    </p:spTree>
    <p:extLst>
      <p:ext uri="{BB962C8B-B14F-4D97-AF65-F5344CB8AC3E}">
        <p14:creationId xmlns:p14="http://schemas.microsoft.com/office/powerpoint/2010/main" val="392737818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61427"/>
            <a:ext cx="7744655" cy="461665"/>
          </a:xfrm>
          <a:prstGeom prst="rect">
            <a:avLst/>
          </a:prstGeom>
          <a:noFill/>
        </p:spPr>
        <p:txBody>
          <a:bodyPr wrap="square" rtlCol="0">
            <a:spAutoFit/>
          </a:bodyPr>
          <a:lstStyle/>
          <a:p>
            <a:r>
              <a:rPr lang="it-IT" sz="2400" dirty="0" smtClean="0">
                <a:solidFill>
                  <a:srgbClr val="800000"/>
                </a:solidFill>
                <a:cs typeface="Century Gothic"/>
              </a:rPr>
              <a:t>SELECTION OF QSO PHYSICAL PAIRS</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65</a:t>
            </a:fld>
            <a:endParaRPr lang="en-GB"/>
          </a:p>
        </p:txBody>
      </p:sp>
      <p:sp>
        <p:nvSpPr>
          <p:cNvPr id="6" name="Rettangolo 5"/>
          <p:cNvSpPr/>
          <p:nvPr/>
        </p:nvSpPr>
        <p:spPr>
          <a:xfrm>
            <a:off x="529915" y="381987"/>
            <a:ext cx="8013363" cy="6278643"/>
          </a:xfrm>
          <a:prstGeom prst="rect">
            <a:avLst/>
          </a:prstGeom>
        </p:spPr>
        <p:txBody>
          <a:bodyPr wrap="square">
            <a:spAutoFit/>
          </a:bodyPr>
          <a:lstStyle/>
          <a:p>
            <a:r>
              <a:rPr lang="en-GB" dirty="0">
                <a:solidFill>
                  <a:srgbClr val="800000"/>
                </a:solidFill>
                <a:latin typeface="Century Gothic"/>
                <a:cs typeface="Century Gothic"/>
              </a:rPr>
              <a:t> </a:t>
            </a:r>
            <a:endParaRPr lang="en-GB" sz="2400" b="1" dirty="0">
              <a:solidFill>
                <a:srgbClr val="800000"/>
              </a:solidFill>
              <a:latin typeface="Century Gothic"/>
              <a:cs typeface="Century Gothic"/>
            </a:endParaRPr>
          </a:p>
          <a:p>
            <a:endParaRPr lang="en-GB" b="1" dirty="0" smtClean="0">
              <a:latin typeface="Century Gothic"/>
              <a:cs typeface="Century Gothic"/>
            </a:endParaRPr>
          </a:p>
          <a:p>
            <a:endParaRPr lang="en-GB" b="1" dirty="0">
              <a:latin typeface="Century Gothic"/>
              <a:cs typeface="Century Gothic"/>
            </a:endParaRPr>
          </a:p>
          <a:p>
            <a:pPr algn="ctr"/>
            <a:r>
              <a:rPr lang="en-GB" sz="2400" dirty="0">
                <a:solidFill>
                  <a:srgbClr val="800000"/>
                </a:solidFill>
                <a:cs typeface="Century Gothic"/>
              </a:rPr>
              <a:t>Chance </a:t>
            </a:r>
            <a:r>
              <a:rPr lang="en-GB" sz="2400" dirty="0" err="1" smtClean="0">
                <a:solidFill>
                  <a:srgbClr val="800000"/>
                </a:solidFill>
                <a:cs typeface="Century Gothic"/>
              </a:rPr>
              <a:t>superpositions</a:t>
            </a:r>
            <a:r>
              <a:rPr lang="en-GB" sz="2400" dirty="0" smtClean="0">
                <a:solidFill>
                  <a:srgbClr val="800000"/>
                </a:solidFill>
                <a:cs typeface="Century Gothic"/>
              </a:rPr>
              <a:t> </a:t>
            </a:r>
            <a:r>
              <a:rPr lang="en-GB" sz="2400" dirty="0">
                <a:solidFill>
                  <a:srgbClr val="800000"/>
                </a:solidFill>
                <a:cs typeface="Century Gothic"/>
              </a:rPr>
              <a:t>or bound systems</a:t>
            </a:r>
            <a:r>
              <a:rPr lang="en-GB" sz="2400" dirty="0" smtClean="0">
                <a:solidFill>
                  <a:srgbClr val="800000"/>
                </a:solidFill>
                <a:cs typeface="Century Gothic"/>
              </a:rPr>
              <a:t>?</a:t>
            </a:r>
          </a:p>
          <a:p>
            <a:pPr marL="742950" lvl="1" indent="-285750">
              <a:buFont typeface="Arial"/>
              <a:buChar char="•"/>
            </a:pPr>
            <a:endParaRPr lang="en-GB" sz="2400" dirty="0">
              <a:solidFill>
                <a:srgbClr val="800000"/>
              </a:solidFill>
              <a:cs typeface="Century Gothic"/>
            </a:endParaRPr>
          </a:p>
          <a:p>
            <a:endParaRPr lang="en-GB" b="1" dirty="0">
              <a:latin typeface="Century Gothic"/>
              <a:cs typeface="Century Gothic"/>
            </a:endParaRPr>
          </a:p>
          <a:p>
            <a:r>
              <a:rPr lang="en-GB" sz="2000" b="1" dirty="0" smtClean="0">
                <a:latin typeface="Century Gothic"/>
                <a:cs typeface="Century Gothic"/>
              </a:rPr>
              <a:t>redshift </a:t>
            </a:r>
            <a:r>
              <a:rPr lang="en-GB" sz="2000" b="1" dirty="0">
                <a:latin typeface="Century Gothic"/>
                <a:cs typeface="Century Gothic"/>
              </a:rPr>
              <a:t>permutation </a:t>
            </a:r>
            <a:r>
              <a:rPr lang="en-GB" sz="2000" b="1" dirty="0" smtClean="0">
                <a:latin typeface="Century Gothic"/>
                <a:cs typeface="Century Gothic"/>
              </a:rPr>
              <a:t>method </a:t>
            </a:r>
            <a:r>
              <a:rPr lang="en-GB" dirty="0" smtClean="0">
                <a:latin typeface="Century Gothic"/>
                <a:cs typeface="Century Gothic"/>
              </a:rPr>
              <a:t>(</a:t>
            </a:r>
            <a:r>
              <a:rPr lang="de-DE" dirty="0" smtClean="0">
                <a:cs typeface="Century Gothic"/>
              </a:rPr>
              <a:t>Zhdanov &amp; </a:t>
            </a:r>
            <a:r>
              <a:rPr lang="de-DE" dirty="0" err="1" smtClean="0">
                <a:cs typeface="Century Gothic"/>
              </a:rPr>
              <a:t>Surdej</a:t>
            </a:r>
            <a:r>
              <a:rPr lang="de-DE" dirty="0" smtClean="0">
                <a:cs typeface="Century Gothic"/>
              </a:rPr>
              <a:t> 2001</a:t>
            </a:r>
            <a:r>
              <a:rPr lang="en-GB" dirty="0" smtClean="0">
                <a:latin typeface="Century Gothic"/>
                <a:cs typeface="Century Gothic"/>
              </a:rPr>
              <a:t>)</a:t>
            </a:r>
          </a:p>
          <a:p>
            <a:endParaRPr lang="en-GB" dirty="0" smtClean="0">
              <a:latin typeface="Century Gothic"/>
              <a:cs typeface="Century Gothic"/>
            </a:endParaRPr>
          </a:p>
          <a:p>
            <a:pPr marL="1657350" lvl="3" indent="-285750">
              <a:buFont typeface="Arial"/>
              <a:buChar char="•"/>
            </a:pPr>
            <a:r>
              <a:rPr lang="en-GB" sz="1600" dirty="0" smtClean="0">
                <a:cs typeface="Century Gothic"/>
              </a:rPr>
              <a:t>which consists  in </a:t>
            </a:r>
            <a:r>
              <a:rPr lang="en-GB" sz="1600" dirty="0">
                <a:cs typeface="Century Gothic"/>
              </a:rPr>
              <a:t>maintaining fixed the positions of  the </a:t>
            </a:r>
            <a:r>
              <a:rPr lang="en-GB" sz="1600" dirty="0" smtClean="0">
                <a:cs typeface="Century Gothic"/>
              </a:rPr>
              <a:t>QSOs</a:t>
            </a:r>
            <a:r>
              <a:rPr lang="en-GB" sz="1600" dirty="0">
                <a:cs typeface="Century Gothic"/>
              </a:rPr>
              <a:t> </a:t>
            </a:r>
            <a:r>
              <a:rPr lang="en-GB" sz="1600" dirty="0" smtClean="0">
                <a:cs typeface="Century Gothic"/>
              </a:rPr>
              <a:t>and randomly  permuting </a:t>
            </a:r>
            <a:r>
              <a:rPr lang="en-GB" sz="1600" dirty="0">
                <a:cs typeface="Century Gothic"/>
              </a:rPr>
              <a:t>the </a:t>
            </a:r>
            <a:r>
              <a:rPr lang="en-GB" sz="1600" dirty="0" smtClean="0">
                <a:cs typeface="Century Gothic"/>
              </a:rPr>
              <a:t>redshifts</a:t>
            </a:r>
          </a:p>
          <a:p>
            <a:endParaRPr lang="en-GB" sz="1600" dirty="0">
              <a:latin typeface="Century Gothic"/>
              <a:cs typeface="Century Gothic"/>
            </a:endParaRPr>
          </a:p>
          <a:p>
            <a:pPr marL="1657350" lvl="3" indent="-285750">
              <a:buFont typeface="Arial"/>
              <a:buChar char="•"/>
            </a:pPr>
            <a:r>
              <a:rPr lang="en-GB" sz="1600" dirty="0" smtClean="0">
                <a:latin typeface="Century Gothic"/>
                <a:cs typeface="Century Gothic"/>
              </a:rPr>
              <a:t>the number of pairs returned after each permutation is compared with the number of observed pairs in each bin of </a:t>
            </a:r>
            <a:r>
              <a:rPr lang="en-US" sz="1600" dirty="0">
                <a:solidFill>
                  <a:srgbClr val="800000"/>
                </a:solidFill>
              </a:rPr>
              <a:t>R⊥ </a:t>
            </a:r>
            <a:r>
              <a:rPr lang="en-US" sz="1600" dirty="0" smtClean="0"/>
              <a:t>and</a:t>
            </a:r>
            <a:r>
              <a:rPr lang="en-US" sz="1600" dirty="0" smtClean="0">
                <a:solidFill>
                  <a:srgbClr val="800000"/>
                </a:solidFill>
              </a:rPr>
              <a:t> </a:t>
            </a:r>
            <a:r>
              <a:rPr lang="en-US" sz="1600" dirty="0">
                <a:solidFill>
                  <a:srgbClr val="800000"/>
                </a:solidFill>
              </a:rPr>
              <a:t>∆V</a:t>
            </a:r>
            <a:r>
              <a:rPr lang="en-US" sz="1600" dirty="0" smtClean="0">
                <a:solidFill>
                  <a:srgbClr val="800000"/>
                </a:solidFill>
              </a:rPr>
              <a:t>∥</a:t>
            </a:r>
            <a:endParaRPr lang="en-GB" sz="1600" dirty="0" smtClean="0">
              <a:latin typeface="Century Gothic"/>
              <a:cs typeface="Century Gothic"/>
            </a:endParaRPr>
          </a:p>
          <a:p>
            <a:endParaRPr lang="en-GB" dirty="0" smtClean="0">
              <a:solidFill>
                <a:srgbClr val="800000"/>
              </a:solidFill>
              <a:latin typeface="Century Gothic"/>
              <a:cs typeface="Century Gothic"/>
            </a:endParaRPr>
          </a:p>
          <a:p>
            <a:endParaRPr lang="en-GB" dirty="0" smtClean="0">
              <a:solidFill>
                <a:srgbClr val="800000"/>
              </a:solidFill>
              <a:latin typeface="Century Gothic"/>
              <a:cs typeface="Century Gothic"/>
            </a:endParaRPr>
          </a:p>
          <a:p>
            <a:pPr algn="ctr"/>
            <a:r>
              <a:rPr lang="en-GB" dirty="0">
                <a:solidFill>
                  <a:srgbClr val="800000"/>
                </a:solidFill>
                <a:latin typeface="Century Gothic"/>
                <a:cs typeface="Century Gothic"/>
              </a:rPr>
              <a:t>	</a:t>
            </a:r>
            <a:r>
              <a:rPr lang="en-GB" dirty="0" smtClean="0">
                <a:solidFill>
                  <a:srgbClr val="800000"/>
                </a:solidFill>
                <a:latin typeface="Century Gothic"/>
                <a:cs typeface="Century Gothic"/>
              </a:rPr>
              <a:t>	</a:t>
            </a:r>
            <a:r>
              <a:rPr lang="en-US" sz="2000" dirty="0" smtClean="0">
                <a:solidFill>
                  <a:srgbClr val="800000"/>
                </a:solidFill>
              </a:rPr>
              <a:t>∆</a:t>
            </a:r>
            <a:r>
              <a:rPr lang="en-US" sz="2000" dirty="0">
                <a:solidFill>
                  <a:srgbClr val="800000"/>
                </a:solidFill>
              </a:rPr>
              <a:t>V∥ determination is crucial</a:t>
            </a:r>
            <a:r>
              <a:rPr lang="en-US" sz="2000" dirty="0" smtClean="0">
                <a:solidFill>
                  <a:srgbClr val="800000"/>
                </a:solidFill>
              </a:rPr>
              <a:t>: </a:t>
            </a:r>
          </a:p>
          <a:p>
            <a:pPr algn="ctr"/>
            <a:r>
              <a:rPr lang="en-US" sz="2000" dirty="0" smtClean="0">
                <a:solidFill>
                  <a:srgbClr val="000000"/>
                </a:solidFill>
              </a:rPr>
              <a:t>        very good spectral information is required</a:t>
            </a:r>
            <a:endParaRPr lang="en-US" sz="2000" dirty="0">
              <a:solidFill>
                <a:srgbClr val="000000"/>
              </a:solidFill>
            </a:endParaRPr>
          </a:p>
          <a:p>
            <a:pPr marL="285750" indent="-285750" algn="ctr">
              <a:buFont typeface="Arial"/>
              <a:buChar char="•"/>
            </a:pPr>
            <a:endParaRPr lang="en-GB" dirty="0">
              <a:latin typeface="Century Gothic"/>
              <a:cs typeface="Century Gothic"/>
            </a:endParaRPr>
          </a:p>
          <a:p>
            <a:pPr marL="285750" indent="-285750">
              <a:buFont typeface="Arial"/>
              <a:buChar char="•"/>
            </a:pPr>
            <a:endParaRPr lang="en-GB" dirty="0">
              <a:latin typeface="Century Gothic"/>
              <a:cs typeface="Century Gothic"/>
            </a:endParaRPr>
          </a:p>
          <a:p>
            <a:endParaRPr lang="en-GB" dirty="0" smtClean="0">
              <a:latin typeface="Century Gothic"/>
              <a:cs typeface="Century Gothic"/>
            </a:endParaRPr>
          </a:p>
          <a:p>
            <a:endParaRPr lang="en-GB" dirty="0" smtClean="0">
              <a:latin typeface="Century Gothic"/>
              <a:cs typeface="Century Gothic"/>
            </a:endParaRPr>
          </a:p>
        </p:txBody>
      </p:sp>
    </p:spTree>
    <p:extLst>
      <p:ext uri="{BB962C8B-B14F-4D97-AF65-F5344CB8AC3E}">
        <p14:creationId xmlns:p14="http://schemas.microsoft.com/office/powerpoint/2010/main" val="137654015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64172A7C-8F53-884D-9319-21A00BA87482}" type="slidenum">
              <a:rPr lang="it-IT" smtClean="0"/>
              <a:t>66</a:t>
            </a:fld>
            <a:endParaRPr lang="it-IT"/>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SEARCH of QSOs.</a:t>
            </a:r>
            <a:endParaRPr lang="it-IT" sz="2400" dirty="0">
              <a:solidFill>
                <a:srgbClr val="800000"/>
              </a:solidFill>
              <a:latin typeface="Century Gothic"/>
              <a:cs typeface="Century Gothic"/>
            </a:endParaRPr>
          </a:p>
        </p:txBody>
      </p:sp>
      <p:sp>
        <p:nvSpPr>
          <p:cNvPr id="7" name="Rettangolo 6"/>
          <p:cNvSpPr/>
          <p:nvPr/>
        </p:nvSpPr>
        <p:spPr>
          <a:xfrm>
            <a:off x="485424" y="523092"/>
            <a:ext cx="8926688" cy="1723549"/>
          </a:xfrm>
          <a:prstGeom prst="rect">
            <a:avLst/>
          </a:prstGeom>
          <a:ln>
            <a:noFill/>
          </a:ln>
        </p:spPr>
        <p:txBody>
          <a:bodyPr wrap="square">
            <a:spAutoFit/>
          </a:bodyPr>
          <a:lstStyle/>
          <a:p>
            <a:pPr marL="285750" indent="-285750">
              <a:buFont typeface="Arial"/>
              <a:buChar char="•"/>
            </a:pPr>
            <a:endParaRPr lang="en-GB" sz="1600" dirty="0">
              <a:latin typeface="+mj-lt"/>
            </a:endParaRPr>
          </a:p>
          <a:p>
            <a:pPr marL="285750" indent="-285750">
              <a:buFont typeface="Arial"/>
              <a:buChar char="•"/>
            </a:pPr>
            <a:r>
              <a:rPr lang="en-GB" b="1" dirty="0" smtClean="0">
                <a:solidFill>
                  <a:srgbClr val="800000"/>
                </a:solidFill>
                <a:latin typeface="+mj-lt"/>
              </a:rPr>
              <a:t>active for </a:t>
            </a:r>
            <a:r>
              <a:rPr lang="en-GB" b="1" dirty="0">
                <a:solidFill>
                  <a:srgbClr val="800000"/>
                </a:solidFill>
                <a:latin typeface="+mj-lt"/>
              </a:rPr>
              <a:t>a very short </a:t>
            </a:r>
            <a:r>
              <a:rPr lang="en-GB" b="1" dirty="0" smtClean="0">
                <a:solidFill>
                  <a:srgbClr val="800000"/>
                </a:solidFill>
                <a:latin typeface="+mj-lt"/>
              </a:rPr>
              <a:t>time </a:t>
            </a:r>
            <a:r>
              <a:rPr lang="en-GB" dirty="0" smtClean="0">
                <a:latin typeface="+mj-lt"/>
              </a:rPr>
              <a:t>(</a:t>
            </a:r>
            <a:r>
              <a:rPr lang="en-GB" b="1" dirty="0" smtClean="0">
                <a:solidFill>
                  <a:srgbClr val="0000FF"/>
                </a:solidFill>
                <a:latin typeface="+mj-lt"/>
              </a:rPr>
              <a:t>10</a:t>
            </a:r>
            <a:r>
              <a:rPr lang="en-GB" b="1" baseline="30000" dirty="0" smtClean="0">
                <a:solidFill>
                  <a:srgbClr val="0000FF"/>
                </a:solidFill>
                <a:latin typeface="+mj-lt"/>
              </a:rPr>
              <a:t>7 </a:t>
            </a:r>
            <a:r>
              <a:rPr lang="en-GB" b="1" dirty="0" smtClean="0">
                <a:solidFill>
                  <a:srgbClr val="0000FF"/>
                </a:solidFill>
                <a:latin typeface="+mj-lt"/>
              </a:rPr>
              <a:t>-10</a:t>
            </a:r>
            <a:r>
              <a:rPr lang="en-GB" b="1" baseline="30000" dirty="0" smtClean="0">
                <a:solidFill>
                  <a:srgbClr val="0000FF"/>
                </a:solidFill>
                <a:latin typeface="+mj-lt"/>
              </a:rPr>
              <a:t>8</a:t>
            </a:r>
            <a:r>
              <a:rPr lang="en-GB" b="1" dirty="0">
                <a:solidFill>
                  <a:srgbClr val="0000FF"/>
                </a:solidFill>
                <a:latin typeface="+mj-lt"/>
              </a:rPr>
              <a:t> </a:t>
            </a:r>
            <a:r>
              <a:rPr lang="en-GB" b="1" dirty="0" err="1" smtClean="0">
                <a:solidFill>
                  <a:srgbClr val="0000FF"/>
                </a:solidFill>
                <a:latin typeface="+mj-lt"/>
              </a:rPr>
              <a:t>yr</a:t>
            </a:r>
            <a:r>
              <a:rPr lang="en-GB" b="1" dirty="0" smtClean="0">
                <a:solidFill>
                  <a:srgbClr val="0000FF"/>
                </a:solidFill>
                <a:latin typeface="+mj-lt"/>
              </a:rPr>
              <a:t> </a:t>
            </a:r>
            <a:r>
              <a:rPr lang="en-GB" dirty="0" smtClean="0">
                <a:latin typeface="+mj-lt"/>
              </a:rPr>
              <a:t>, e.g</a:t>
            </a:r>
            <a:r>
              <a:rPr lang="en-GB" b="1" dirty="0" smtClean="0">
                <a:latin typeface="+mj-lt"/>
              </a:rPr>
              <a:t>. Porciani+2004</a:t>
            </a:r>
            <a:r>
              <a:rPr lang="en-GB" dirty="0" smtClean="0">
                <a:latin typeface="+mj-lt"/>
              </a:rPr>
              <a:t>) </a:t>
            </a:r>
          </a:p>
          <a:p>
            <a:pPr marL="285750" indent="-285750">
              <a:buFont typeface="Arial"/>
              <a:buChar char="•"/>
            </a:pPr>
            <a:r>
              <a:rPr lang="en-GB" dirty="0" smtClean="0">
                <a:latin typeface="+mj-lt"/>
                <a:sym typeface="Wingdings"/>
              </a:rPr>
              <a:t>are </a:t>
            </a:r>
            <a:r>
              <a:rPr lang="en-GB" b="1" dirty="0" smtClean="0">
                <a:solidFill>
                  <a:srgbClr val="800000"/>
                </a:solidFill>
                <a:latin typeface="+mj-lt"/>
                <a:sym typeface="Wingdings"/>
              </a:rPr>
              <a:t>rare objects:   </a:t>
            </a:r>
            <a:r>
              <a:rPr lang="en-GB" b="1" dirty="0" smtClean="0">
                <a:solidFill>
                  <a:srgbClr val="0000FF"/>
                </a:solidFill>
                <a:latin typeface="+mj-lt"/>
                <a:sym typeface="Wingdings"/>
              </a:rPr>
              <a:t>density……. (z=1)   </a:t>
            </a:r>
            <a:endParaRPr lang="en-GB" b="1" dirty="0">
              <a:latin typeface="+mj-lt"/>
              <a:sym typeface="Wingdings"/>
            </a:endParaRPr>
          </a:p>
          <a:p>
            <a:pPr marL="285750" indent="-285750">
              <a:buFont typeface="Arial"/>
              <a:buChar char="•"/>
            </a:pPr>
            <a:r>
              <a:rPr lang="en-GB" b="1" dirty="0" smtClean="0">
                <a:solidFill>
                  <a:srgbClr val="000000"/>
                </a:solidFill>
              </a:rPr>
              <a:t>typical </a:t>
            </a:r>
            <a:r>
              <a:rPr lang="en-GB" b="1" dirty="0">
                <a:solidFill>
                  <a:srgbClr val="000000"/>
                </a:solidFill>
              </a:rPr>
              <a:t>mass: </a:t>
            </a:r>
            <a:r>
              <a:rPr lang="en-US" b="1" dirty="0">
                <a:solidFill>
                  <a:srgbClr val="0000FF"/>
                </a:solidFill>
              </a:rPr>
              <a:t>1-20 </a:t>
            </a:r>
            <a:r>
              <a:rPr lang="en-US" b="1" dirty="0">
                <a:solidFill>
                  <a:srgbClr val="0000FF"/>
                </a:solidFill>
                <a:ea typeface="Wingdings"/>
                <a:cs typeface="Wingdings"/>
                <a:sym typeface="Wingdings"/>
              </a:rPr>
              <a:t></a:t>
            </a:r>
            <a:r>
              <a:rPr lang="en-US" b="1" dirty="0">
                <a:solidFill>
                  <a:srgbClr val="0000FF"/>
                </a:solidFill>
              </a:rPr>
              <a:t>10</a:t>
            </a:r>
            <a:r>
              <a:rPr lang="en-US" b="1" baseline="30000" dirty="0">
                <a:solidFill>
                  <a:srgbClr val="0000FF"/>
                </a:solidFill>
              </a:rPr>
              <a:t>11</a:t>
            </a:r>
            <a:r>
              <a:rPr lang="en-US" b="1" baseline="30000" dirty="0">
                <a:solidFill>
                  <a:srgbClr val="0000FF"/>
                </a:solidFill>
                <a:sym typeface="Wingdings"/>
              </a:rPr>
              <a:t> </a:t>
            </a:r>
            <a:r>
              <a:rPr lang="en-US" b="1" dirty="0">
                <a:solidFill>
                  <a:srgbClr val="0000FF"/>
                </a:solidFill>
              </a:rPr>
              <a:t> M</a:t>
            </a:r>
            <a:r>
              <a:rPr lang="en-US" b="1" dirty="0">
                <a:solidFill>
                  <a:srgbClr val="0000FF"/>
                </a:solidFill>
                <a:ea typeface="Wingdings"/>
                <a:cs typeface="Wingdings"/>
                <a:sym typeface="Wingdings"/>
              </a:rPr>
              <a:t></a:t>
            </a:r>
          </a:p>
          <a:p>
            <a:endParaRPr lang="en-GB" b="1" dirty="0" smtClean="0">
              <a:solidFill>
                <a:srgbClr val="0000FF"/>
              </a:solidFill>
              <a:latin typeface="+mj-lt"/>
              <a:cs typeface="Century Gothic"/>
              <a:sym typeface="Wingdings"/>
            </a:endParaRPr>
          </a:p>
          <a:p>
            <a:pPr marL="285750" indent="-285750">
              <a:buFont typeface="Arial"/>
              <a:buChar char="•"/>
            </a:pPr>
            <a:r>
              <a:rPr lang="en-GB" b="1" dirty="0">
                <a:solidFill>
                  <a:srgbClr val="0000FF"/>
                </a:solidFill>
              </a:rPr>
              <a:t>~ 300,000 </a:t>
            </a:r>
            <a:r>
              <a:rPr lang="en-GB" dirty="0"/>
              <a:t>spectroscopic QSOs (SDSS+2QZ</a:t>
            </a:r>
            <a:r>
              <a:rPr lang="en-GB" dirty="0" smtClean="0"/>
              <a:t>)</a:t>
            </a:r>
          </a:p>
        </p:txBody>
      </p:sp>
      <p:sp>
        <p:nvSpPr>
          <p:cNvPr id="8" name="Rettangolo 7"/>
          <p:cNvSpPr/>
          <p:nvPr/>
        </p:nvSpPr>
        <p:spPr>
          <a:xfrm>
            <a:off x="757997" y="2350663"/>
            <a:ext cx="6144102" cy="1969770"/>
          </a:xfrm>
          <a:prstGeom prst="rect">
            <a:avLst/>
          </a:prstGeom>
        </p:spPr>
        <p:txBody>
          <a:bodyPr wrap="square">
            <a:spAutoFit/>
          </a:bodyPr>
          <a:lstStyle/>
          <a:p>
            <a:endParaRPr lang="en-GB" sz="1600" dirty="0" smtClean="0">
              <a:latin typeface="Century Gothic"/>
              <a:cs typeface="Century Gothic"/>
            </a:endParaRPr>
          </a:p>
          <a:p>
            <a:r>
              <a:rPr lang="en-GB" dirty="0" smtClean="0">
                <a:latin typeface="+mj-lt"/>
              </a:rPr>
              <a:t>a number of  </a:t>
            </a:r>
            <a:r>
              <a:rPr lang="en-GB" b="1" dirty="0" smtClean="0">
                <a:solidFill>
                  <a:srgbClr val="800000"/>
                </a:solidFill>
                <a:latin typeface="+mj-lt"/>
              </a:rPr>
              <a:t>QSO pairs </a:t>
            </a:r>
            <a:r>
              <a:rPr lang="en-GB" dirty="0" smtClean="0">
                <a:latin typeface="+mj-lt"/>
              </a:rPr>
              <a:t>have been discovered at tens – hundreds kpc scale</a:t>
            </a:r>
          </a:p>
          <a:p>
            <a:r>
              <a:rPr lang="en-GB" dirty="0" smtClean="0">
                <a:latin typeface="+mj-lt"/>
              </a:rPr>
              <a:t>  </a:t>
            </a:r>
          </a:p>
          <a:p>
            <a:r>
              <a:rPr lang="en-GB" dirty="0" smtClean="0">
                <a:latin typeface="+mj-lt"/>
              </a:rPr>
              <a:t>(e.g. </a:t>
            </a:r>
            <a:r>
              <a:rPr lang="en-GB" b="1" dirty="0" err="1" smtClean="0">
                <a:latin typeface="+mj-lt"/>
              </a:rPr>
              <a:t>Djorgovski</a:t>
            </a:r>
            <a:r>
              <a:rPr lang="en-GB" b="1" dirty="0" smtClean="0">
                <a:latin typeface="+mj-lt"/>
              </a:rPr>
              <a:t> 1991, </a:t>
            </a:r>
            <a:r>
              <a:rPr lang="en-GB" b="1" dirty="0" err="1" smtClean="0">
                <a:latin typeface="+mj-lt"/>
              </a:rPr>
              <a:t>Zhadanov</a:t>
            </a:r>
            <a:r>
              <a:rPr lang="en-GB" b="1" dirty="0" smtClean="0">
                <a:latin typeface="+mj-lt"/>
              </a:rPr>
              <a:t> &amp; </a:t>
            </a:r>
            <a:r>
              <a:rPr lang="en-GB" b="1" dirty="0" err="1" smtClean="0">
                <a:latin typeface="+mj-lt"/>
              </a:rPr>
              <a:t>Surdey</a:t>
            </a:r>
            <a:r>
              <a:rPr lang="en-GB" b="1" dirty="0" smtClean="0">
                <a:latin typeface="+mj-lt"/>
              </a:rPr>
              <a:t> 2001, Hennawi</a:t>
            </a:r>
            <a:r>
              <a:rPr lang="en-GB" b="1" dirty="0">
                <a:latin typeface="+mj-lt"/>
              </a:rPr>
              <a:t>+</a:t>
            </a:r>
            <a:r>
              <a:rPr lang="en-GB" b="1" dirty="0" smtClean="0">
                <a:latin typeface="+mj-lt"/>
              </a:rPr>
              <a:t>2006, 2010, Shen+2010, </a:t>
            </a:r>
            <a:r>
              <a:rPr lang="en-GB" b="1" dirty="0" smtClean="0"/>
              <a:t>Myers</a:t>
            </a:r>
            <a:r>
              <a:rPr lang="en-GB" b="1" dirty="0"/>
              <a:t>+2007,2008</a:t>
            </a:r>
            <a:r>
              <a:rPr lang="en-GB" dirty="0" smtClean="0">
                <a:latin typeface="+mj-lt"/>
              </a:rPr>
              <a:t>)</a:t>
            </a:r>
          </a:p>
          <a:p>
            <a:endParaRPr lang="en-GB" sz="1600" dirty="0" smtClean="0">
              <a:latin typeface="+mj-lt"/>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Tree>
    <p:extLst>
      <p:ext uri="{BB962C8B-B14F-4D97-AF65-F5344CB8AC3E}">
        <p14:creationId xmlns:p14="http://schemas.microsoft.com/office/powerpoint/2010/main" val="27442117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tangolo 50"/>
          <p:cNvSpPr/>
          <p:nvPr/>
        </p:nvSpPr>
        <p:spPr>
          <a:xfrm>
            <a:off x="-3570648" y="-2458814"/>
            <a:ext cx="15501423" cy="105647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Immagine 5" descr="QP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93" y="259877"/>
            <a:ext cx="3661629" cy="2670230"/>
          </a:xfrm>
          <a:prstGeom prst="rect">
            <a:avLst/>
          </a:prstGeom>
        </p:spPr>
      </p:pic>
      <p:pic>
        <p:nvPicPr>
          <p:cNvPr id="40" name="Immagine 39" descr="QP09_8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53" y="-2214069"/>
            <a:ext cx="3723021" cy="2703279"/>
          </a:xfrm>
          <a:prstGeom prst="rect">
            <a:avLst/>
          </a:prstGeom>
        </p:spPr>
      </p:pic>
      <p:pic>
        <p:nvPicPr>
          <p:cNvPr id="39" name="Immagine 38" descr="QP09_107.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0989">
            <a:off x="-573186" y="-1167470"/>
            <a:ext cx="3757203" cy="2728099"/>
          </a:xfrm>
          <a:prstGeom prst="rect">
            <a:avLst/>
          </a:prstGeom>
        </p:spPr>
      </p:pic>
      <p:pic>
        <p:nvPicPr>
          <p:cNvPr id="12" name="Immagine 11" descr="QP09_8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9696" y="-429366"/>
            <a:ext cx="3560680" cy="2592906"/>
          </a:xfrm>
          <a:prstGeom prst="rect">
            <a:avLst/>
          </a:prstGeom>
        </p:spPr>
      </p:pic>
      <p:pic>
        <p:nvPicPr>
          <p:cNvPr id="13" name="Immagine 12" descr="QP09_8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7636" y="4457460"/>
            <a:ext cx="3674080" cy="2562137"/>
          </a:xfrm>
          <a:prstGeom prst="rect">
            <a:avLst/>
          </a:prstGeom>
        </p:spPr>
      </p:pic>
      <p:pic>
        <p:nvPicPr>
          <p:cNvPr id="11" name="Immagine 10" descr="QP09_8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6296" y="1967882"/>
            <a:ext cx="3696882" cy="2671021"/>
          </a:xfrm>
          <a:prstGeom prst="rect">
            <a:avLst/>
          </a:prstGeom>
        </p:spPr>
      </p:pic>
      <p:pic>
        <p:nvPicPr>
          <p:cNvPr id="8" name="Immagine 7" descr="QP9_79.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513" y="5139426"/>
            <a:ext cx="3782116" cy="2685063"/>
          </a:xfrm>
          <a:prstGeom prst="rect">
            <a:avLst/>
          </a:prstGeom>
        </p:spPr>
      </p:pic>
      <p:pic>
        <p:nvPicPr>
          <p:cNvPr id="41" name="Immagine 40" descr="QP09_199.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61237">
            <a:off x="-3411968" y="3066687"/>
            <a:ext cx="3761878" cy="2733696"/>
          </a:xfrm>
          <a:prstGeom prst="rect">
            <a:avLst/>
          </a:prstGeom>
        </p:spPr>
      </p:pic>
      <p:sp>
        <p:nvSpPr>
          <p:cNvPr id="26" name="Anello 25"/>
          <p:cNvSpPr/>
          <p:nvPr/>
        </p:nvSpPr>
        <p:spPr>
          <a:xfrm>
            <a:off x="-846706" y="-737458"/>
            <a:ext cx="8290677" cy="8393718"/>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7" name="Immagine 16" descr="QP09_106.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66552">
            <a:off x="-101688" y="1299861"/>
            <a:ext cx="3714288" cy="2807281"/>
          </a:xfrm>
          <a:prstGeom prst="rect">
            <a:avLst/>
          </a:prstGeom>
        </p:spPr>
      </p:pic>
      <p:pic>
        <p:nvPicPr>
          <p:cNvPr id="20" name="Immagine 19" descr="QP09_105.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57649">
            <a:off x="239520" y="3779438"/>
            <a:ext cx="3897058" cy="2603967"/>
          </a:xfrm>
          <a:prstGeom prst="rect">
            <a:avLst/>
          </a:prstGeom>
        </p:spPr>
      </p:pic>
      <p:pic>
        <p:nvPicPr>
          <p:cNvPr id="7" name="Immagine 6" descr="QP9_5.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1025" y="2687713"/>
            <a:ext cx="3661629" cy="2657788"/>
          </a:xfrm>
          <a:prstGeom prst="rect">
            <a:avLst/>
          </a:prstGeom>
        </p:spPr>
      </p:pic>
      <p:sp>
        <p:nvSpPr>
          <p:cNvPr id="50" name="Anello 49"/>
          <p:cNvSpPr/>
          <p:nvPr/>
        </p:nvSpPr>
        <p:spPr>
          <a:xfrm>
            <a:off x="2010768" y="2132495"/>
            <a:ext cx="2528160" cy="2529924"/>
          </a:xfrm>
          <a:prstGeom prst="donut">
            <a:avLst>
              <a:gd name="adj" fmla="val 463"/>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5" name="Anello 24"/>
          <p:cNvSpPr/>
          <p:nvPr/>
        </p:nvSpPr>
        <p:spPr>
          <a:xfrm>
            <a:off x="1265589" y="1428935"/>
            <a:ext cx="4027625" cy="4004542"/>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 name="Anello 21"/>
          <p:cNvSpPr/>
          <p:nvPr/>
        </p:nvSpPr>
        <p:spPr>
          <a:xfrm>
            <a:off x="3363720" y="3428801"/>
            <a:ext cx="256726" cy="240331"/>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Anello 20"/>
          <p:cNvSpPr/>
          <p:nvPr/>
        </p:nvSpPr>
        <p:spPr>
          <a:xfrm>
            <a:off x="2898650" y="3184415"/>
            <a:ext cx="256726" cy="240331"/>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3" name="Segnaposto numero diapositiva 2"/>
          <p:cNvSpPr>
            <a:spLocks noGrp="1"/>
          </p:cNvSpPr>
          <p:nvPr>
            <p:ph type="sldNum" sz="quarter" idx="12"/>
          </p:nvPr>
        </p:nvSpPr>
        <p:spPr/>
        <p:txBody>
          <a:bodyPr/>
          <a:lstStyle/>
          <a:p>
            <a:fld id="{E868BC2B-9850-0A43-BD01-D193DFC7AA2D}" type="slidenum">
              <a:rPr lang="en-GB" smtClean="0"/>
              <a:t>67</a:t>
            </a:fld>
            <a:endParaRPr lang="en-GB"/>
          </a:p>
        </p:txBody>
      </p:sp>
    </p:spTree>
    <p:extLst>
      <p:ext uri="{BB962C8B-B14F-4D97-AF65-F5344CB8AC3E}">
        <p14:creationId xmlns:p14="http://schemas.microsoft.com/office/powerpoint/2010/main" val="110289130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tangolo 50"/>
          <p:cNvSpPr/>
          <p:nvPr/>
        </p:nvSpPr>
        <p:spPr>
          <a:xfrm>
            <a:off x="-3570648" y="-2458814"/>
            <a:ext cx="15501423" cy="105647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Immagine 5" descr="QP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93" y="259877"/>
            <a:ext cx="3661629" cy="2670230"/>
          </a:xfrm>
          <a:prstGeom prst="rect">
            <a:avLst/>
          </a:prstGeom>
        </p:spPr>
      </p:pic>
      <p:pic>
        <p:nvPicPr>
          <p:cNvPr id="40" name="Immagine 39" descr="QP09_8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53" y="-2214069"/>
            <a:ext cx="3723021" cy="2703279"/>
          </a:xfrm>
          <a:prstGeom prst="rect">
            <a:avLst/>
          </a:prstGeom>
        </p:spPr>
      </p:pic>
      <p:pic>
        <p:nvPicPr>
          <p:cNvPr id="39" name="Immagine 38" descr="QP09_107.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0989">
            <a:off x="-573186" y="-1167470"/>
            <a:ext cx="3757203" cy="2728099"/>
          </a:xfrm>
          <a:prstGeom prst="rect">
            <a:avLst/>
          </a:prstGeom>
        </p:spPr>
      </p:pic>
      <p:pic>
        <p:nvPicPr>
          <p:cNvPr id="12" name="Immagine 11" descr="QP09_8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9696" y="-429366"/>
            <a:ext cx="3560680" cy="2592906"/>
          </a:xfrm>
          <a:prstGeom prst="rect">
            <a:avLst/>
          </a:prstGeom>
        </p:spPr>
      </p:pic>
      <p:pic>
        <p:nvPicPr>
          <p:cNvPr id="13" name="Immagine 12" descr="QP09_8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7636" y="4457460"/>
            <a:ext cx="3674080" cy="2562137"/>
          </a:xfrm>
          <a:prstGeom prst="rect">
            <a:avLst/>
          </a:prstGeom>
        </p:spPr>
      </p:pic>
      <p:pic>
        <p:nvPicPr>
          <p:cNvPr id="11" name="Immagine 10" descr="QP09_8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6296" y="1967882"/>
            <a:ext cx="3696882" cy="2671021"/>
          </a:xfrm>
          <a:prstGeom prst="rect">
            <a:avLst/>
          </a:prstGeom>
        </p:spPr>
      </p:pic>
      <p:pic>
        <p:nvPicPr>
          <p:cNvPr id="8" name="Immagine 7" descr="QP9_79.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513" y="5139426"/>
            <a:ext cx="3782116" cy="2685063"/>
          </a:xfrm>
          <a:prstGeom prst="rect">
            <a:avLst/>
          </a:prstGeom>
        </p:spPr>
      </p:pic>
      <p:pic>
        <p:nvPicPr>
          <p:cNvPr id="41" name="Immagine 40" descr="QP09_199.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61237">
            <a:off x="-3411968" y="3066687"/>
            <a:ext cx="3761878" cy="2733696"/>
          </a:xfrm>
          <a:prstGeom prst="rect">
            <a:avLst/>
          </a:prstGeom>
        </p:spPr>
      </p:pic>
      <p:sp>
        <p:nvSpPr>
          <p:cNvPr id="26" name="Anello 25"/>
          <p:cNvSpPr/>
          <p:nvPr/>
        </p:nvSpPr>
        <p:spPr>
          <a:xfrm>
            <a:off x="-846706" y="-737458"/>
            <a:ext cx="8290677" cy="8393718"/>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7" name="Immagine 16" descr="QP09_106.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66552">
            <a:off x="-101688" y="1299861"/>
            <a:ext cx="3714288" cy="2807281"/>
          </a:xfrm>
          <a:prstGeom prst="rect">
            <a:avLst/>
          </a:prstGeom>
        </p:spPr>
      </p:pic>
      <p:pic>
        <p:nvPicPr>
          <p:cNvPr id="20" name="Immagine 19" descr="QP09_105.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57649">
            <a:off x="239520" y="3779438"/>
            <a:ext cx="3897058" cy="2603967"/>
          </a:xfrm>
          <a:prstGeom prst="rect">
            <a:avLst/>
          </a:prstGeom>
        </p:spPr>
      </p:pic>
      <p:pic>
        <p:nvPicPr>
          <p:cNvPr id="7" name="Immagine 6" descr="QP9_5.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5924" y="2687713"/>
            <a:ext cx="3661629" cy="2657788"/>
          </a:xfrm>
          <a:prstGeom prst="rect">
            <a:avLst/>
          </a:prstGeom>
        </p:spPr>
      </p:pic>
      <p:sp>
        <p:nvSpPr>
          <p:cNvPr id="50" name="Anello 49"/>
          <p:cNvSpPr/>
          <p:nvPr/>
        </p:nvSpPr>
        <p:spPr>
          <a:xfrm>
            <a:off x="2417871" y="2679845"/>
            <a:ext cx="1258681" cy="1246956"/>
          </a:xfrm>
          <a:prstGeom prst="donut">
            <a:avLst>
              <a:gd name="adj" fmla="val 463"/>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5" name="Anello 24"/>
          <p:cNvSpPr/>
          <p:nvPr/>
        </p:nvSpPr>
        <p:spPr>
          <a:xfrm>
            <a:off x="2721400" y="3002349"/>
            <a:ext cx="611714" cy="595886"/>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Anello 20"/>
          <p:cNvSpPr/>
          <p:nvPr/>
        </p:nvSpPr>
        <p:spPr>
          <a:xfrm>
            <a:off x="2933578" y="3218692"/>
            <a:ext cx="171877" cy="171587"/>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Anello 23"/>
          <p:cNvSpPr/>
          <p:nvPr/>
        </p:nvSpPr>
        <p:spPr>
          <a:xfrm>
            <a:off x="2856905" y="2930019"/>
            <a:ext cx="1258681" cy="1246956"/>
          </a:xfrm>
          <a:prstGeom prst="donut">
            <a:avLst>
              <a:gd name="adj" fmla="val 463"/>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8" name="Anello 27"/>
          <p:cNvSpPr/>
          <p:nvPr/>
        </p:nvSpPr>
        <p:spPr>
          <a:xfrm>
            <a:off x="3185982" y="3239092"/>
            <a:ext cx="611714" cy="595886"/>
          </a:xfrm>
          <a:prstGeom prst="donut">
            <a:avLst>
              <a:gd name="adj" fmla="val 1705"/>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1" name="Anello 30"/>
          <p:cNvSpPr/>
          <p:nvPr/>
        </p:nvSpPr>
        <p:spPr>
          <a:xfrm>
            <a:off x="3411053" y="3467085"/>
            <a:ext cx="171877" cy="171587"/>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2" name="Anello 31"/>
          <p:cNvSpPr/>
          <p:nvPr/>
        </p:nvSpPr>
        <p:spPr>
          <a:xfrm>
            <a:off x="2721400" y="3004871"/>
            <a:ext cx="611714" cy="595886"/>
          </a:xfrm>
          <a:prstGeom prst="donut">
            <a:avLst>
              <a:gd name="adj" fmla="val 1705"/>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3" name="Anello 32"/>
          <p:cNvSpPr/>
          <p:nvPr/>
        </p:nvSpPr>
        <p:spPr>
          <a:xfrm>
            <a:off x="1265589" y="1428935"/>
            <a:ext cx="4027625" cy="4004542"/>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3" name="Segnaposto numero diapositiva 2"/>
          <p:cNvSpPr>
            <a:spLocks noGrp="1"/>
          </p:cNvSpPr>
          <p:nvPr>
            <p:ph type="sldNum" sz="quarter" idx="12"/>
          </p:nvPr>
        </p:nvSpPr>
        <p:spPr/>
        <p:txBody>
          <a:bodyPr/>
          <a:lstStyle/>
          <a:p>
            <a:fld id="{E868BC2B-9850-0A43-BD01-D193DFC7AA2D}" type="slidenum">
              <a:rPr lang="en-GB" smtClean="0"/>
              <a:t>68</a:t>
            </a:fld>
            <a:endParaRPr lang="en-GB"/>
          </a:p>
        </p:txBody>
      </p:sp>
    </p:spTree>
    <p:extLst>
      <p:ext uri="{BB962C8B-B14F-4D97-AF65-F5344CB8AC3E}">
        <p14:creationId xmlns:p14="http://schemas.microsoft.com/office/powerpoint/2010/main" val="286851982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tangolo 50"/>
          <p:cNvSpPr/>
          <p:nvPr/>
        </p:nvSpPr>
        <p:spPr>
          <a:xfrm>
            <a:off x="-3570648" y="-2458814"/>
            <a:ext cx="15501423" cy="105647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Immagine 5" descr="QP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93" y="259877"/>
            <a:ext cx="3661629" cy="2670230"/>
          </a:xfrm>
          <a:prstGeom prst="rect">
            <a:avLst/>
          </a:prstGeom>
        </p:spPr>
      </p:pic>
      <p:pic>
        <p:nvPicPr>
          <p:cNvPr id="40" name="Immagine 39" descr="QP09_8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53" y="-2214069"/>
            <a:ext cx="3723021" cy="2703279"/>
          </a:xfrm>
          <a:prstGeom prst="rect">
            <a:avLst/>
          </a:prstGeom>
        </p:spPr>
      </p:pic>
      <p:pic>
        <p:nvPicPr>
          <p:cNvPr id="39" name="Immagine 38" descr="QP09_107.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0989">
            <a:off x="-573186" y="-1167470"/>
            <a:ext cx="3757203" cy="2728099"/>
          </a:xfrm>
          <a:prstGeom prst="rect">
            <a:avLst/>
          </a:prstGeom>
        </p:spPr>
      </p:pic>
      <p:pic>
        <p:nvPicPr>
          <p:cNvPr id="12" name="Immagine 11" descr="QP09_8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9696" y="-429366"/>
            <a:ext cx="3560680" cy="2592906"/>
          </a:xfrm>
          <a:prstGeom prst="rect">
            <a:avLst/>
          </a:prstGeom>
        </p:spPr>
      </p:pic>
      <p:pic>
        <p:nvPicPr>
          <p:cNvPr id="13" name="Immagine 12" descr="QP09_8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7636" y="4457460"/>
            <a:ext cx="3674080" cy="2562137"/>
          </a:xfrm>
          <a:prstGeom prst="rect">
            <a:avLst/>
          </a:prstGeom>
        </p:spPr>
      </p:pic>
      <p:pic>
        <p:nvPicPr>
          <p:cNvPr id="11" name="Immagine 10" descr="QP09_8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6296" y="1967882"/>
            <a:ext cx="3696882" cy="2671021"/>
          </a:xfrm>
          <a:prstGeom prst="rect">
            <a:avLst/>
          </a:prstGeom>
        </p:spPr>
      </p:pic>
      <p:pic>
        <p:nvPicPr>
          <p:cNvPr id="8" name="Immagine 7" descr="QP9_79.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513" y="5139426"/>
            <a:ext cx="3782116" cy="2685063"/>
          </a:xfrm>
          <a:prstGeom prst="rect">
            <a:avLst/>
          </a:prstGeom>
        </p:spPr>
      </p:pic>
      <p:pic>
        <p:nvPicPr>
          <p:cNvPr id="41" name="Immagine 40" descr="QP09_199.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61237">
            <a:off x="-3411968" y="3066687"/>
            <a:ext cx="3761878" cy="2733696"/>
          </a:xfrm>
          <a:prstGeom prst="rect">
            <a:avLst/>
          </a:prstGeom>
        </p:spPr>
      </p:pic>
      <p:sp>
        <p:nvSpPr>
          <p:cNvPr id="26" name="Anello 25"/>
          <p:cNvSpPr/>
          <p:nvPr/>
        </p:nvSpPr>
        <p:spPr>
          <a:xfrm>
            <a:off x="-846706" y="-737458"/>
            <a:ext cx="8290677" cy="8393718"/>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7" name="Immagine 16" descr="QP09_106.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66552">
            <a:off x="-101688" y="1299861"/>
            <a:ext cx="3714288" cy="2807281"/>
          </a:xfrm>
          <a:prstGeom prst="rect">
            <a:avLst/>
          </a:prstGeom>
        </p:spPr>
      </p:pic>
      <p:pic>
        <p:nvPicPr>
          <p:cNvPr id="20" name="Immagine 19" descr="QP09_105.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57649">
            <a:off x="239520" y="3779438"/>
            <a:ext cx="3897058" cy="2603967"/>
          </a:xfrm>
          <a:prstGeom prst="rect">
            <a:avLst/>
          </a:prstGeom>
        </p:spPr>
      </p:pic>
      <p:pic>
        <p:nvPicPr>
          <p:cNvPr id="7" name="Immagine 6" descr="QP9_5.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0238" y="2687713"/>
            <a:ext cx="3661629" cy="2657788"/>
          </a:xfrm>
          <a:prstGeom prst="rect">
            <a:avLst/>
          </a:prstGeom>
        </p:spPr>
      </p:pic>
      <p:sp>
        <p:nvSpPr>
          <p:cNvPr id="21" name="Anello 20"/>
          <p:cNvSpPr/>
          <p:nvPr/>
        </p:nvSpPr>
        <p:spPr>
          <a:xfrm>
            <a:off x="2944526" y="3218692"/>
            <a:ext cx="171877" cy="171587"/>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1" name="Anello 30"/>
          <p:cNvSpPr/>
          <p:nvPr/>
        </p:nvSpPr>
        <p:spPr>
          <a:xfrm>
            <a:off x="3411053" y="3467085"/>
            <a:ext cx="171877" cy="171587"/>
          </a:xfrm>
          <a:prstGeom prst="donut">
            <a:avLst>
              <a:gd name="adj" fmla="val 5569"/>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3" name="Anello 32"/>
          <p:cNvSpPr/>
          <p:nvPr/>
        </p:nvSpPr>
        <p:spPr>
          <a:xfrm>
            <a:off x="1265589" y="1428935"/>
            <a:ext cx="4027625" cy="4004542"/>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4" name="Anello 33"/>
          <p:cNvSpPr/>
          <p:nvPr/>
        </p:nvSpPr>
        <p:spPr>
          <a:xfrm>
            <a:off x="2658969" y="2786796"/>
            <a:ext cx="1258681" cy="1246956"/>
          </a:xfrm>
          <a:prstGeom prst="donut">
            <a:avLst>
              <a:gd name="adj" fmla="val 463"/>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7" name="Anello 26"/>
          <p:cNvSpPr/>
          <p:nvPr/>
        </p:nvSpPr>
        <p:spPr>
          <a:xfrm>
            <a:off x="2010768" y="2132495"/>
            <a:ext cx="2528160" cy="2529924"/>
          </a:xfrm>
          <a:prstGeom prst="donut">
            <a:avLst>
              <a:gd name="adj" fmla="val 463"/>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9" name="Anello 28"/>
          <p:cNvSpPr/>
          <p:nvPr/>
        </p:nvSpPr>
        <p:spPr>
          <a:xfrm>
            <a:off x="2984152" y="3103412"/>
            <a:ext cx="611714" cy="595886"/>
          </a:xfrm>
          <a:prstGeom prst="donut">
            <a:avLst>
              <a:gd name="adj" fmla="val 170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3" name="Segnaposto numero diapositiva 2"/>
          <p:cNvSpPr>
            <a:spLocks noGrp="1"/>
          </p:cNvSpPr>
          <p:nvPr>
            <p:ph type="sldNum" sz="quarter" idx="12"/>
          </p:nvPr>
        </p:nvSpPr>
        <p:spPr/>
        <p:txBody>
          <a:bodyPr/>
          <a:lstStyle/>
          <a:p>
            <a:fld id="{E868BC2B-9850-0A43-BD01-D193DFC7AA2D}" type="slidenum">
              <a:rPr lang="en-GB" smtClean="0"/>
              <a:t>69</a:t>
            </a:fld>
            <a:endParaRPr lang="en-GB"/>
          </a:p>
        </p:txBody>
      </p:sp>
    </p:spTree>
    <p:extLst>
      <p:ext uri="{BB962C8B-B14F-4D97-AF65-F5344CB8AC3E}">
        <p14:creationId xmlns:p14="http://schemas.microsoft.com/office/powerpoint/2010/main" val="15501215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a:t>
            </a:fld>
            <a:endParaRPr lang="it-IT"/>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WHY QSO PAIRS?</a:t>
            </a:r>
            <a:endParaRPr lang="it-IT" sz="2400" dirty="0">
              <a:solidFill>
                <a:srgbClr val="800000"/>
              </a:solidFill>
              <a:latin typeface="Century Gothic"/>
              <a:cs typeface="Century Gothic"/>
            </a:endParaRPr>
          </a:p>
        </p:txBody>
      </p:sp>
      <p:sp>
        <p:nvSpPr>
          <p:cNvPr id="3" name="Rettangolo 2"/>
          <p:cNvSpPr/>
          <p:nvPr/>
        </p:nvSpPr>
        <p:spPr>
          <a:xfrm>
            <a:off x="459800" y="1344751"/>
            <a:ext cx="8320192" cy="5078313"/>
          </a:xfrm>
          <a:prstGeom prst="rect">
            <a:avLst/>
          </a:prstGeom>
        </p:spPr>
        <p:txBody>
          <a:bodyPr wrap="square">
            <a:spAutoFit/>
          </a:bodyPr>
          <a:lstStyle/>
          <a:p>
            <a:pPr algn="ctr"/>
            <a:endParaRPr lang="en-GB" b="1" dirty="0" smtClean="0">
              <a:solidFill>
                <a:srgbClr val="800000"/>
              </a:solidFill>
            </a:endParaRPr>
          </a:p>
          <a:p>
            <a:pPr algn="ctr"/>
            <a:r>
              <a:rPr lang="en-GB" sz="2000" dirty="0" smtClean="0">
                <a:solidFill>
                  <a:srgbClr val="800000"/>
                </a:solidFill>
              </a:rPr>
              <a:t>If mergers place an important role in nuclear activity </a:t>
            </a:r>
          </a:p>
          <a:p>
            <a:pPr algn="ctr"/>
            <a:r>
              <a:rPr lang="en-GB" sz="2000" dirty="0" smtClean="0">
                <a:solidFill>
                  <a:srgbClr val="800000"/>
                </a:solidFill>
              </a:rPr>
              <a:t>QSO pairs  </a:t>
            </a:r>
            <a:r>
              <a:rPr lang="en-GB" sz="2000" dirty="0">
                <a:solidFill>
                  <a:srgbClr val="800000"/>
                </a:solidFill>
              </a:rPr>
              <a:t>are expected to be located in </a:t>
            </a:r>
            <a:r>
              <a:rPr lang="en-GB" sz="2000" dirty="0" smtClean="0">
                <a:solidFill>
                  <a:srgbClr val="800000"/>
                </a:solidFill>
              </a:rPr>
              <a:t>extraordinary environment of galaxies </a:t>
            </a:r>
            <a:r>
              <a:rPr lang="en-GB" sz="2000" dirty="0" smtClean="0">
                <a:solidFill>
                  <a:srgbClr val="660066"/>
                </a:solidFill>
              </a:rPr>
              <a:t>.</a:t>
            </a:r>
          </a:p>
          <a:p>
            <a:pPr algn="ctr"/>
            <a:endParaRPr lang="en-GB" dirty="0" smtClean="0"/>
          </a:p>
          <a:p>
            <a:pPr algn="ctr"/>
            <a:endParaRPr lang="en-GB" dirty="0" smtClean="0"/>
          </a:p>
          <a:p>
            <a:pPr algn="ctr"/>
            <a:endParaRPr lang="en-GB" dirty="0"/>
          </a:p>
          <a:p>
            <a:pPr algn="ctr"/>
            <a:endParaRPr lang="en-GB" dirty="0" smtClean="0"/>
          </a:p>
          <a:p>
            <a:pPr algn="ctr"/>
            <a:endParaRPr lang="en-GB" dirty="0"/>
          </a:p>
          <a:p>
            <a:pPr algn="ctr"/>
            <a:endParaRPr lang="en-GB" dirty="0"/>
          </a:p>
          <a:p>
            <a:r>
              <a:rPr lang="en-GB" b="1" dirty="0" smtClean="0"/>
              <a:t>QSO pairs are rare systems , poorly investigated</a:t>
            </a:r>
            <a:r>
              <a:rPr lang="en-GB" dirty="0" smtClean="0"/>
              <a:t>: </a:t>
            </a:r>
          </a:p>
          <a:p>
            <a:r>
              <a:rPr lang="en-GB" dirty="0" smtClean="0"/>
              <a:t>		</a:t>
            </a:r>
            <a:r>
              <a:rPr lang="en-GB" dirty="0"/>
              <a:t>	</a:t>
            </a:r>
            <a:r>
              <a:rPr lang="en-GB" dirty="0" smtClean="0"/>
              <a:t>		Boris+2007   		environment of 4 QSO pairs,  z~1, 					Hennawi+2006   large sample , </a:t>
            </a:r>
          </a:p>
          <a:p>
            <a:r>
              <a:rPr lang="en-GB" dirty="0"/>
              <a:t>	</a:t>
            </a:r>
            <a:r>
              <a:rPr lang="en-GB" dirty="0" smtClean="0"/>
              <a:t>								no study on environment</a:t>
            </a:r>
          </a:p>
          <a:p>
            <a:pPr algn="ctr"/>
            <a:endParaRPr lang="en-GB" sz="1200" dirty="0"/>
          </a:p>
          <a:p>
            <a:pPr algn="ctr"/>
            <a:endParaRPr lang="en-GB" sz="1200" dirty="0"/>
          </a:p>
          <a:p>
            <a:pPr marL="285750" indent="-285750" algn="ctr">
              <a:buFont typeface="Arial"/>
              <a:buChar char="•"/>
            </a:pPr>
            <a:endParaRPr lang="en-GB" sz="1200" dirty="0"/>
          </a:p>
          <a:p>
            <a:pPr marL="285750" indent="-285750" algn="ctr">
              <a:buFont typeface="Arial"/>
              <a:buChar char="•"/>
            </a:pPr>
            <a:endParaRPr lang="en-GB" sz="1200" dirty="0"/>
          </a:p>
          <a:p>
            <a:pPr marL="285750" indent="-285750" algn="ctr">
              <a:buFont typeface="Arial"/>
              <a:buChar char="•"/>
            </a:pPr>
            <a:endParaRPr lang="en-GB" dirty="0"/>
          </a:p>
        </p:txBody>
      </p:sp>
      <p:sp>
        <p:nvSpPr>
          <p:cNvPr id="7" name="Rettangolo 6"/>
          <p:cNvSpPr/>
          <p:nvPr/>
        </p:nvSpPr>
        <p:spPr>
          <a:xfrm>
            <a:off x="569276" y="3745597"/>
            <a:ext cx="7974002" cy="338554"/>
          </a:xfrm>
          <a:prstGeom prst="rect">
            <a:avLst/>
          </a:prstGeom>
        </p:spPr>
        <p:txBody>
          <a:bodyPr wrap="square">
            <a:spAutoFit/>
          </a:bodyPr>
          <a:lstStyle/>
          <a:p>
            <a:r>
              <a:rPr lang="en-GB" sz="16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 number of  QSO pairs have been discovered at tens – hundreds </a:t>
            </a:r>
            <a:r>
              <a:rPr lang="en-GB" sz="16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kpc</a:t>
            </a:r>
            <a:r>
              <a:rPr lang="en-GB" sz="16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scale</a:t>
            </a:r>
            <a:endParaRPr lang="en-GB" sz="1600" b="1"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557999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69944" y="1854494"/>
            <a:ext cx="6674556" cy="1200329"/>
          </a:xfrm>
          <a:prstGeom prst="rect">
            <a:avLst/>
          </a:prstGeom>
          <a:noFill/>
        </p:spPr>
        <p:txBody>
          <a:bodyPr wrap="square" rtlCol="0">
            <a:spAutoFit/>
          </a:bodyPr>
          <a:lstStyle/>
          <a:p>
            <a:pPr marL="285750" indent="-285750">
              <a:buFont typeface="Arial"/>
              <a:buChar char="•"/>
            </a:pPr>
            <a:r>
              <a:rPr lang="en-GB" dirty="0" smtClean="0">
                <a:latin typeface="Century Gothic"/>
                <a:cs typeface="Century Gothic"/>
              </a:rPr>
              <a:t>come </a:t>
            </a:r>
            <a:r>
              <a:rPr lang="en-GB" dirty="0" err="1" smtClean="0">
                <a:latin typeface="Century Gothic"/>
                <a:cs typeface="Century Gothic"/>
              </a:rPr>
              <a:t>fa</a:t>
            </a:r>
            <a:r>
              <a:rPr lang="en-GB" dirty="0" smtClean="0">
                <a:latin typeface="Century Gothic"/>
                <a:cs typeface="Century Gothic"/>
              </a:rPr>
              <a:t> KK</a:t>
            </a:r>
          </a:p>
          <a:p>
            <a:pPr marL="285750" indent="-285750">
              <a:buFont typeface="Arial"/>
              <a:buChar char="•"/>
            </a:pPr>
            <a:r>
              <a:rPr lang="en-GB" dirty="0" smtClean="0">
                <a:latin typeface="Century Gothic"/>
                <a:cs typeface="Century Gothic"/>
              </a:rPr>
              <a:t>come </a:t>
            </a:r>
            <a:r>
              <a:rPr lang="en-GB" dirty="0" err="1" smtClean="0">
                <a:latin typeface="Century Gothic"/>
                <a:cs typeface="Century Gothic"/>
              </a:rPr>
              <a:t>fatto</a:t>
            </a:r>
            <a:r>
              <a:rPr lang="en-GB" dirty="0" smtClean="0">
                <a:latin typeface="Century Gothic"/>
                <a:cs typeface="Century Gothic"/>
              </a:rPr>
              <a:t> </a:t>
            </a:r>
            <a:r>
              <a:rPr lang="en-GB" dirty="0" err="1" smtClean="0">
                <a:latin typeface="Century Gothic"/>
                <a:cs typeface="Century Gothic"/>
              </a:rPr>
              <a:t>noi</a:t>
            </a:r>
            <a:r>
              <a:rPr lang="en-GB" dirty="0" smtClean="0">
                <a:latin typeface="Century Gothic"/>
                <a:cs typeface="Century Gothic"/>
              </a:rPr>
              <a:t> per le QSOP</a:t>
            </a:r>
          </a:p>
          <a:p>
            <a:pPr marL="285750" indent="-285750">
              <a:buFont typeface="Arial"/>
              <a:buChar char="•"/>
            </a:pPr>
            <a:endParaRPr lang="en-GB" dirty="0">
              <a:latin typeface="Century Gothic"/>
              <a:cs typeface="Century Gothic"/>
            </a:endParaRPr>
          </a:p>
          <a:p>
            <a:pPr marL="285750" indent="-285750">
              <a:buFont typeface="Arial"/>
              <a:buChar char="•"/>
            </a:pPr>
            <a:r>
              <a:rPr lang="en-GB" dirty="0" err="1" smtClean="0">
                <a:latin typeface="Century Gothic"/>
                <a:cs typeface="Century Gothic"/>
              </a:rPr>
              <a:t>grafico</a:t>
            </a:r>
            <a:r>
              <a:rPr lang="en-GB" dirty="0" smtClean="0">
                <a:latin typeface="Century Gothic"/>
                <a:cs typeface="Century Gothic"/>
              </a:rPr>
              <a:t> del comparison</a:t>
            </a:r>
            <a:endParaRPr lang="en-GB" dirty="0">
              <a:latin typeface="Century Gothic"/>
              <a:cs typeface="Century Gothic"/>
            </a:endParaRPr>
          </a:p>
        </p:txBody>
      </p:sp>
      <p:sp>
        <p:nvSpPr>
          <p:cNvPr id="6" name="CasellaDiTesto 5"/>
          <p:cNvSpPr txBox="1"/>
          <p:nvPr/>
        </p:nvSpPr>
        <p:spPr>
          <a:xfrm>
            <a:off x="1326444" y="4125331"/>
            <a:ext cx="5884334" cy="923330"/>
          </a:xfrm>
          <a:prstGeom prst="rect">
            <a:avLst/>
          </a:prstGeom>
          <a:noFill/>
        </p:spPr>
        <p:txBody>
          <a:bodyPr wrap="square" rtlCol="0">
            <a:spAutoFit/>
          </a:bodyPr>
          <a:lstStyle/>
          <a:p>
            <a:r>
              <a:rPr lang="en-GB" b="1" dirty="0" smtClean="0">
                <a:solidFill>
                  <a:srgbClr val="800000"/>
                </a:solidFill>
                <a:latin typeface="+mj-lt"/>
              </a:rPr>
              <a:t>closer  pairs in richer environments? </a:t>
            </a:r>
          </a:p>
          <a:p>
            <a:endParaRPr lang="en-GB" b="1" dirty="0">
              <a:solidFill>
                <a:srgbClr val="800000"/>
              </a:solidFill>
              <a:latin typeface="+mj-lt"/>
            </a:endParaRPr>
          </a:p>
          <a:p>
            <a:r>
              <a:rPr lang="en-GB" b="1" dirty="0" smtClean="0">
                <a:solidFill>
                  <a:srgbClr val="800000"/>
                </a:solidFill>
                <a:latin typeface="+mj-lt"/>
              </a:rPr>
              <a:t>TOO SMALL STATISTICS, ONGOOING PROGRAMM </a:t>
            </a:r>
            <a:endParaRPr lang="en-GB" b="1" dirty="0">
              <a:solidFill>
                <a:srgbClr val="800000"/>
              </a:solidFill>
              <a:latin typeface="+mj-lt"/>
            </a:endParaRP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70</a:t>
            </a:fld>
            <a:endParaRPr lang="en-GB"/>
          </a:p>
        </p:txBody>
      </p:sp>
      <p:sp>
        <p:nvSpPr>
          <p:cNvPr id="8" name="CasellaDiTesto 7"/>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QSOP </a:t>
            </a:r>
            <a:r>
              <a:rPr lang="it-IT" sz="2400" dirty="0" err="1" smtClean="0">
                <a:solidFill>
                  <a:srgbClr val="800000"/>
                </a:solidFill>
                <a:latin typeface="Century Gothic"/>
                <a:cs typeface="Century Gothic"/>
              </a:rPr>
              <a:t>environments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40549416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80685" y="61427"/>
            <a:ext cx="7744655" cy="830997"/>
          </a:xfrm>
          <a:prstGeom prst="rect">
            <a:avLst/>
          </a:prstGeom>
          <a:noFill/>
        </p:spPr>
        <p:txBody>
          <a:bodyPr wrap="square" rtlCol="0">
            <a:spAutoFit/>
          </a:bodyPr>
          <a:lstStyle/>
          <a:p>
            <a:r>
              <a:rPr lang="it-IT" sz="2400" dirty="0" smtClean="0">
                <a:solidFill>
                  <a:srgbClr val="800000"/>
                </a:solidFill>
                <a:latin typeface="Century Gothic"/>
                <a:cs typeface="Century Gothic"/>
              </a:rPr>
              <a:t>MINIMUM VIRIAL MASS of the SYSTEMS</a:t>
            </a:r>
          </a:p>
          <a:p>
            <a:endParaRPr lang="it-IT" sz="2400" dirty="0">
              <a:solidFill>
                <a:srgbClr val="800000"/>
              </a:solidFill>
              <a:latin typeface="Century Gothic"/>
              <a:cs typeface="Century Gothic"/>
            </a:endParaRPr>
          </a:p>
        </p:txBody>
      </p:sp>
      <p:sp>
        <p:nvSpPr>
          <p:cNvPr id="6" name="CasellaDiTesto 5"/>
          <p:cNvSpPr txBox="1"/>
          <p:nvPr/>
        </p:nvSpPr>
        <p:spPr>
          <a:xfrm>
            <a:off x="635000" y="719667"/>
            <a:ext cx="7535334" cy="4093428"/>
          </a:xfrm>
          <a:prstGeom prst="rect">
            <a:avLst/>
          </a:prstGeom>
          <a:noFill/>
        </p:spPr>
        <p:txBody>
          <a:bodyPr wrap="square" rtlCol="0">
            <a:spAutoFit/>
          </a:bodyPr>
          <a:lstStyle/>
          <a:p>
            <a:pPr marL="285750" indent="-285750">
              <a:buFont typeface="Arial"/>
              <a:buChar char="•"/>
            </a:pPr>
            <a:r>
              <a:rPr lang="en-GB" sz="2000" dirty="0" smtClean="0">
                <a:latin typeface="Century Gothic"/>
                <a:cs typeface="Century Gothic"/>
              </a:rPr>
              <a:t>from DV and projected separation</a:t>
            </a:r>
          </a:p>
          <a:p>
            <a:pPr marL="285750" indent="-285750">
              <a:buFont typeface="Arial"/>
              <a:buChar char="•"/>
            </a:pPr>
            <a:r>
              <a:rPr lang="en-GB" sz="2000" b="1" dirty="0" smtClean="0">
                <a:latin typeface="Century Gothic"/>
                <a:cs typeface="Century Gothic"/>
              </a:rPr>
              <a:t>see farina 2011</a:t>
            </a:r>
          </a:p>
          <a:p>
            <a:pPr marL="285750" indent="-285750">
              <a:buFont typeface="Arial"/>
              <a:buChar char="•"/>
            </a:pPr>
            <a:endParaRPr lang="en-GB" sz="2000" b="1" dirty="0">
              <a:latin typeface="Century Gothic"/>
              <a:cs typeface="Century Gothic"/>
            </a:endParaRPr>
          </a:p>
          <a:p>
            <a:pPr marL="285750" indent="-285750">
              <a:buFont typeface="Arial"/>
              <a:buChar char="•"/>
            </a:pPr>
            <a:endParaRPr lang="en-GB" sz="2000" b="1" dirty="0" smtClean="0">
              <a:latin typeface="Century Gothic"/>
              <a:cs typeface="Century Gothic"/>
            </a:endParaRPr>
          </a:p>
          <a:p>
            <a:pPr marL="285750" indent="-285750">
              <a:buFont typeface="Arial"/>
              <a:buChar char="•"/>
            </a:pPr>
            <a:r>
              <a:rPr lang="en-GB" sz="2000" b="1" dirty="0" smtClean="0">
                <a:latin typeface="Century Gothic"/>
                <a:cs typeface="Century Gothic"/>
              </a:rPr>
              <a:t>4 cases in with the mass is larger than that of the </a:t>
            </a:r>
            <a:r>
              <a:rPr lang="en-GB" sz="2000" b="1" dirty="0" err="1" smtClean="0">
                <a:latin typeface="Century Gothic"/>
                <a:cs typeface="Century Gothic"/>
              </a:rPr>
              <a:t>summ</a:t>
            </a:r>
            <a:r>
              <a:rPr lang="en-GB" sz="2000" b="1" dirty="0" smtClean="0">
                <a:latin typeface="Century Gothic"/>
                <a:cs typeface="Century Gothic"/>
              </a:rPr>
              <a:t> of the two host galaxies</a:t>
            </a:r>
          </a:p>
          <a:p>
            <a:pPr marL="285750" indent="-285750">
              <a:buFont typeface="Arial"/>
              <a:buChar char="•"/>
            </a:pPr>
            <a:endParaRPr lang="en-GB" sz="2000" b="1" dirty="0">
              <a:latin typeface="Century Gothic"/>
              <a:cs typeface="Century Gothic"/>
            </a:endParaRPr>
          </a:p>
          <a:p>
            <a:pPr marL="285750" indent="-285750">
              <a:buFont typeface="Arial"/>
              <a:buChar char="•"/>
            </a:pPr>
            <a:endParaRPr lang="en-GB" sz="2000" b="1" dirty="0" smtClean="0">
              <a:latin typeface="Century Gothic"/>
              <a:cs typeface="Century Gothic"/>
            </a:endParaRPr>
          </a:p>
          <a:p>
            <a:pPr marL="285750" indent="-285750">
              <a:buFont typeface="Arial"/>
              <a:buChar char="•"/>
            </a:pPr>
            <a:r>
              <a:rPr lang="en-GB" sz="2000" b="1" dirty="0" smtClean="0">
                <a:latin typeface="Century Gothic"/>
                <a:cs typeface="Century Gothic"/>
              </a:rPr>
              <a:t>NOT IN CLOSEST PAIRS</a:t>
            </a:r>
          </a:p>
          <a:p>
            <a:pPr marL="285750" indent="-285750">
              <a:buFont typeface="Arial"/>
              <a:buChar char="•"/>
            </a:pPr>
            <a:endParaRPr lang="en-GB" sz="2000" b="1" dirty="0" smtClean="0">
              <a:latin typeface="Century Gothic"/>
              <a:cs typeface="Century Gothic"/>
            </a:endParaRPr>
          </a:p>
          <a:p>
            <a:pPr marL="285750" indent="-285750">
              <a:buFont typeface="Arial"/>
              <a:buChar char="•"/>
            </a:pPr>
            <a:r>
              <a:rPr lang="en-GB" sz="2000" b="1" dirty="0" smtClean="0">
                <a:latin typeface="Century Gothic"/>
                <a:cs typeface="Century Gothic"/>
              </a:rPr>
              <a:t>CLUSTER?</a:t>
            </a:r>
          </a:p>
          <a:p>
            <a:pPr marL="285750" indent="-285750">
              <a:buFont typeface="Arial"/>
              <a:buChar char="•"/>
            </a:pPr>
            <a:r>
              <a:rPr lang="en-GB" sz="2000" b="1" dirty="0" smtClean="0">
                <a:latin typeface="Century Gothic"/>
                <a:cs typeface="Century Gothic"/>
              </a:rPr>
              <a:t>DARK MATTER HALOS?</a:t>
            </a:r>
          </a:p>
          <a:p>
            <a:pPr marL="285750" indent="-285750">
              <a:buFont typeface="Arial"/>
              <a:buChar char="•"/>
            </a:pPr>
            <a:endParaRPr lang="en-GB" sz="2000" b="1" dirty="0">
              <a:latin typeface="Century Gothic"/>
              <a:cs typeface="Century Gothic"/>
            </a:endParaRPr>
          </a:p>
        </p:txBody>
      </p:sp>
      <p:sp>
        <p:nvSpPr>
          <p:cNvPr id="2" name="Segnaposto piè di pagina 1"/>
          <p:cNvSpPr>
            <a:spLocks noGrp="1"/>
          </p:cNvSpPr>
          <p:nvPr>
            <p:ph type="ftr" sz="quarter" idx="11"/>
          </p:nvPr>
        </p:nvSpPr>
        <p:spPr>
          <a:xfrm>
            <a:off x="659165" y="6356350"/>
            <a:ext cx="8033279"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71</a:t>
            </a:fld>
            <a:endParaRPr lang="en-GB"/>
          </a:p>
        </p:txBody>
      </p:sp>
    </p:spTree>
    <p:extLst>
      <p:ext uri="{BB962C8B-B14F-4D97-AF65-F5344CB8AC3E}">
        <p14:creationId xmlns:p14="http://schemas.microsoft.com/office/powerpoint/2010/main" val="41600387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740433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72</a:t>
            </a:fld>
            <a:endParaRPr lang="it-IT"/>
          </a:p>
        </p:txBody>
      </p:sp>
      <p:sp>
        <p:nvSpPr>
          <p:cNvPr id="3" name="CasellaDiTesto 2"/>
          <p:cNvSpPr txBox="1"/>
          <p:nvPr/>
        </p:nvSpPr>
        <p:spPr>
          <a:xfrm>
            <a:off x="236350" y="274320"/>
            <a:ext cx="4693920" cy="461665"/>
          </a:xfrm>
          <a:prstGeom prst="rect">
            <a:avLst/>
          </a:prstGeom>
          <a:noFill/>
        </p:spPr>
        <p:txBody>
          <a:bodyPr wrap="square" rtlCol="0">
            <a:spAutoFit/>
          </a:bodyPr>
          <a:lstStyle/>
          <a:p>
            <a:r>
              <a:rPr lang="en-GB" sz="2400" dirty="0" smtClean="0">
                <a:solidFill>
                  <a:srgbClr val="800000"/>
                </a:solidFill>
                <a:latin typeface="Century Gothic"/>
                <a:cs typeface="Century Gothic"/>
              </a:rPr>
              <a:t>QSOs</a:t>
            </a:r>
            <a:r>
              <a:rPr lang="en-GB" dirty="0" smtClean="0">
                <a:solidFill>
                  <a:srgbClr val="800000"/>
                </a:solidFill>
              </a:rPr>
              <a:t> </a:t>
            </a:r>
            <a:endParaRPr lang="en-GB" dirty="0">
              <a:solidFill>
                <a:srgbClr val="800000"/>
              </a:solidFill>
            </a:endParaRPr>
          </a:p>
        </p:txBody>
      </p:sp>
      <p:sp>
        <p:nvSpPr>
          <p:cNvPr id="7" name="CasellaDiTesto 6"/>
          <p:cNvSpPr txBox="1"/>
          <p:nvPr/>
        </p:nvSpPr>
        <p:spPr>
          <a:xfrm>
            <a:off x="236350" y="920651"/>
            <a:ext cx="7827151" cy="646331"/>
          </a:xfrm>
          <a:prstGeom prst="rect">
            <a:avLst/>
          </a:prstGeom>
          <a:noFill/>
        </p:spPr>
        <p:txBody>
          <a:bodyPr wrap="square" rtlCol="0">
            <a:spAutoFit/>
          </a:bodyPr>
          <a:lstStyle/>
          <a:p>
            <a:r>
              <a:rPr lang="en-GB" dirty="0" smtClean="0">
                <a:latin typeface="Century Gothic"/>
                <a:cs typeface="Century Gothic"/>
              </a:rPr>
              <a:t>short-lived and rare objects</a:t>
            </a:r>
          </a:p>
          <a:p>
            <a:endParaRPr lang="en-GB" dirty="0">
              <a:latin typeface="Century Gothic"/>
              <a:cs typeface="Century Gothic"/>
            </a:endParaRPr>
          </a:p>
        </p:txBody>
      </p:sp>
      <p:sp>
        <p:nvSpPr>
          <p:cNvPr id="4" name="Rettangolo 3"/>
          <p:cNvSpPr/>
          <p:nvPr/>
        </p:nvSpPr>
        <p:spPr>
          <a:xfrm>
            <a:off x="2066843" y="1397649"/>
            <a:ext cx="7204156" cy="2800766"/>
          </a:xfrm>
          <a:prstGeom prst="rect">
            <a:avLst/>
          </a:prstGeom>
        </p:spPr>
        <p:txBody>
          <a:bodyPr wrap="square">
            <a:spAutoFit/>
          </a:bodyPr>
          <a:lstStyle/>
          <a:p>
            <a:pPr marL="285750" indent="-285750">
              <a:buFont typeface="Arial"/>
              <a:buChar char="•"/>
            </a:pPr>
            <a:r>
              <a:rPr lang="en-GB" sz="1600" dirty="0"/>
              <a:t> </a:t>
            </a:r>
            <a:r>
              <a:rPr lang="en-GB" sz="1600" dirty="0" smtClean="0">
                <a:latin typeface="+mj-lt"/>
              </a:rPr>
              <a:t>hosted in </a:t>
            </a:r>
            <a:r>
              <a:rPr lang="en-GB" sz="1600" b="1" dirty="0">
                <a:solidFill>
                  <a:srgbClr val="800000"/>
                </a:solidFill>
                <a:latin typeface="+mj-lt"/>
              </a:rPr>
              <a:t>massive galaxies </a:t>
            </a:r>
            <a:r>
              <a:rPr lang="en-GB" sz="1600" dirty="0">
                <a:latin typeface="+mj-lt"/>
              </a:rPr>
              <a:t>(e.g. </a:t>
            </a:r>
            <a:r>
              <a:rPr lang="en-GB" sz="1600" b="1" dirty="0" err="1">
                <a:latin typeface="+mj-lt"/>
              </a:rPr>
              <a:t>Richstone</a:t>
            </a:r>
            <a:r>
              <a:rPr lang="en-GB" sz="1600" b="1" dirty="0">
                <a:latin typeface="+mj-lt"/>
              </a:rPr>
              <a:t> et al. 1998</a:t>
            </a:r>
            <a:r>
              <a:rPr lang="en-GB" sz="1600" dirty="0">
                <a:latin typeface="+mj-lt"/>
              </a:rPr>
              <a:t>). </a:t>
            </a:r>
          </a:p>
          <a:p>
            <a:endParaRPr lang="en-GB" sz="1600" b="1" dirty="0">
              <a:solidFill>
                <a:srgbClr val="800000"/>
              </a:solidFill>
              <a:latin typeface="+mj-lt"/>
            </a:endParaRPr>
          </a:p>
          <a:p>
            <a:pPr marL="285750" indent="-285750">
              <a:buFont typeface="Arial"/>
              <a:buChar char="•"/>
            </a:pPr>
            <a:r>
              <a:rPr lang="en-GB" sz="1600" b="1" dirty="0">
                <a:solidFill>
                  <a:srgbClr val="800000"/>
                </a:solidFill>
                <a:latin typeface="+mj-lt"/>
              </a:rPr>
              <a:t>galaxies and their nuclear activity are linked.  </a:t>
            </a:r>
            <a:r>
              <a:rPr lang="en-GB" sz="1600" dirty="0">
                <a:latin typeface="+mj-lt"/>
              </a:rPr>
              <a:t>(</a:t>
            </a:r>
            <a:r>
              <a:rPr lang="en-GB" sz="1600" dirty="0" err="1">
                <a:latin typeface="+mj-lt"/>
              </a:rPr>
              <a:t>Ferrarese</a:t>
            </a:r>
            <a:r>
              <a:rPr lang="en-GB" sz="1600" dirty="0">
                <a:latin typeface="+mj-lt"/>
              </a:rPr>
              <a:t> …)</a:t>
            </a:r>
          </a:p>
          <a:p>
            <a:pPr marL="285750" indent="-285750">
              <a:buFont typeface="Arial"/>
              <a:buChar char="•"/>
            </a:pPr>
            <a:endParaRPr lang="en-GB" sz="1600" dirty="0">
              <a:latin typeface="+mj-lt"/>
            </a:endParaRPr>
          </a:p>
          <a:p>
            <a:pPr marL="285750" lvl="1" indent="-285750">
              <a:buFont typeface="Arial"/>
              <a:buChar char="•"/>
            </a:pPr>
            <a:r>
              <a:rPr lang="en-GB" sz="1600" dirty="0">
                <a:latin typeface="+mj-lt"/>
              </a:rPr>
              <a:t>g</a:t>
            </a:r>
            <a:r>
              <a:rPr lang="en-GB" sz="1600" dirty="0" smtClean="0">
                <a:latin typeface="+mj-lt"/>
              </a:rPr>
              <a:t>alaxy </a:t>
            </a:r>
            <a:r>
              <a:rPr lang="en-GB" sz="1600" dirty="0">
                <a:latin typeface="+mj-lt"/>
              </a:rPr>
              <a:t>formation and evolution are influenced by the environment </a:t>
            </a:r>
          </a:p>
          <a:p>
            <a:pPr marL="0" lvl="1"/>
            <a:r>
              <a:rPr lang="en-GB" sz="1600" dirty="0">
                <a:latin typeface="+mj-lt"/>
              </a:rPr>
              <a:t>	 (e.g. </a:t>
            </a:r>
            <a:r>
              <a:rPr lang="en-GB" sz="1600" b="1" dirty="0">
                <a:latin typeface="+mj-lt"/>
              </a:rPr>
              <a:t>Silk &amp; Wyse 1993;   </a:t>
            </a:r>
            <a:r>
              <a:rPr lang="en-GB" sz="1600" b="1" dirty="0" err="1">
                <a:latin typeface="+mj-lt"/>
              </a:rPr>
              <a:t>Kormendy</a:t>
            </a:r>
            <a:r>
              <a:rPr lang="en-GB" sz="1600" b="1" dirty="0">
                <a:latin typeface="+mj-lt"/>
              </a:rPr>
              <a:t> et al. 2009. </a:t>
            </a:r>
            <a:r>
              <a:rPr lang="en-GB" sz="1600" b="1" dirty="0" err="1">
                <a:latin typeface="+mj-lt"/>
              </a:rPr>
              <a:t>Bennert</a:t>
            </a:r>
            <a:r>
              <a:rPr lang="en-GB" sz="1600" b="1" dirty="0">
                <a:latin typeface="+mj-lt"/>
              </a:rPr>
              <a:t> et al. 2008; </a:t>
            </a:r>
          </a:p>
          <a:p>
            <a:pPr marL="285750" indent="-285750">
              <a:buFont typeface="Arial"/>
              <a:buChar char="•"/>
            </a:pPr>
            <a:r>
              <a:rPr lang="en-GB" sz="1600" b="1" dirty="0">
                <a:latin typeface="+mj-lt"/>
              </a:rPr>
              <a:t>		  McIntosh et al. 2008</a:t>
            </a:r>
            <a:r>
              <a:rPr lang="en-GB" sz="1600" dirty="0">
                <a:latin typeface="+mj-lt"/>
              </a:rPr>
              <a:t>).  </a:t>
            </a:r>
          </a:p>
          <a:p>
            <a:endParaRPr lang="en-GB" sz="1600" dirty="0">
              <a:latin typeface="+mj-lt"/>
            </a:endParaRPr>
          </a:p>
          <a:p>
            <a:pPr marL="285750" lvl="1" indent="-285750">
              <a:buFont typeface="Arial"/>
              <a:buChar char="•"/>
            </a:pPr>
            <a:r>
              <a:rPr lang="en-GB" sz="1600" dirty="0">
                <a:latin typeface="+mj-lt"/>
              </a:rPr>
              <a:t>Leading  triggering processes : </a:t>
            </a:r>
          </a:p>
          <a:p>
            <a:r>
              <a:rPr lang="en-GB" sz="1600" dirty="0">
                <a:latin typeface="+mj-lt"/>
              </a:rPr>
              <a:t> 	  </a:t>
            </a:r>
            <a:r>
              <a:rPr lang="en-GB" sz="1600" b="1" dirty="0">
                <a:solidFill>
                  <a:srgbClr val="800000"/>
                </a:solidFill>
                <a:latin typeface="+mj-lt"/>
              </a:rPr>
              <a:t>dissipative tidal interactions </a:t>
            </a:r>
            <a:r>
              <a:rPr lang="en-GB" sz="1600" dirty="0">
                <a:latin typeface="+mj-lt"/>
              </a:rPr>
              <a:t>and </a:t>
            </a:r>
            <a:r>
              <a:rPr lang="en-GB" sz="1600" b="1" dirty="0">
                <a:solidFill>
                  <a:srgbClr val="800000"/>
                </a:solidFill>
                <a:latin typeface="+mj-lt"/>
              </a:rPr>
              <a:t>galaxy  mergers </a:t>
            </a:r>
          </a:p>
          <a:p>
            <a:r>
              <a:rPr lang="en-GB" sz="1600" dirty="0">
                <a:latin typeface="+mj-lt"/>
              </a:rPr>
              <a:t>         (e.g. </a:t>
            </a:r>
            <a:r>
              <a:rPr lang="en-GB" sz="1600" b="1" dirty="0">
                <a:latin typeface="+mj-lt"/>
              </a:rPr>
              <a:t>Di </a:t>
            </a:r>
            <a:r>
              <a:rPr lang="en-GB" sz="1600" b="1" dirty="0" err="1">
                <a:latin typeface="+mj-lt"/>
              </a:rPr>
              <a:t>Matteo</a:t>
            </a:r>
            <a:r>
              <a:rPr lang="en-GB" sz="1600" b="1" dirty="0">
                <a:latin typeface="+mj-lt"/>
              </a:rPr>
              <a:t>, </a:t>
            </a:r>
            <a:r>
              <a:rPr lang="en-GB" sz="1600" b="1" dirty="0" err="1">
                <a:latin typeface="+mj-lt"/>
              </a:rPr>
              <a:t>Springel</a:t>
            </a:r>
            <a:r>
              <a:rPr lang="en-GB" sz="1600" b="1" dirty="0">
                <a:latin typeface="+mj-lt"/>
              </a:rPr>
              <a:t>, &amp; </a:t>
            </a:r>
            <a:r>
              <a:rPr lang="en-GB" sz="1600" b="1" dirty="0" err="1">
                <a:latin typeface="+mj-lt"/>
              </a:rPr>
              <a:t>Hernquist</a:t>
            </a:r>
            <a:r>
              <a:rPr lang="en-GB" sz="1600" b="1" dirty="0">
                <a:latin typeface="+mj-lt"/>
              </a:rPr>
              <a:t> 2005; </a:t>
            </a:r>
            <a:r>
              <a:rPr lang="en-GB" sz="1600" b="1" dirty="0" err="1">
                <a:latin typeface="+mj-lt"/>
              </a:rPr>
              <a:t>Callegari</a:t>
            </a:r>
            <a:r>
              <a:rPr lang="en-GB" sz="1600" b="1" dirty="0">
                <a:latin typeface="+mj-lt"/>
              </a:rPr>
              <a:t> et al. 2011)</a:t>
            </a:r>
            <a:endParaRPr lang="en-GB" dirty="0">
              <a:latin typeface="+mj-lt"/>
              <a:cs typeface="Century Gothic"/>
            </a:endParaRPr>
          </a:p>
        </p:txBody>
      </p:sp>
      <p:sp>
        <p:nvSpPr>
          <p:cNvPr id="8" name="Rettangolo 7"/>
          <p:cNvSpPr/>
          <p:nvPr/>
        </p:nvSpPr>
        <p:spPr>
          <a:xfrm>
            <a:off x="433906" y="4915217"/>
            <a:ext cx="8306928" cy="923330"/>
          </a:xfrm>
          <a:prstGeom prst="rect">
            <a:avLst/>
          </a:prstGeom>
        </p:spPr>
        <p:txBody>
          <a:bodyPr wrap="square">
            <a:spAutoFit/>
          </a:bodyPr>
          <a:lstStyle/>
          <a:p>
            <a:r>
              <a:rPr lang="en-GB" dirty="0" smtClean="0">
                <a:solidFill>
                  <a:srgbClr val="800000"/>
                </a:solidFill>
                <a:latin typeface="+mj-lt"/>
              </a:rPr>
              <a:t>QSO </a:t>
            </a:r>
            <a:r>
              <a:rPr lang="en-GB" dirty="0">
                <a:solidFill>
                  <a:srgbClr val="800000"/>
                </a:solidFill>
                <a:latin typeface="+mj-lt"/>
              </a:rPr>
              <a:t>environments at different cosmic epochs </a:t>
            </a:r>
          </a:p>
          <a:p>
            <a:r>
              <a:rPr lang="en-GB" dirty="0">
                <a:solidFill>
                  <a:srgbClr val="800000"/>
                </a:solidFill>
                <a:latin typeface="+mj-lt"/>
              </a:rPr>
              <a:t>compared with that of normal galaxies is important  to unveil the link </a:t>
            </a:r>
          </a:p>
          <a:p>
            <a:r>
              <a:rPr lang="en-GB" dirty="0">
                <a:solidFill>
                  <a:srgbClr val="800000"/>
                </a:solidFill>
                <a:latin typeface="+mj-lt"/>
              </a:rPr>
              <a:t>between nuclear activity and the immediate environment</a:t>
            </a:r>
            <a:endParaRPr lang="en-GB" dirty="0">
              <a:latin typeface="+mj-lt"/>
            </a:endParaRPr>
          </a:p>
        </p:txBody>
      </p:sp>
    </p:spTree>
    <p:extLst>
      <p:ext uri="{BB962C8B-B14F-4D97-AF65-F5344CB8AC3E}">
        <p14:creationId xmlns:p14="http://schemas.microsoft.com/office/powerpoint/2010/main" val="26238748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5799" y="722828"/>
            <a:ext cx="7772401" cy="3170099"/>
          </a:xfrm>
          <a:prstGeom prst="rect">
            <a:avLst/>
          </a:prstGeom>
        </p:spPr>
        <p:txBody>
          <a:bodyPr wrap="square">
            <a:spAutoFit/>
          </a:bodyPr>
          <a:lstStyle/>
          <a:p>
            <a:r>
              <a:rPr lang="en-GB" sz="2000" b="1" dirty="0" smtClean="0">
                <a:solidFill>
                  <a:srgbClr val="800000"/>
                </a:solidFill>
                <a:latin typeface="+mj-lt"/>
              </a:rPr>
              <a:t>earlier  studies :</a:t>
            </a:r>
            <a:r>
              <a:rPr lang="en-GB" sz="2000" dirty="0">
                <a:latin typeface="+mj-lt"/>
              </a:rPr>
              <a:t>by heterogeneous quasar samples, methodology, and imaging </a:t>
            </a:r>
            <a:r>
              <a:rPr lang="en-GB" sz="2000" dirty="0" smtClean="0">
                <a:latin typeface="+mj-lt"/>
              </a:rPr>
              <a:t>depths</a:t>
            </a:r>
          </a:p>
          <a:p>
            <a:endParaRPr lang="en-GB" sz="2000" b="1" dirty="0">
              <a:solidFill>
                <a:srgbClr val="800000"/>
              </a:solidFill>
              <a:latin typeface="+mj-lt"/>
            </a:endParaRPr>
          </a:p>
          <a:p>
            <a:endParaRPr lang="en-GB" sz="2000" b="1" dirty="0" smtClean="0">
              <a:solidFill>
                <a:srgbClr val="800000"/>
              </a:solidFill>
              <a:latin typeface="+mj-lt"/>
            </a:endParaRPr>
          </a:p>
          <a:p>
            <a:r>
              <a:rPr lang="en-GB" sz="2000" dirty="0">
                <a:latin typeface="+mj-lt"/>
              </a:rPr>
              <a:t>quasars </a:t>
            </a:r>
            <a:r>
              <a:rPr lang="en-GB" sz="2000" dirty="0" smtClean="0">
                <a:latin typeface="+mj-lt"/>
              </a:rPr>
              <a:t> </a:t>
            </a:r>
            <a:r>
              <a:rPr lang="en-GB" sz="2000" dirty="0">
                <a:latin typeface="+mj-lt"/>
              </a:rPr>
              <a:t>associated </a:t>
            </a:r>
            <a:r>
              <a:rPr lang="en-GB" sz="2000" b="1" dirty="0">
                <a:solidFill>
                  <a:schemeClr val="accent1"/>
                </a:solidFill>
                <a:latin typeface="+mj-lt"/>
              </a:rPr>
              <a:t>with </a:t>
            </a:r>
            <a:r>
              <a:rPr lang="en-GB" sz="2000" b="1" dirty="0" smtClean="0">
                <a:solidFill>
                  <a:schemeClr val="accent1"/>
                </a:solidFill>
                <a:latin typeface="+mj-lt"/>
              </a:rPr>
              <a:t>enhancements </a:t>
            </a:r>
            <a:r>
              <a:rPr lang="en-GB" sz="2000" b="1" dirty="0">
                <a:solidFill>
                  <a:schemeClr val="accent1"/>
                </a:solidFill>
                <a:latin typeface="+mj-lt"/>
              </a:rPr>
              <a:t>in the distribution of galaxies </a:t>
            </a:r>
            <a:endParaRPr lang="en-GB" sz="2000" b="1" dirty="0" smtClean="0">
              <a:solidFill>
                <a:schemeClr val="accent1"/>
              </a:solidFill>
              <a:latin typeface="+mj-lt"/>
            </a:endParaRPr>
          </a:p>
          <a:p>
            <a:endParaRPr lang="en-GB" sz="2000" dirty="0" smtClean="0">
              <a:latin typeface="+mj-lt"/>
            </a:endParaRPr>
          </a:p>
          <a:p>
            <a:r>
              <a:rPr lang="fi-FI" sz="2000" dirty="0">
                <a:latin typeface="+mj-lt"/>
              </a:rPr>
              <a:t>Bahcall</a:t>
            </a:r>
            <a:r>
              <a:rPr lang="fi-FI" sz="2000" dirty="0" smtClean="0">
                <a:latin typeface="+mj-lt"/>
              </a:rPr>
              <a:t>+1969</a:t>
            </a:r>
            <a:r>
              <a:rPr lang="fi-FI" sz="2000" dirty="0">
                <a:latin typeface="+mj-lt"/>
              </a:rPr>
              <a:t>; </a:t>
            </a:r>
            <a:r>
              <a:rPr lang="fi-FI" sz="2000" dirty="0" err="1">
                <a:latin typeface="+mj-lt"/>
              </a:rPr>
              <a:t>Seldner</a:t>
            </a:r>
            <a:r>
              <a:rPr lang="fi-FI" sz="2000" dirty="0">
                <a:latin typeface="+mj-lt"/>
              </a:rPr>
              <a:t> &amp; </a:t>
            </a:r>
            <a:r>
              <a:rPr lang="fi-FI" sz="2000" dirty="0" err="1">
                <a:latin typeface="+mj-lt"/>
              </a:rPr>
              <a:t>Peebles</a:t>
            </a:r>
            <a:r>
              <a:rPr lang="fi-FI" sz="2000" dirty="0">
                <a:latin typeface="+mj-lt"/>
              </a:rPr>
              <a:t> 1979; </a:t>
            </a:r>
            <a:r>
              <a:rPr lang="fi-FI" sz="2000" dirty="0" err="1">
                <a:latin typeface="+mj-lt"/>
              </a:rPr>
              <a:t>Yee</a:t>
            </a:r>
            <a:r>
              <a:rPr lang="fi-FI" sz="2000" dirty="0">
                <a:latin typeface="+mj-lt"/>
              </a:rPr>
              <a:t> &amp; Green 1984, 1987; </a:t>
            </a:r>
            <a:r>
              <a:rPr lang="fi-FI" sz="2000" dirty="0" err="1">
                <a:latin typeface="+mj-lt"/>
              </a:rPr>
              <a:t>Bahcall</a:t>
            </a:r>
            <a:r>
              <a:rPr lang="fi-FI" sz="2000" dirty="0">
                <a:latin typeface="+mj-lt"/>
              </a:rPr>
              <a:t> &amp; </a:t>
            </a:r>
            <a:r>
              <a:rPr lang="fi-FI" sz="2000" dirty="0" err="1">
                <a:latin typeface="+mj-lt"/>
              </a:rPr>
              <a:t>Chokshi</a:t>
            </a:r>
            <a:r>
              <a:rPr lang="fi-FI" sz="2000" dirty="0">
                <a:latin typeface="+mj-lt"/>
              </a:rPr>
              <a:t> 1991; Laurikainen &amp; Salo 1995; Smith</a:t>
            </a:r>
            <a:r>
              <a:rPr lang="fi-FI" sz="2000" dirty="0" smtClean="0">
                <a:latin typeface="+mj-lt"/>
              </a:rPr>
              <a:t>+1995</a:t>
            </a:r>
            <a:r>
              <a:rPr lang="fi-FI" sz="2000" dirty="0">
                <a:latin typeface="+mj-lt"/>
              </a:rPr>
              <a:t>, 2000</a:t>
            </a:r>
            <a:r>
              <a:rPr lang="fi-FI" sz="2000" dirty="0" smtClean="0">
                <a:latin typeface="+mj-lt"/>
              </a:rPr>
              <a:t>; Hall </a:t>
            </a:r>
            <a:r>
              <a:rPr lang="fi-FI" sz="2000" dirty="0">
                <a:latin typeface="+mj-lt"/>
              </a:rPr>
              <a:t>&amp; Green 1998</a:t>
            </a:r>
            <a:endParaRPr lang="en-GB" sz="2000" dirty="0">
              <a:latin typeface="+mj-lt"/>
            </a:endParaRPr>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Galaxy clustering around QSOs</a:t>
            </a:r>
            <a:endParaRPr lang="en-GB" sz="2800" dirty="0">
              <a:solidFill>
                <a:srgbClr val="800000"/>
              </a:solidFill>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3" name="Segnaposto numero diapositiva 2"/>
          <p:cNvSpPr>
            <a:spLocks noGrp="1"/>
          </p:cNvSpPr>
          <p:nvPr>
            <p:ph type="sldNum" sz="quarter" idx="12"/>
          </p:nvPr>
        </p:nvSpPr>
        <p:spPr/>
        <p:txBody>
          <a:bodyPr/>
          <a:lstStyle/>
          <a:p>
            <a:fld id="{E868BC2B-9850-0A43-BD01-D193DFC7AA2D}" type="slidenum">
              <a:rPr lang="en-GB" smtClean="0"/>
              <a:t>73</a:t>
            </a:fld>
            <a:endParaRPr lang="en-GB"/>
          </a:p>
        </p:txBody>
      </p:sp>
    </p:spTree>
    <p:extLst>
      <p:ext uri="{BB962C8B-B14F-4D97-AF65-F5344CB8AC3E}">
        <p14:creationId xmlns:p14="http://schemas.microsoft.com/office/powerpoint/2010/main" val="179085988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356350"/>
            <a:ext cx="6452835"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74</a:t>
            </a:fld>
            <a:endParaRPr lang="en-GB"/>
          </a:p>
        </p:txBody>
      </p:sp>
      <p:pic>
        <p:nvPicPr>
          <p:cNvPr id="13" name="Immagine 12" descr="J1247_label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555" y="1575238"/>
            <a:ext cx="5895359" cy="4021195"/>
          </a:xfrm>
          <a:prstGeom prst="rect">
            <a:avLst/>
          </a:prstGeom>
        </p:spPr>
      </p:pic>
    </p:spTree>
    <p:extLst>
      <p:ext uri="{BB962C8B-B14F-4D97-AF65-F5344CB8AC3E}">
        <p14:creationId xmlns:p14="http://schemas.microsoft.com/office/powerpoint/2010/main" val="27162322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41168"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75</a:t>
            </a:fld>
            <a:endParaRPr lang="it-IT"/>
          </a:p>
        </p:txBody>
      </p:sp>
      <p:sp>
        <p:nvSpPr>
          <p:cNvPr id="7" name="CasellaDiTesto 6"/>
          <p:cNvSpPr txBox="1"/>
          <p:nvPr/>
        </p:nvSpPr>
        <p:spPr>
          <a:xfrm>
            <a:off x="406778" y="0"/>
            <a:ext cx="8533105" cy="4924425"/>
          </a:xfrm>
          <a:prstGeom prst="rect">
            <a:avLst/>
          </a:prstGeom>
          <a:noFill/>
        </p:spPr>
        <p:txBody>
          <a:bodyPr wrap="none" rtlCol="0">
            <a:spAutoFit/>
          </a:bodyPr>
          <a:lstStyle/>
          <a:p>
            <a:r>
              <a:rPr lang="en-GB" sz="2800" dirty="0" smtClean="0">
                <a:solidFill>
                  <a:srgbClr val="800000"/>
                </a:solidFill>
                <a:latin typeface="+mj-lt"/>
              </a:rPr>
              <a:t>OUTLINE</a:t>
            </a:r>
          </a:p>
          <a:p>
            <a:endParaRPr lang="en-GB" dirty="0">
              <a:solidFill>
                <a:srgbClr val="800000"/>
              </a:solidFill>
              <a:latin typeface="+mj-lt"/>
            </a:endParaRPr>
          </a:p>
          <a:p>
            <a:pPr marL="285750" indent="-285750">
              <a:buFont typeface="Arial"/>
              <a:buChar char="•"/>
            </a:pPr>
            <a:r>
              <a:rPr lang="en-GB" sz="2000" dirty="0" smtClean="0">
                <a:solidFill>
                  <a:srgbClr val="800000"/>
                </a:solidFill>
                <a:latin typeface="+mj-lt"/>
              </a:rPr>
              <a:t>Low redshift quasars in the SDSS Stripe 82. The local environments</a:t>
            </a:r>
          </a:p>
          <a:p>
            <a:r>
              <a:rPr lang="en-GB" dirty="0" smtClean="0">
                <a:solidFill>
                  <a:srgbClr val="800000"/>
                </a:solidFill>
                <a:latin typeface="+mj-lt"/>
              </a:rPr>
              <a:t>	</a:t>
            </a:r>
          </a:p>
          <a:p>
            <a:r>
              <a:rPr lang="en-GB" sz="1400" dirty="0" smtClean="0">
                <a:solidFill>
                  <a:srgbClr val="000000"/>
                </a:solidFill>
                <a:latin typeface="+mj-lt"/>
              </a:rPr>
              <a:t>        			</a:t>
            </a:r>
            <a:r>
              <a:rPr lang="en-GB" sz="1400" dirty="0" err="1" smtClean="0">
                <a:solidFill>
                  <a:srgbClr val="000000"/>
                </a:solidFill>
                <a:latin typeface="+mj-lt"/>
              </a:rPr>
              <a:t>K.Karhunen</a:t>
            </a:r>
            <a:r>
              <a:rPr lang="en-GB" sz="1400" dirty="0" smtClean="0">
                <a:solidFill>
                  <a:srgbClr val="000000"/>
                </a:solidFill>
                <a:latin typeface="+mj-lt"/>
              </a:rPr>
              <a:t>,  J</a:t>
            </a:r>
            <a:r>
              <a:rPr lang="en-GB" sz="1400" dirty="0">
                <a:solidFill>
                  <a:srgbClr val="000000"/>
                </a:solidFill>
                <a:latin typeface="+mj-lt"/>
              </a:rPr>
              <a:t>. K. </a:t>
            </a:r>
            <a:r>
              <a:rPr lang="en-GB" sz="1400" dirty="0" err="1" smtClean="0">
                <a:solidFill>
                  <a:srgbClr val="000000"/>
                </a:solidFill>
                <a:latin typeface="+mj-lt"/>
              </a:rPr>
              <a:t>Kotilainen</a:t>
            </a:r>
            <a:r>
              <a:rPr lang="en-GB" sz="1400" dirty="0" smtClean="0">
                <a:solidFill>
                  <a:srgbClr val="000000"/>
                </a:solidFill>
                <a:latin typeface="+mj-lt"/>
              </a:rPr>
              <a:t>, </a:t>
            </a:r>
            <a:r>
              <a:rPr lang="en-GB" sz="1400" dirty="0">
                <a:solidFill>
                  <a:srgbClr val="000000"/>
                </a:solidFill>
                <a:latin typeface="+mj-lt"/>
              </a:rPr>
              <a:t>R. </a:t>
            </a:r>
            <a:r>
              <a:rPr lang="en-GB" sz="1400" dirty="0" err="1" smtClean="0">
                <a:solidFill>
                  <a:srgbClr val="000000"/>
                </a:solidFill>
                <a:latin typeface="+mj-lt"/>
              </a:rPr>
              <a:t>Falomo</a:t>
            </a:r>
            <a:r>
              <a:rPr lang="en-GB" sz="1400" dirty="0" smtClean="0">
                <a:solidFill>
                  <a:srgbClr val="000000"/>
                </a:solidFill>
                <a:latin typeface="+mj-lt"/>
              </a:rPr>
              <a:t>, </a:t>
            </a:r>
            <a:r>
              <a:rPr lang="en-GB" sz="1400" dirty="0">
                <a:solidFill>
                  <a:srgbClr val="000000"/>
                </a:solidFill>
                <a:latin typeface="+mj-lt"/>
              </a:rPr>
              <a:t>D. </a:t>
            </a:r>
            <a:r>
              <a:rPr lang="en-GB" sz="1400" dirty="0" err="1">
                <a:solidFill>
                  <a:srgbClr val="000000"/>
                </a:solidFill>
                <a:latin typeface="+mj-lt"/>
              </a:rPr>
              <a:t>Bettoni</a:t>
            </a:r>
            <a:r>
              <a:rPr lang="en-GB" sz="1400" dirty="0">
                <a:solidFill>
                  <a:srgbClr val="000000"/>
                </a:solidFill>
                <a:latin typeface="+mj-lt"/>
              </a:rPr>
              <a:t/>
            </a:r>
            <a:br>
              <a:rPr lang="en-GB" sz="1400" dirty="0">
                <a:solidFill>
                  <a:srgbClr val="000000"/>
                </a:solidFill>
                <a:latin typeface="+mj-lt"/>
              </a:rPr>
            </a:br>
            <a:r>
              <a:rPr lang="en-GB" sz="1400" dirty="0" smtClean="0">
                <a:solidFill>
                  <a:srgbClr val="000000"/>
                </a:solidFill>
                <a:latin typeface="+mj-lt"/>
              </a:rPr>
              <a:t>, 			2014, MNRAS</a:t>
            </a:r>
            <a:endParaRPr lang="en-GB" sz="1400" dirty="0">
              <a:solidFill>
                <a:srgbClr val="000000"/>
              </a:solidFill>
              <a:latin typeface="+mj-lt"/>
            </a:endParaRPr>
          </a:p>
          <a:p>
            <a:endParaRPr lang="en-GB" sz="1400" dirty="0" smtClean="0">
              <a:latin typeface="+mj-lt"/>
            </a:endParaRPr>
          </a:p>
          <a:p>
            <a:r>
              <a:rPr lang="en-GB" sz="1400" dirty="0">
                <a:latin typeface="+mj-lt"/>
              </a:rPr>
              <a:t>	</a:t>
            </a:r>
            <a:r>
              <a:rPr lang="en-GB" sz="1400" dirty="0" smtClean="0">
                <a:latin typeface="+mj-lt"/>
              </a:rPr>
              <a:t>		</a:t>
            </a:r>
          </a:p>
          <a:p>
            <a:endParaRPr lang="en-GB" sz="1400" dirty="0">
              <a:latin typeface="+mj-lt"/>
            </a:endParaRPr>
          </a:p>
          <a:p>
            <a:endParaRPr lang="en-GB" sz="1400" dirty="0" smtClean="0">
              <a:latin typeface="+mj-lt"/>
            </a:endParaRPr>
          </a:p>
          <a:p>
            <a:endParaRPr lang="en-GB" sz="1400" dirty="0">
              <a:latin typeface="+mj-lt"/>
            </a:endParaRPr>
          </a:p>
          <a:p>
            <a:endParaRPr lang="en-GB" sz="1400" dirty="0" smtClean="0">
              <a:latin typeface="+mj-lt"/>
            </a:endParaRPr>
          </a:p>
          <a:p>
            <a:endParaRPr lang="en-GB" dirty="0"/>
          </a:p>
          <a:p>
            <a:endParaRPr lang="en-GB" dirty="0" smtClean="0">
              <a:solidFill>
                <a:srgbClr val="800000"/>
              </a:solidFill>
              <a:latin typeface="+mj-lt"/>
            </a:endParaRPr>
          </a:p>
          <a:p>
            <a:pPr marL="285750" indent="-285750">
              <a:buFont typeface="Arial"/>
              <a:buChar char="•"/>
            </a:pPr>
            <a:endParaRPr lang="en-GB" sz="2000" dirty="0" smtClean="0">
              <a:solidFill>
                <a:srgbClr val="800000"/>
              </a:solidFill>
              <a:latin typeface="+mj-lt"/>
            </a:endParaRPr>
          </a:p>
          <a:p>
            <a:pPr marL="285750" indent="-285750">
              <a:buFont typeface="Arial"/>
              <a:buChar char="•"/>
            </a:pPr>
            <a:r>
              <a:rPr lang="en-GB" sz="2000" dirty="0">
                <a:solidFill>
                  <a:srgbClr val="800000"/>
                </a:solidFill>
                <a:latin typeface="+mj-lt"/>
              </a:rPr>
              <a:t>The environment of low redshift quasar </a:t>
            </a:r>
            <a:r>
              <a:rPr lang="en-GB" sz="2000" dirty="0" smtClean="0">
                <a:solidFill>
                  <a:srgbClr val="800000"/>
                </a:solidFill>
                <a:latin typeface="+mj-lt"/>
              </a:rPr>
              <a:t>pairs </a:t>
            </a:r>
          </a:p>
          <a:p>
            <a:pPr marL="285750" indent="-285750">
              <a:buFont typeface="Arial"/>
              <a:buChar char="•"/>
            </a:pPr>
            <a:endParaRPr lang="en-GB" sz="1400" dirty="0" smtClean="0">
              <a:solidFill>
                <a:srgbClr val="800000"/>
              </a:solidFill>
              <a:latin typeface="+mj-lt"/>
            </a:endParaRPr>
          </a:p>
          <a:p>
            <a:r>
              <a:rPr lang="en-GB" sz="1400" dirty="0">
                <a:solidFill>
                  <a:srgbClr val="000000"/>
                </a:solidFill>
                <a:latin typeface="+mj-lt"/>
              </a:rPr>
              <a:t>	</a:t>
            </a:r>
            <a:r>
              <a:rPr lang="en-GB" sz="1400" dirty="0" smtClean="0">
                <a:solidFill>
                  <a:srgbClr val="000000"/>
                </a:solidFill>
                <a:latin typeface="+mj-lt"/>
              </a:rPr>
              <a:t>		</a:t>
            </a:r>
            <a:r>
              <a:rPr lang="en-GB" sz="1400" dirty="0" err="1" smtClean="0">
                <a:solidFill>
                  <a:srgbClr val="000000"/>
                </a:solidFill>
                <a:latin typeface="+mj-lt"/>
              </a:rPr>
              <a:t>A.Sandrinelli</a:t>
            </a:r>
            <a:r>
              <a:rPr lang="en-GB" sz="1400" dirty="0" smtClean="0">
                <a:solidFill>
                  <a:srgbClr val="000000"/>
                </a:solidFill>
                <a:latin typeface="+mj-lt"/>
              </a:rPr>
              <a:t>, </a:t>
            </a:r>
            <a:r>
              <a:rPr lang="en-GB" sz="1400" dirty="0" err="1" smtClean="0">
                <a:solidFill>
                  <a:srgbClr val="000000"/>
                </a:solidFill>
                <a:latin typeface="+mj-lt"/>
              </a:rPr>
              <a:t>R.Falomo</a:t>
            </a:r>
            <a:r>
              <a:rPr lang="en-GB" sz="1400" dirty="0" smtClean="0">
                <a:solidFill>
                  <a:srgbClr val="000000"/>
                </a:solidFill>
                <a:latin typeface="+mj-lt"/>
              </a:rPr>
              <a:t>, </a:t>
            </a:r>
            <a:r>
              <a:rPr lang="en-GB" sz="1400" dirty="0" err="1" smtClean="0">
                <a:solidFill>
                  <a:srgbClr val="000000"/>
                </a:solidFill>
                <a:latin typeface="+mj-lt"/>
              </a:rPr>
              <a:t>A.Treves</a:t>
            </a:r>
            <a:r>
              <a:rPr lang="en-GB" sz="1400" dirty="0" smtClean="0">
                <a:solidFill>
                  <a:srgbClr val="000000"/>
                </a:solidFill>
                <a:latin typeface="+mj-lt"/>
              </a:rPr>
              <a:t>, E. Farina, M. </a:t>
            </a:r>
            <a:r>
              <a:rPr lang="en-GB" sz="1400" dirty="0" err="1" smtClean="0">
                <a:solidFill>
                  <a:srgbClr val="000000"/>
                </a:solidFill>
                <a:latin typeface="+mj-lt"/>
              </a:rPr>
              <a:t>Uslenghi</a:t>
            </a:r>
            <a:r>
              <a:rPr lang="en-GB" sz="1400" dirty="0" smtClean="0">
                <a:solidFill>
                  <a:srgbClr val="000000"/>
                </a:solidFill>
                <a:latin typeface="+mj-lt"/>
              </a:rPr>
              <a:t> </a:t>
            </a:r>
          </a:p>
          <a:p>
            <a:r>
              <a:rPr lang="en-GB" sz="1400" dirty="0" smtClean="0">
                <a:solidFill>
                  <a:srgbClr val="000000"/>
                </a:solidFill>
                <a:latin typeface="+mj-lt"/>
              </a:rPr>
              <a:t>			2014, MNRAS,  in publication   </a:t>
            </a:r>
            <a:endParaRPr lang="en-GB" sz="1400" dirty="0">
              <a:solidFill>
                <a:srgbClr val="000000"/>
              </a:solidFill>
              <a:latin typeface="+mj-lt"/>
            </a:endParaRPr>
          </a:p>
        </p:txBody>
      </p:sp>
      <p:sp>
        <p:nvSpPr>
          <p:cNvPr id="8" name="CasellaDiTesto 7"/>
          <p:cNvSpPr txBox="1"/>
          <p:nvPr/>
        </p:nvSpPr>
        <p:spPr>
          <a:xfrm>
            <a:off x="5335397" y="1648245"/>
            <a:ext cx="3769856" cy="1600438"/>
          </a:xfrm>
          <a:prstGeom prst="rect">
            <a:avLst/>
          </a:prstGeom>
          <a:noFill/>
        </p:spPr>
        <p:txBody>
          <a:bodyPr wrap="square" rtlCol="0">
            <a:spAutoFit/>
          </a:bodyPr>
          <a:lstStyle/>
          <a:p>
            <a:endParaRPr lang="it-IT" sz="1600" dirty="0" smtClean="0">
              <a:latin typeface="+mj-lt"/>
            </a:endParaRPr>
          </a:p>
          <a:p>
            <a:endParaRPr lang="it-IT" sz="1600" dirty="0" smtClean="0">
              <a:solidFill>
                <a:srgbClr val="A6A6A6"/>
              </a:solidFill>
              <a:latin typeface="+mj-lt"/>
            </a:endParaRPr>
          </a:p>
          <a:p>
            <a:pPr marL="285750" indent="-285750">
              <a:buFont typeface="Arial"/>
              <a:buChar char="•"/>
            </a:pPr>
            <a:r>
              <a:rPr lang="it-IT" sz="1600" dirty="0" smtClean="0">
                <a:latin typeface="+mj-lt"/>
              </a:rPr>
              <a:t>Sample</a:t>
            </a:r>
          </a:p>
          <a:p>
            <a:pPr marL="285750" indent="-285750">
              <a:buFont typeface="Arial"/>
              <a:buChar char="•"/>
            </a:pPr>
            <a:r>
              <a:rPr lang="it-IT" sz="1600" dirty="0" err="1" smtClean="0">
                <a:latin typeface="+mj-lt"/>
              </a:rPr>
              <a:t>Enviroment</a:t>
            </a:r>
            <a:endParaRPr lang="it-IT" sz="1600" dirty="0" smtClean="0">
              <a:latin typeface="+mj-lt"/>
            </a:endParaRPr>
          </a:p>
          <a:p>
            <a:pPr marL="285750" indent="-285750">
              <a:buFont typeface="Arial"/>
              <a:buChar char="•"/>
            </a:pPr>
            <a:r>
              <a:rPr lang="it-IT" sz="1600" dirty="0" smtClean="0">
                <a:latin typeface="+mj-lt"/>
              </a:rPr>
              <a:t>Redshift/</a:t>
            </a:r>
            <a:r>
              <a:rPr lang="it-IT" sz="1600" dirty="0" err="1" smtClean="0">
                <a:latin typeface="+mj-lt"/>
              </a:rPr>
              <a:t>Luminosity</a:t>
            </a:r>
            <a:r>
              <a:rPr lang="it-IT" sz="1600" dirty="0" smtClean="0">
                <a:latin typeface="+mj-lt"/>
              </a:rPr>
              <a:t> </a:t>
            </a:r>
            <a:r>
              <a:rPr lang="it-IT" sz="1600" dirty="0" err="1" smtClean="0">
                <a:latin typeface="+mj-lt"/>
              </a:rPr>
              <a:t>dependence</a:t>
            </a:r>
            <a:endParaRPr lang="it-IT" sz="1600" dirty="0" smtClean="0">
              <a:latin typeface="+mj-lt"/>
            </a:endParaRPr>
          </a:p>
          <a:p>
            <a:endParaRPr lang="it-IT" dirty="0" smtClean="0">
              <a:latin typeface="+mj-lt"/>
            </a:endParaRPr>
          </a:p>
        </p:txBody>
      </p:sp>
      <p:sp>
        <p:nvSpPr>
          <p:cNvPr id="9" name="CasellaDiTesto 8"/>
          <p:cNvSpPr txBox="1"/>
          <p:nvPr/>
        </p:nvSpPr>
        <p:spPr>
          <a:xfrm>
            <a:off x="5142566" y="4755912"/>
            <a:ext cx="3623132" cy="1600438"/>
          </a:xfrm>
          <a:prstGeom prst="rect">
            <a:avLst/>
          </a:prstGeom>
          <a:noFill/>
        </p:spPr>
        <p:txBody>
          <a:bodyPr wrap="square" rtlCol="0">
            <a:spAutoFit/>
          </a:bodyPr>
          <a:lstStyle/>
          <a:p>
            <a:pPr marL="285750" indent="-285750">
              <a:buFont typeface="Arial"/>
              <a:buChar char="•"/>
            </a:pPr>
            <a:endParaRPr lang="it-IT" sz="1600" dirty="0" smtClean="0">
              <a:latin typeface="+mj-lt"/>
            </a:endParaRPr>
          </a:p>
          <a:p>
            <a:pPr marL="285750" indent="-285750">
              <a:buFont typeface="Arial"/>
              <a:buChar char="•"/>
            </a:pPr>
            <a:r>
              <a:rPr lang="it-IT" sz="1600" dirty="0" smtClean="0">
                <a:latin typeface="+mj-lt"/>
              </a:rPr>
              <a:t>Search of </a:t>
            </a:r>
            <a:r>
              <a:rPr lang="it-IT" sz="1600" dirty="0" err="1" smtClean="0">
                <a:latin typeface="+mj-lt"/>
              </a:rPr>
              <a:t>low-redshift</a:t>
            </a:r>
            <a:r>
              <a:rPr lang="it-IT" sz="1600" dirty="0" smtClean="0">
                <a:latin typeface="+mj-lt"/>
              </a:rPr>
              <a:t> QSO </a:t>
            </a:r>
            <a:r>
              <a:rPr lang="it-IT" sz="1600" dirty="0" err="1" smtClean="0">
                <a:latin typeface="+mj-lt"/>
              </a:rPr>
              <a:t>pairs</a:t>
            </a:r>
            <a:endParaRPr lang="it-IT" sz="1600" dirty="0" smtClean="0">
              <a:latin typeface="+mj-lt"/>
            </a:endParaRPr>
          </a:p>
          <a:p>
            <a:pPr marL="285750" indent="-285750">
              <a:buFont typeface="Arial"/>
              <a:buChar char="•"/>
            </a:pPr>
            <a:r>
              <a:rPr lang="it-IT" sz="1600" dirty="0" smtClean="0">
                <a:latin typeface="+mj-lt"/>
              </a:rPr>
              <a:t>Host galaxies</a:t>
            </a:r>
          </a:p>
          <a:p>
            <a:pPr marL="285750" indent="-285750">
              <a:buFont typeface="Arial"/>
              <a:buChar char="•"/>
            </a:pPr>
            <a:r>
              <a:rPr lang="it-IT" sz="1600" dirty="0" smtClean="0">
                <a:latin typeface="+mj-lt"/>
              </a:rPr>
              <a:t>Environment</a:t>
            </a:r>
          </a:p>
          <a:p>
            <a:pPr marL="285750" indent="-285750">
              <a:buFont typeface="Arial"/>
              <a:buChar char="•"/>
            </a:pPr>
            <a:r>
              <a:rPr lang="it-IT" sz="1600" dirty="0" err="1" smtClean="0">
                <a:latin typeface="+mj-lt"/>
              </a:rPr>
              <a:t>Dynamical</a:t>
            </a:r>
            <a:r>
              <a:rPr lang="it-IT" sz="1600" dirty="0" smtClean="0">
                <a:latin typeface="+mj-lt"/>
              </a:rPr>
              <a:t> </a:t>
            </a:r>
            <a:r>
              <a:rPr lang="it-IT" sz="1600" dirty="0" err="1" smtClean="0">
                <a:latin typeface="+mj-lt"/>
              </a:rPr>
              <a:t>properties</a:t>
            </a:r>
            <a:endParaRPr lang="it-IT" sz="1600" dirty="0" smtClean="0">
              <a:latin typeface="+mj-lt"/>
            </a:endParaRPr>
          </a:p>
          <a:p>
            <a:endParaRPr lang="it-IT" dirty="0" smtClean="0">
              <a:latin typeface="+mj-lt"/>
            </a:endParaRPr>
          </a:p>
        </p:txBody>
      </p:sp>
    </p:spTree>
    <p:extLst>
      <p:ext uri="{BB962C8B-B14F-4D97-AF65-F5344CB8AC3E}">
        <p14:creationId xmlns:p14="http://schemas.microsoft.com/office/powerpoint/2010/main" val="7089644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76</a:t>
            </a:fld>
            <a:endParaRPr lang="it-IT"/>
          </a:p>
        </p:txBody>
      </p:sp>
      <p:sp>
        <p:nvSpPr>
          <p:cNvPr id="3" name="CasellaDiTesto 2"/>
          <p:cNvSpPr txBox="1"/>
          <p:nvPr/>
        </p:nvSpPr>
        <p:spPr>
          <a:xfrm>
            <a:off x="457200" y="274320"/>
            <a:ext cx="4693920" cy="461665"/>
          </a:xfrm>
          <a:prstGeom prst="rect">
            <a:avLst/>
          </a:prstGeom>
          <a:noFill/>
        </p:spPr>
        <p:txBody>
          <a:bodyPr wrap="square" rtlCol="0">
            <a:spAutoFit/>
          </a:bodyPr>
          <a:lstStyle/>
          <a:p>
            <a:r>
              <a:rPr lang="en-GB" sz="2400" dirty="0" smtClean="0">
                <a:solidFill>
                  <a:srgbClr val="800000"/>
                </a:solidFill>
                <a:latin typeface="Century Gothic"/>
                <a:cs typeface="Century Gothic"/>
              </a:rPr>
              <a:t>OUTLINE</a:t>
            </a:r>
            <a:r>
              <a:rPr lang="en-GB" dirty="0" smtClean="0">
                <a:solidFill>
                  <a:srgbClr val="800000"/>
                </a:solidFill>
              </a:rPr>
              <a:t> </a:t>
            </a:r>
            <a:endParaRPr lang="en-GB" dirty="0">
              <a:solidFill>
                <a:srgbClr val="800000"/>
              </a:solidFill>
            </a:endParaRPr>
          </a:p>
        </p:txBody>
      </p:sp>
      <p:sp>
        <p:nvSpPr>
          <p:cNvPr id="7" name="CasellaDiTesto 6"/>
          <p:cNvSpPr txBox="1"/>
          <p:nvPr/>
        </p:nvSpPr>
        <p:spPr>
          <a:xfrm>
            <a:off x="109350" y="976271"/>
            <a:ext cx="7827151" cy="4985981"/>
          </a:xfrm>
          <a:prstGeom prst="rect">
            <a:avLst/>
          </a:prstGeom>
          <a:noFill/>
        </p:spPr>
        <p:txBody>
          <a:bodyPr wrap="square" rtlCol="0">
            <a:spAutoFit/>
          </a:bodyPr>
          <a:lstStyle/>
          <a:p>
            <a:r>
              <a:rPr lang="en-GB" sz="2400" dirty="0" smtClean="0">
                <a:latin typeface="Century Gothic"/>
                <a:cs typeface="Century Gothic"/>
              </a:rPr>
              <a:t>PRELIMINARY RESULTS of the ONGOING PROGRAM</a:t>
            </a:r>
          </a:p>
          <a:p>
            <a:r>
              <a:rPr lang="en-GB" sz="2400" dirty="0" smtClean="0">
                <a:latin typeface="Century Gothic"/>
                <a:cs typeface="Century Gothic"/>
              </a:rPr>
              <a:t>QSOs and QSO pairs from SDSS</a:t>
            </a:r>
          </a:p>
          <a:p>
            <a:endParaRPr lang="en-GB" dirty="0">
              <a:latin typeface="Century Gothic"/>
              <a:cs typeface="Century Gothic"/>
            </a:endParaRPr>
          </a:p>
          <a:p>
            <a:endParaRPr lang="en-GB" dirty="0" smtClean="0">
              <a:latin typeface="Century Gothic"/>
              <a:cs typeface="Century Gothic"/>
            </a:endParaRPr>
          </a:p>
          <a:p>
            <a:r>
              <a:rPr lang="en-GB" dirty="0" smtClean="0">
                <a:solidFill>
                  <a:srgbClr val="800000"/>
                </a:solidFill>
                <a:latin typeface="Century Gothic"/>
                <a:cs typeface="Century Gothic"/>
              </a:rPr>
              <a:t>	Isolated quasars: </a:t>
            </a:r>
            <a:endParaRPr lang="en-GB" dirty="0" smtClean="0">
              <a:latin typeface="Century Gothic"/>
              <a:cs typeface="Century Gothic"/>
            </a:endParaRPr>
          </a:p>
          <a:p>
            <a:pPr marL="285750" indent="-285750">
              <a:buFont typeface="Arial"/>
              <a:buChar char="•"/>
            </a:pPr>
            <a:r>
              <a:rPr lang="en-GB" dirty="0" smtClean="0">
                <a:latin typeface="Century Gothic"/>
                <a:cs typeface="Century Gothic"/>
              </a:rPr>
              <a:t>   Analysis</a:t>
            </a:r>
          </a:p>
          <a:p>
            <a:pPr marL="285750" indent="-285750">
              <a:buFont typeface="Arial"/>
              <a:buChar char="•"/>
            </a:pPr>
            <a:r>
              <a:rPr lang="en-GB" dirty="0" smtClean="0">
                <a:latin typeface="Century Gothic"/>
                <a:cs typeface="Century Gothic"/>
              </a:rPr>
              <a:t>  Galaxy environment. </a:t>
            </a:r>
          </a:p>
          <a:p>
            <a:r>
              <a:rPr lang="en-GB" dirty="0" smtClean="0">
                <a:latin typeface="Century Gothic"/>
                <a:cs typeface="Century Gothic"/>
              </a:rPr>
              <a:t>	Dependence on redshift, </a:t>
            </a:r>
            <a:endParaRPr lang="en-GB" dirty="0">
              <a:latin typeface="Century Gothic"/>
              <a:cs typeface="Century Gothic"/>
            </a:endParaRPr>
          </a:p>
          <a:p>
            <a:r>
              <a:rPr lang="en-GB" dirty="0" smtClean="0">
                <a:latin typeface="Century Gothic"/>
                <a:cs typeface="Century Gothic"/>
              </a:rPr>
              <a:t>	host galaxy luminosities </a:t>
            </a:r>
          </a:p>
          <a:p>
            <a:r>
              <a:rPr lang="en-GB" dirty="0">
                <a:latin typeface="Century Gothic"/>
                <a:cs typeface="Century Gothic"/>
              </a:rPr>
              <a:t>	</a:t>
            </a:r>
            <a:r>
              <a:rPr lang="en-GB" dirty="0" smtClean="0">
                <a:latin typeface="Century Gothic"/>
                <a:cs typeface="Century Gothic"/>
              </a:rPr>
              <a:t>and BH 	masses</a:t>
            </a:r>
          </a:p>
          <a:p>
            <a:endParaRPr lang="en-GB" dirty="0" smtClean="0">
              <a:latin typeface="Century Gothic"/>
              <a:cs typeface="Century Gothic"/>
            </a:endParaRPr>
          </a:p>
          <a:p>
            <a:r>
              <a:rPr lang="en-GB" dirty="0">
                <a:latin typeface="Century Gothic"/>
                <a:cs typeface="Century Gothic"/>
              </a:rPr>
              <a:t>	</a:t>
            </a:r>
            <a:r>
              <a:rPr lang="en-GB" dirty="0" smtClean="0">
                <a:solidFill>
                  <a:srgbClr val="800000"/>
                </a:solidFill>
                <a:latin typeface="Century Gothic"/>
                <a:cs typeface="Century Gothic"/>
              </a:rPr>
              <a:t>Quasar pairs</a:t>
            </a:r>
          </a:p>
          <a:p>
            <a:pPr marL="285750" indent="-285750">
              <a:buFont typeface="Arial"/>
              <a:buChar char="•"/>
            </a:pPr>
            <a:r>
              <a:rPr lang="en-GB" dirty="0" smtClean="0">
                <a:latin typeface="Century Gothic"/>
                <a:cs typeface="Century Gothic"/>
              </a:rPr>
              <a:t>   Sample</a:t>
            </a:r>
          </a:p>
          <a:p>
            <a:pPr marL="285750" indent="-285750">
              <a:buFont typeface="Arial"/>
              <a:buChar char="•"/>
            </a:pPr>
            <a:r>
              <a:rPr lang="en-GB" dirty="0" smtClean="0">
                <a:latin typeface="Century Gothic"/>
                <a:cs typeface="Century Gothic"/>
              </a:rPr>
              <a:t>   Host galaxies</a:t>
            </a:r>
          </a:p>
          <a:p>
            <a:pPr marL="285750" indent="-285750">
              <a:buFont typeface="Arial"/>
              <a:buChar char="•"/>
            </a:pPr>
            <a:r>
              <a:rPr lang="en-GB" dirty="0" smtClean="0">
                <a:latin typeface="Century Gothic"/>
                <a:cs typeface="Century Gothic"/>
              </a:rPr>
              <a:t>   Galaxy environment</a:t>
            </a:r>
          </a:p>
          <a:p>
            <a:pPr marL="285750" indent="-285750">
              <a:buFont typeface="Arial"/>
              <a:buChar char="•"/>
            </a:pPr>
            <a:endParaRPr lang="en-GB" dirty="0" smtClean="0">
              <a:latin typeface="Century Gothic"/>
              <a:cs typeface="Century Gothic"/>
            </a:endParaRPr>
          </a:p>
          <a:p>
            <a:pPr marL="285750" indent="-285750">
              <a:buFont typeface="Arial"/>
              <a:buChar char="•"/>
            </a:pPr>
            <a:r>
              <a:rPr lang="en-GB" dirty="0" smtClean="0">
                <a:latin typeface="Century Gothic"/>
                <a:cs typeface="Century Gothic"/>
              </a:rPr>
              <a:t>Conclusion</a:t>
            </a:r>
            <a:endParaRPr lang="en-GB" dirty="0">
              <a:latin typeface="Century Gothic"/>
              <a:cs typeface="Century Gothic"/>
            </a:endParaRPr>
          </a:p>
        </p:txBody>
      </p:sp>
      <p:pic>
        <p:nvPicPr>
          <p:cNvPr id="2" name="Immagine 1" descr="J124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632" y="3018998"/>
            <a:ext cx="5575368" cy="3839001"/>
          </a:xfrm>
          <a:prstGeom prst="rect">
            <a:avLst/>
          </a:prstGeom>
        </p:spPr>
      </p:pic>
    </p:spTree>
    <p:extLst>
      <p:ext uri="{BB962C8B-B14F-4D97-AF65-F5344CB8AC3E}">
        <p14:creationId xmlns:p14="http://schemas.microsoft.com/office/powerpoint/2010/main" val="425255223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77</a:t>
            </a:fld>
            <a:endParaRPr lang="it-IT"/>
          </a:p>
        </p:txBody>
      </p:sp>
      <p:sp>
        <p:nvSpPr>
          <p:cNvPr id="2" name="Rettangolo 1"/>
          <p:cNvSpPr/>
          <p:nvPr/>
        </p:nvSpPr>
        <p:spPr>
          <a:xfrm>
            <a:off x="457201" y="714434"/>
            <a:ext cx="7247466" cy="5632312"/>
          </a:xfrm>
          <a:prstGeom prst="rect">
            <a:avLst/>
          </a:prstGeom>
        </p:spPr>
        <p:txBody>
          <a:bodyPr wrap="square">
            <a:spAutoFit/>
          </a:bodyPr>
          <a:lstStyle/>
          <a:p>
            <a:r>
              <a:rPr lang="en-GB" sz="1600" b="1" dirty="0" smtClean="0">
                <a:solidFill>
                  <a:srgbClr val="800000"/>
                </a:solidFill>
                <a:latin typeface="Century Gothic"/>
                <a:cs typeface="Century Gothic"/>
              </a:rPr>
              <a:t>QSOs </a:t>
            </a:r>
            <a:r>
              <a:rPr lang="en-GB" sz="1600" dirty="0" smtClean="0">
                <a:latin typeface="Century Gothic"/>
                <a:cs typeface="Century Gothic"/>
              </a:rPr>
              <a:t>are active  galactic nuclei</a:t>
            </a:r>
          </a:p>
          <a:p>
            <a:endParaRPr lang="en-GB" sz="1600" dirty="0" smtClean="0">
              <a:latin typeface="Century Gothic"/>
              <a:cs typeface="Century Gothic"/>
            </a:endParaRPr>
          </a:p>
          <a:p>
            <a:pPr marL="285750" indent="-285750">
              <a:buFont typeface="Arial"/>
              <a:buChar char="•"/>
            </a:pPr>
            <a:r>
              <a:rPr lang="en-GB" sz="1600" dirty="0">
                <a:latin typeface="+mj-lt"/>
              </a:rPr>
              <a:t>most, if not all, massive galaxies host a super- massive </a:t>
            </a:r>
            <a:r>
              <a:rPr lang="en-GB" sz="1600" dirty="0" smtClean="0">
                <a:latin typeface="+mj-lt"/>
              </a:rPr>
              <a:t>BH (</a:t>
            </a:r>
            <a:r>
              <a:rPr lang="en-GB" sz="1600" dirty="0">
                <a:latin typeface="+mj-lt"/>
              </a:rPr>
              <a:t>e.g. </a:t>
            </a:r>
            <a:r>
              <a:rPr lang="en-GB" sz="1600" dirty="0" err="1">
                <a:latin typeface="+mj-lt"/>
              </a:rPr>
              <a:t>Richstone</a:t>
            </a:r>
            <a:r>
              <a:rPr lang="en-GB" sz="1600" dirty="0">
                <a:latin typeface="+mj-lt"/>
              </a:rPr>
              <a:t> et al. 1998). </a:t>
            </a:r>
          </a:p>
          <a:p>
            <a:pPr marL="285750" indent="-285750">
              <a:buFont typeface="Arial"/>
              <a:buChar char="•"/>
            </a:pPr>
            <a:endParaRPr lang="en-GB" sz="1600" dirty="0">
              <a:latin typeface="+mj-lt"/>
            </a:endParaRPr>
          </a:p>
          <a:p>
            <a:pPr marL="285750" indent="-285750">
              <a:buFont typeface="Arial"/>
              <a:buChar char="•"/>
            </a:pPr>
            <a:r>
              <a:rPr lang="en-GB" sz="1600" dirty="0">
                <a:latin typeface="+mj-lt"/>
              </a:rPr>
              <a:t>a small fraction of </a:t>
            </a:r>
            <a:r>
              <a:rPr lang="en-GB" sz="1600" dirty="0" smtClean="0">
                <a:latin typeface="+mj-lt"/>
              </a:rPr>
              <a:t>BH </a:t>
            </a:r>
            <a:r>
              <a:rPr lang="en-GB" sz="1600" dirty="0">
                <a:latin typeface="+mj-lt"/>
              </a:rPr>
              <a:t>become active </a:t>
            </a:r>
            <a:r>
              <a:rPr lang="en-GB" sz="1600" dirty="0" smtClean="0">
                <a:latin typeface="+mj-lt"/>
              </a:rPr>
              <a:t>for </a:t>
            </a:r>
            <a:r>
              <a:rPr lang="en-GB" sz="1600" dirty="0">
                <a:latin typeface="+mj-lt"/>
              </a:rPr>
              <a:t>a very short </a:t>
            </a:r>
            <a:r>
              <a:rPr lang="en-GB" sz="1600" dirty="0" smtClean="0">
                <a:latin typeface="+mj-lt"/>
              </a:rPr>
              <a:t>time</a:t>
            </a:r>
          </a:p>
          <a:p>
            <a:pPr marL="285750" indent="-285750">
              <a:buFont typeface="Arial"/>
              <a:buChar char="•"/>
            </a:pPr>
            <a:endParaRPr lang="en-GB" sz="1600" dirty="0" smtClean="0">
              <a:latin typeface="+mj-lt"/>
            </a:endParaRPr>
          </a:p>
          <a:p>
            <a:pPr marL="285750" indent="-285750">
              <a:buFont typeface="Arial"/>
              <a:buChar char="•"/>
            </a:pPr>
            <a:r>
              <a:rPr lang="en-GB" sz="1600" dirty="0" smtClean="0">
                <a:latin typeface="+mj-lt"/>
              </a:rPr>
              <a:t>the formation and evolution </a:t>
            </a:r>
            <a:r>
              <a:rPr lang="en-GB" sz="1600" dirty="0">
                <a:latin typeface="+mj-lt"/>
              </a:rPr>
              <a:t>of the galaxies and their nuclear </a:t>
            </a:r>
            <a:r>
              <a:rPr lang="en-GB" sz="1600" dirty="0" smtClean="0">
                <a:latin typeface="+mj-lt"/>
              </a:rPr>
              <a:t>activity </a:t>
            </a:r>
            <a:r>
              <a:rPr lang="en-GB" sz="1600" dirty="0">
                <a:latin typeface="+mj-lt"/>
              </a:rPr>
              <a:t>are linked. </a:t>
            </a:r>
          </a:p>
          <a:p>
            <a:pPr marL="285750" indent="-285750">
              <a:buFont typeface="Arial"/>
              <a:buChar char="•"/>
            </a:pPr>
            <a:endParaRPr lang="en-GB" sz="1600" dirty="0" smtClean="0">
              <a:latin typeface="+mj-lt"/>
            </a:endParaRPr>
          </a:p>
          <a:p>
            <a:pPr marL="285750" indent="-285750">
              <a:buFont typeface="Arial"/>
              <a:buChar char="•"/>
            </a:pPr>
            <a:r>
              <a:rPr lang="en-GB" sz="1600" dirty="0" smtClean="0">
                <a:latin typeface="+mj-lt"/>
              </a:rPr>
              <a:t>Leading activity triggering processes : dissipative </a:t>
            </a:r>
            <a:r>
              <a:rPr lang="en-GB" sz="1600" dirty="0">
                <a:latin typeface="+mj-lt"/>
              </a:rPr>
              <a:t>tidal interactions and galaxy mergers (e.g. Di </a:t>
            </a:r>
            <a:r>
              <a:rPr lang="en-GB" sz="1600" dirty="0" err="1">
                <a:latin typeface="+mj-lt"/>
              </a:rPr>
              <a:t>Matteo</a:t>
            </a:r>
            <a:r>
              <a:rPr lang="en-GB" sz="1600" dirty="0">
                <a:latin typeface="+mj-lt"/>
              </a:rPr>
              <a:t>, </a:t>
            </a:r>
            <a:r>
              <a:rPr lang="en-GB" sz="1600" dirty="0" err="1">
                <a:latin typeface="+mj-lt"/>
              </a:rPr>
              <a:t>Springel</a:t>
            </a:r>
            <a:r>
              <a:rPr lang="en-GB" sz="1600" dirty="0">
                <a:latin typeface="+mj-lt"/>
              </a:rPr>
              <a:t>, &amp; </a:t>
            </a:r>
            <a:r>
              <a:rPr lang="en-GB" sz="1600" dirty="0" err="1">
                <a:latin typeface="+mj-lt"/>
              </a:rPr>
              <a:t>Hernquist</a:t>
            </a:r>
            <a:r>
              <a:rPr lang="en-GB" sz="1600" dirty="0">
                <a:latin typeface="+mj-lt"/>
              </a:rPr>
              <a:t> 2005; </a:t>
            </a:r>
            <a:r>
              <a:rPr lang="en-GB" sz="1600" dirty="0" err="1">
                <a:latin typeface="+mj-lt"/>
              </a:rPr>
              <a:t>Callegari</a:t>
            </a:r>
            <a:r>
              <a:rPr lang="en-GB" sz="1600" dirty="0">
                <a:latin typeface="+mj-lt"/>
              </a:rPr>
              <a:t> et al. </a:t>
            </a:r>
            <a:r>
              <a:rPr lang="en-GB" sz="1600" dirty="0" smtClean="0">
                <a:latin typeface="+mj-lt"/>
              </a:rPr>
              <a:t>2011</a:t>
            </a:r>
          </a:p>
          <a:p>
            <a:pPr marL="285750" indent="-285750">
              <a:buFont typeface="Arial"/>
              <a:buChar char="•"/>
            </a:pPr>
            <a:endParaRPr lang="en-GB" sz="1600" dirty="0">
              <a:latin typeface="+mj-lt"/>
            </a:endParaRPr>
          </a:p>
          <a:p>
            <a:pPr marL="285750" indent="-285750">
              <a:buFont typeface="Arial"/>
              <a:buChar char="•"/>
            </a:pPr>
            <a:r>
              <a:rPr lang="en-GB" sz="1600" dirty="0">
                <a:latin typeface="+mj-lt"/>
              </a:rPr>
              <a:t>Galaxy formation is </a:t>
            </a:r>
            <a:r>
              <a:rPr lang="en-GB" sz="1600" dirty="0" smtClean="0">
                <a:latin typeface="+mj-lt"/>
              </a:rPr>
              <a:t>influenced </a:t>
            </a:r>
            <a:r>
              <a:rPr lang="en-GB" sz="1600" dirty="0">
                <a:latin typeface="+mj-lt"/>
              </a:rPr>
              <a:t>by the </a:t>
            </a:r>
            <a:r>
              <a:rPr lang="en-GB" sz="1600" dirty="0" smtClean="0">
                <a:latin typeface="+mj-lt"/>
              </a:rPr>
              <a:t>environment (e.g</a:t>
            </a:r>
            <a:r>
              <a:rPr lang="en-GB" sz="1600" dirty="0">
                <a:latin typeface="+mj-lt"/>
              </a:rPr>
              <a:t>.</a:t>
            </a:r>
            <a:r>
              <a:rPr lang="en-GB" sz="1600" dirty="0" smtClean="0">
                <a:latin typeface="+mj-lt"/>
              </a:rPr>
              <a:t> Silk </a:t>
            </a:r>
            <a:r>
              <a:rPr lang="en-GB" sz="1600" dirty="0">
                <a:latin typeface="+mj-lt"/>
              </a:rPr>
              <a:t>&amp; Wyse 1993; </a:t>
            </a:r>
            <a:r>
              <a:rPr lang="en-GB" sz="1600" dirty="0" err="1">
                <a:latin typeface="+mj-lt"/>
              </a:rPr>
              <a:t>Kormendy</a:t>
            </a:r>
            <a:r>
              <a:rPr lang="en-GB" sz="1600" dirty="0">
                <a:latin typeface="+mj-lt"/>
              </a:rPr>
              <a:t> et al. 2009</a:t>
            </a:r>
            <a:r>
              <a:rPr lang="en-GB" sz="1600" dirty="0" smtClean="0">
                <a:latin typeface="+mj-lt"/>
              </a:rPr>
              <a:t>. </a:t>
            </a:r>
            <a:r>
              <a:rPr lang="en-GB" sz="1600" dirty="0" err="1">
                <a:latin typeface="+mj-lt"/>
              </a:rPr>
              <a:t>Bennert</a:t>
            </a:r>
            <a:r>
              <a:rPr lang="en-GB" sz="1600" dirty="0">
                <a:latin typeface="+mj-lt"/>
              </a:rPr>
              <a:t> et al. 2008; McIntosh et al. 2008). </a:t>
            </a:r>
            <a:endParaRPr lang="en-GB" sz="1600" dirty="0" smtClean="0">
              <a:latin typeface="+mj-lt"/>
            </a:endParaRPr>
          </a:p>
          <a:p>
            <a:endParaRPr lang="en-GB" sz="1600" dirty="0" smtClean="0">
              <a:latin typeface="+mj-lt"/>
            </a:endParaRPr>
          </a:p>
          <a:p>
            <a:endParaRPr lang="en-GB" sz="1600" dirty="0">
              <a:latin typeface="+mj-lt"/>
            </a:endParaRPr>
          </a:p>
          <a:p>
            <a:r>
              <a:rPr lang="en-GB" dirty="0">
                <a:solidFill>
                  <a:srgbClr val="800000"/>
                </a:solidFill>
                <a:latin typeface="+mj-lt"/>
              </a:rPr>
              <a:t>The investigation of QSO environments at various </a:t>
            </a:r>
            <a:r>
              <a:rPr lang="en-GB" dirty="0" smtClean="0">
                <a:solidFill>
                  <a:srgbClr val="800000"/>
                </a:solidFill>
                <a:latin typeface="+mj-lt"/>
              </a:rPr>
              <a:t>and </a:t>
            </a:r>
            <a:r>
              <a:rPr lang="en-GB" dirty="0">
                <a:solidFill>
                  <a:srgbClr val="800000"/>
                </a:solidFill>
                <a:latin typeface="+mj-lt"/>
              </a:rPr>
              <a:t>at different cosmic epochs </a:t>
            </a:r>
            <a:r>
              <a:rPr lang="en-GB" dirty="0" smtClean="0">
                <a:solidFill>
                  <a:srgbClr val="800000"/>
                </a:solidFill>
                <a:latin typeface="+mj-lt"/>
              </a:rPr>
              <a:t>compared </a:t>
            </a:r>
            <a:r>
              <a:rPr lang="en-GB" dirty="0">
                <a:solidFill>
                  <a:srgbClr val="800000"/>
                </a:solidFill>
                <a:latin typeface="+mj-lt"/>
              </a:rPr>
              <a:t>with that of normal galaxies still represents an </a:t>
            </a:r>
            <a:r>
              <a:rPr lang="en-GB" dirty="0" err="1" smtClean="0">
                <a:solidFill>
                  <a:srgbClr val="800000"/>
                </a:solidFill>
                <a:latin typeface="+mj-lt"/>
              </a:rPr>
              <a:t>impo-tant</a:t>
            </a:r>
            <a:r>
              <a:rPr lang="en-GB" dirty="0" smtClean="0">
                <a:solidFill>
                  <a:srgbClr val="800000"/>
                </a:solidFill>
                <a:latin typeface="+mj-lt"/>
              </a:rPr>
              <a:t> </a:t>
            </a:r>
            <a:r>
              <a:rPr lang="en-GB" dirty="0">
                <a:solidFill>
                  <a:srgbClr val="800000"/>
                </a:solidFill>
                <a:latin typeface="+mj-lt"/>
              </a:rPr>
              <a:t>opportunity to unveil the link between nuclear activity and the immediate environment</a:t>
            </a:r>
            <a:r>
              <a:rPr lang="en-GB" sz="1600" dirty="0">
                <a:latin typeface="+mj-lt"/>
              </a:rPr>
              <a:t>. </a:t>
            </a:r>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PROPERTIES and STATISTICS of QSOs.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421028501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78</a:t>
            </a:fld>
            <a:endParaRPr lang="it-IT"/>
          </a:p>
        </p:txBody>
      </p:sp>
      <p:sp>
        <p:nvSpPr>
          <p:cNvPr id="2" name="Rettangolo 1"/>
          <p:cNvSpPr/>
          <p:nvPr/>
        </p:nvSpPr>
        <p:spPr>
          <a:xfrm>
            <a:off x="776522" y="996385"/>
            <a:ext cx="7950200" cy="4483278"/>
          </a:xfrm>
          <a:prstGeom prst="rect">
            <a:avLst/>
          </a:prstGeom>
        </p:spPr>
        <p:txBody>
          <a:bodyPr wrap="square">
            <a:spAutoFit/>
          </a:bodyPr>
          <a:lstStyle/>
          <a:p>
            <a:r>
              <a:rPr lang="en-GB" sz="3600" baseline="30000" dirty="0" smtClean="0">
                <a:solidFill>
                  <a:srgbClr val="800000"/>
                </a:solidFill>
                <a:latin typeface="Century Gothic"/>
                <a:cs typeface="Century Gothic"/>
              </a:rPr>
              <a:t>STATISTICS of QSOs</a:t>
            </a:r>
          </a:p>
          <a:p>
            <a:endParaRPr lang="en-GB" sz="2800" b="1" baseline="30000" dirty="0">
              <a:latin typeface="Century Gothic"/>
              <a:cs typeface="Century Gothic"/>
            </a:endParaRPr>
          </a:p>
          <a:p>
            <a:r>
              <a:rPr lang="en-GB" sz="2800" b="1" baseline="30000" dirty="0" smtClean="0">
                <a:latin typeface="Century Gothic"/>
                <a:cs typeface="Century Gothic"/>
              </a:rPr>
              <a:t>RARE 	</a:t>
            </a:r>
            <a:r>
              <a:rPr lang="it-IT" sz="2800" baseline="30000" dirty="0" err="1" smtClean="0">
                <a:latin typeface="Century Gothic"/>
                <a:cs typeface="Century Gothic"/>
              </a:rPr>
              <a:t>density</a:t>
            </a:r>
            <a:r>
              <a:rPr lang="it-IT" sz="2800" baseline="30000" dirty="0" smtClean="0">
                <a:latin typeface="Century Gothic"/>
                <a:cs typeface="Century Gothic"/>
              </a:rPr>
              <a:t>-short life</a:t>
            </a:r>
          </a:p>
          <a:p>
            <a:r>
              <a:rPr lang="it-IT" sz="2800" baseline="30000" dirty="0">
                <a:latin typeface="Century Gothic"/>
                <a:cs typeface="Century Gothic"/>
              </a:rPr>
              <a:t>	</a:t>
            </a:r>
            <a:r>
              <a:rPr lang="it-IT" sz="2800" baseline="30000" dirty="0" smtClean="0">
                <a:latin typeface="Century Gothic"/>
                <a:cs typeface="Century Gothic"/>
              </a:rPr>
              <a:t>						</a:t>
            </a:r>
            <a:endParaRPr lang="en-GB" sz="2800" b="1" baseline="30000" dirty="0">
              <a:latin typeface="Century Gothic"/>
              <a:cs typeface="Century Gothic"/>
            </a:endParaRPr>
          </a:p>
          <a:p>
            <a:r>
              <a:rPr lang="en-GB" sz="2800" b="1" baseline="30000" dirty="0" smtClean="0">
                <a:latin typeface="Century Gothic"/>
                <a:cs typeface="Century Gothic"/>
              </a:rPr>
              <a:t>CATALOGS	</a:t>
            </a:r>
            <a:r>
              <a:rPr lang="en-GB" sz="2800" baseline="30000" dirty="0" smtClean="0">
                <a:latin typeface="Century Gothic"/>
                <a:cs typeface="Century Gothic"/>
              </a:rPr>
              <a:t>photometric</a:t>
            </a:r>
          </a:p>
          <a:p>
            <a:r>
              <a:rPr lang="en-GB" sz="2800" b="1" baseline="30000" dirty="0">
                <a:latin typeface="Century Gothic"/>
                <a:cs typeface="Century Gothic"/>
              </a:rPr>
              <a:t>	</a:t>
            </a:r>
            <a:r>
              <a:rPr lang="en-GB" sz="2800" b="1" baseline="30000" dirty="0" smtClean="0">
                <a:latin typeface="Century Gothic"/>
                <a:cs typeface="Century Gothic"/>
              </a:rPr>
              <a:t>				</a:t>
            </a:r>
            <a:r>
              <a:rPr lang="en-GB" sz="2800" baseline="30000" dirty="0" smtClean="0">
                <a:latin typeface="Century Gothic"/>
                <a:cs typeface="Century Gothic"/>
              </a:rPr>
              <a:t>spectroscopic</a:t>
            </a:r>
            <a:r>
              <a:rPr lang="en-GB" sz="2800" b="1" baseline="30000" dirty="0" smtClean="0">
                <a:latin typeface="Century Gothic"/>
                <a:cs typeface="Century Gothic"/>
              </a:rPr>
              <a:t>		</a:t>
            </a:r>
          </a:p>
          <a:p>
            <a:endParaRPr lang="en-GB" sz="2800" b="1" baseline="30000" dirty="0">
              <a:latin typeface="Century Gothic"/>
              <a:cs typeface="Century Gothic"/>
            </a:endParaRPr>
          </a:p>
          <a:p>
            <a:r>
              <a:rPr lang="en-GB" sz="2800" b="1" baseline="30000" dirty="0" smtClean="0">
                <a:latin typeface="Century Gothic"/>
                <a:cs typeface="Century Gothic"/>
              </a:rPr>
              <a:t>		</a:t>
            </a:r>
            <a:endParaRPr lang="en-GB" sz="2800" b="1" baseline="30000" dirty="0">
              <a:latin typeface="Century Gothic"/>
              <a:cs typeface="Century Gothic"/>
            </a:endParaRPr>
          </a:p>
          <a:p>
            <a:r>
              <a:rPr lang="en-GB" sz="2800" b="1" baseline="30000" dirty="0" smtClean="0">
                <a:latin typeface="Century Gothic"/>
                <a:cs typeface="Century Gothic"/>
              </a:rPr>
              <a:t>	</a:t>
            </a:r>
            <a:endParaRPr lang="en-GB" sz="2800" b="1" baseline="30000" dirty="0">
              <a:latin typeface="Century Gothic"/>
              <a:cs typeface="Century Gothic"/>
            </a:endParaRPr>
          </a:p>
          <a:p>
            <a:r>
              <a:rPr lang="en-GB" sz="2800" b="1" baseline="30000" dirty="0" smtClean="0">
                <a:latin typeface="Century Gothic"/>
                <a:cs typeface="Century Gothic"/>
              </a:rPr>
              <a:t>QSO pairs : previous work</a:t>
            </a:r>
          </a:p>
          <a:p>
            <a:endParaRPr lang="en-GB" sz="2800" b="1" baseline="30000" dirty="0">
              <a:latin typeface="Century Gothic"/>
              <a:cs typeface="Century Gothic"/>
            </a:endParaRPr>
          </a:p>
          <a:p>
            <a:r>
              <a:rPr lang="en-GB" sz="2800" b="1" baseline="30000" dirty="0" smtClean="0">
                <a:latin typeface="Century Gothic"/>
                <a:cs typeface="Century Gothic"/>
              </a:rPr>
              <a:t>we found many QSO</a:t>
            </a:r>
            <a:r>
              <a:rPr lang="en-GB" sz="2800" b="1" dirty="0" smtClean="0">
                <a:latin typeface="Century Gothic"/>
                <a:cs typeface="Century Gothic"/>
              </a:rPr>
              <a:t> pairs (histogram)</a:t>
            </a:r>
            <a:r>
              <a:rPr lang="en-GB" sz="2800" b="1" baseline="30000" dirty="0" smtClean="0">
                <a:latin typeface="Century Gothic"/>
                <a:cs typeface="Century Gothic"/>
              </a:rPr>
              <a:t>		</a:t>
            </a:r>
          </a:p>
          <a:p>
            <a:endParaRPr lang="en-GB" sz="2800" b="1" baseline="30000" dirty="0">
              <a:latin typeface="Century Gothic"/>
              <a:cs typeface="Century Gothic"/>
            </a:endParaRPr>
          </a:p>
          <a:p>
            <a:r>
              <a:rPr lang="en-GB" sz="2800" b="1" baseline="30000" dirty="0" smtClean="0">
                <a:latin typeface="Century Gothic"/>
                <a:cs typeface="Century Gothic"/>
              </a:rPr>
              <a:t>SEARCH</a:t>
            </a:r>
            <a:r>
              <a:rPr lang="en-GB" sz="2800" b="1" dirty="0" smtClean="0">
                <a:latin typeface="Century Gothic"/>
                <a:cs typeface="Century Gothic"/>
              </a:rPr>
              <a:t> OF PHYSICAALY BOUND QSO Pairs</a:t>
            </a:r>
            <a:endParaRPr lang="en-GB" sz="2800" b="1" baseline="30000" dirty="0" smtClean="0">
              <a:latin typeface="Century Gothic"/>
              <a:cs typeface="Century Gothic"/>
            </a:endParaRPr>
          </a:p>
        </p:txBody>
      </p:sp>
    </p:spTree>
    <p:extLst>
      <p:ext uri="{BB962C8B-B14F-4D97-AF65-F5344CB8AC3E}">
        <p14:creationId xmlns:p14="http://schemas.microsoft.com/office/powerpoint/2010/main" val="42525522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5667" y="1181799"/>
            <a:ext cx="7619611" cy="2308324"/>
          </a:xfrm>
          <a:prstGeom prst="rect">
            <a:avLst/>
          </a:prstGeom>
        </p:spPr>
        <p:txBody>
          <a:bodyPr wrap="square">
            <a:spAutoFit/>
          </a:bodyPr>
          <a:lstStyle/>
          <a:p>
            <a:r>
              <a:rPr lang="en-GB" sz="2400" b="1" dirty="0">
                <a:solidFill>
                  <a:srgbClr val="800000"/>
                </a:solidFill>
                <a:latin typeface="+mj-lt"/>
              </a:rPr>
              <a:t>auto-correlation function </a:t>
            </a:r>
            <a:endParaRPr lang="en-GB" sz="2400" b="1" dirty="0" smtClean="0">
              <a:solidFill>
                <a:srgbClr val="800000"/>
              </a:solidFill>
              <a:latin typeface="+mj-lt"/>
            </a:endParaRPr>
          </a:p>
          <a:p>
            <a:r>
              <a:rPr lang="en-GB" sz="2000" b="1" dirty="0" smtClean="0">
                <a:solidFill>
                  <a:srgbClr val="2F5897"/>
                </a:solidFill>
                <a:latin typeface="+mj-lt"/>
              </a:rPr>
              <a:t>for </a:t>
            </a:r>
            <a:r>
              <a:rPr lang="en-GB" sz="2000" b="1" dirty="0">
                <a:solidFill>
                  <a:srgbClr val="2F5897"/>
                </a:solidFill>
                <a:latin typeface="+mj-lt"/>
              </a:rPr>
              <a:t>a wide redshift range </a:t>
            </a:r>
            <a:r>
              <a:rPr lang="en-GB" sz="2000" dirty="0">
                <a:latin typeface="+mj-lt"/>
              </a:rPr>
              <a:t>(from </a:t>
            </a:r>
            <a:r>
              <a:rPr lang="en-GB" sz="2000" i="1" dirty="0">
                <a:latin typeface="+mj-lt"/>
              </a:rPr>
              <a:t>z </a:t>
            </a:r>
            <a:r>
              <a:rPr lang="en-GB" sz="2000" dirty="0">
                <a:latin typeface="+mj-lt"/>
              </a:rPr>
              <a:t>∼ 0.4 to </a:t>
            </a:r>
            <a:r>
              <a:rPr lang="en-GB" sz="2000" i="1" dirty="0">
                <a:latin typeface="+mj-lt"/>
              </a:rPr>
              <a:t>z </a:t>
            </a:r>
            <a:r>
              <a:rPr lang="en-GB" sz="2000" dirty="0">
                <a:latin typeface="+mj-lt"/>
              </a:rPr>
              <a:t>∼ 4) </a:t>
            </a:r>
            <a:endParaRPr lang="en-GB" sz="2000" dirty="0" smtClean="0">
              <a:latin typeface="+mj-lt"/>
            </a:endParaRPr>
          </a:p>
          <a:p>
            <a:endParaRPr lang="en-GB" sz="2000" dirty="0">
              <a:latin typeface="+mj-lt"/>
            </a:endParaRPr>
          </a:p>
          <a:p>
            <a:r>
              <a:rPr lang="en-GB" sz="2000" dirty="0" smtClean="0">
                <a:latin typeface="+mj-lt"/>
              </a:rPr>
              <a:t>e.g</a:t>
            </a:r>
            <a:r>
              <a:rPr lang="en-GB" sz="2000" dirty="0">
                <a:latin typeface="+mj-lt"/>
              </a:rPr>
              <a:t>., </a:t>
            </a:r>
            <a:r>
              <a:rPr lang="en-GB" sz="2000" dirty="0" err="1">
                <a:latin typeface="+mj-lt"/>
              </a:rPr>
              <a:t>Porciani</a:t>
            </a:r>
            <a:r>
              <a:rPr lang="en-GB" sz="2000" dirty="0">
                <a:latin typeface="+mj-lt"/>
              </a:rPr>
              <a:t> </a:t>
            </a:r>
            <a:r>
              <a:rPr lang="en-GB" sz="2000" dirty="0" smtClean="0">
                <a:latin typeface="+mj-lt"/>
              </a:rPr>
              <a:t>+2004</a:t>
            </a:r>
            <a:r>
              <a:rPr lang="en-GB" sz="2000" dirty="0">
                <a:latin typeface="+mj-lt"/>
              </a:rPr>
              <a:t>; </a:t>
            </a:r>
            <a:r>
              <a:rPr lang="en-GB" sz="2000" dirty="0" smtClean="0">
                <a:latin typeface="+mj-lt"/>
              </a:rPr>
              <a:t>Croom+2005</a:t>
            </a:r>
            <a:r>
              <a:rPr lang="en-GB" sz="2000" dirty="0">
                <a:latin typeface="+mj-lt"/>
              </a:rPr>
              <a:t>; </a:t>
            </a:r>
            <a:r>
              <a:rPr lang="en-GB" sz="2000" dirty="0" err="1">
                <a:latin typeface="+mj-lt"/>
              </a:rPr>
              <a:t>Porciani</a:t>
            </a:r>
            <a:r>
              <a:rPr lang="en-GB" sz="2000" dirty="0">
                <a:latin typeface="+mj-lt"/>
              </a:rPr>
              <a:t> &amp; </a:t>
            </a:r>
            <a:r>
              <a:rPr lang="en-GB" sz="2000" dirty="0" err="1">
                <a:latin typeface="+mj-lt"/>
              </a:rPr>
              <a:t>Norberg</a:t>
            </a:r>
            <a:r>
              <a:rPr lang="en-GB" sz="2000" dirty="0">
                <a:latin typeface="+mj-lt"/>
              </a:rPr>
              <a:t> 2006; </a:t>
            </a:r>
            <a:r>
              <a:rPr lang="en-GB" sz="2000" dirty="0" smtClean="0">
                <a:latin typeface="+mj-lt"/>
              </a:rPr>
              <a:t>Myers+2006</a:t>
            </a:r>
            <a:r>
              <a:rPr lang="en-GB" sz="2000" dirty="0">
                <a:latin typeface="+mj-lt"/>
              </a:rPr>
              <a:t>, 2007a,b; </a:t>
            </a:r>
            <a:r>
              <a:rPr lang="en-GB" sz="2000" dirty="0" smtClean="0">
                <a:latin typeface="+mj-lt"/>
              </a:rPr>
              <a:t>Shen</a:t>
            </a:r>
            <a:r>
              <a:rPr lang="en-GB" sz="2000" dirty="0">
                <a:latin typeface="+mj-lt"/>
              </a:rPr>
              <a:t>+</a:t>
            </a:r>
            <a:r>
              <a:rPr lang="en-GB" sz="2000" dirty="0" smtClean="0">
                <a:latin typeface="+mj-lt"/>
              </a:rPr>
              <a:t>2007</a:t>
            </a:r>
            <a:r>
              <a:rPr lang="en-GB" sz="2000" dirty="0">
                <a:latin typeface="+mj-lt"/>
              </a:rPr>
              <a:t>, 2008, </a:t>
            </a:r>
            <a:r>
              <a:rPr lang="en-GB" sz="2000" dirty="0" smtClean="0">
                <a:latin typeface="+mj-lt"/>
              </a:rPr>
              <a:t>2009,2012; </a:t>
            </a:r>
            <a:r>
              <a:rPr lang="en-GB" sz="2000" dirty="0">
                <a:latin typeface="+mj-lt"/>
              </a:rPr>
              <a:t>da </a:t>
            </a:r>
            <a:r>
              <a:rPr lang="en-GB" sz="2000" dirty="0" smtClean="0">
                <a:latin typeface="+mj-lt"/>
              </a:rPr>
              <a:t>Ângela</a:t>
            </a:r>
            <a:r>
              <a:rPr lang="en-GB" sz="2000" dirty="0">
                <a:latin typeface="+mj-lt"/>
              </a:rPr>
              <a:t>+</a:t>
            </a:r>
            <a:r>
              <a:rPr lang="en-GB" sz="2000" dirty="0" smtClean="0">
                <a:latin typeface="+mj-lt"/>
              </a:rPr>
              <a:t>2005</a:t>
            </a:r>
            <a:r>
              <a:rPr lang="en-GB" sz="2000" dirty="0">
                <a:latin typeface="+mj-lt"/>
              </a:rPr>
              <a:t>, 2008; </a:t>
            </a:r>
            <a:r>
              <a:rPr lang="en-GB" sz="2000" dirty="0" smtClean="0">
                <a:latin typeface="+mj-lt"/>
              </a:rPr>
              <a:t>Ross+2009</a:t>
            </a:r>
            <a:r>
              <a:rPr lang="en-GB" sz="2000" dirty="0">
                <a:latin typeface="+mj-lt"/>
              </a:rPr>
              <a:t>; </a:t>
            </a:r>
            <a:r>
              <a:rPr lang="en-GB" sz="2000" dirty="0" smtClean="0">
                <a:latin typeface="+mj-lt"/>
              </a:rPr>
              <a:t>Ivashchenko</a:t>
            </a:r>
            <a:r>
              <a:rPr lang="en-GB" sz="2000" dirty="0">
                <a:latin typeface="+mj-lt"/>
              </a:rPr>
              <a:t>+</a:t>
            </a:r>
            <a:r>
              <a:rPr lang="en-GB" sz="2000" dirty="0" smtClean="0">
                <a:latin typeface="+mj-lt"/>
              </a:rPr>
              <a:t>2010</a:t>
            </a:r>
            <a:r>
              <a:rPr lang="en-GB" sz="2000" dirty="0">
                <a:latin typeface="+mj-lt"/>
              </a:rPr>
              <a:t>; </a:t>
            </a:r>
            <a:r>
              <a:rPr lang="en-GB" sz="2000" dirty="0" smtClean="0">
                <a:latin typeface="+mj-lt"/>
              </a:rPr>
              <a:t>White+2012</a:t>
            </a:r>
            <a:endParaRPr lang="en-GB" sz="2000" dirty="0">
              <a:latin typeface="+mj-lt"/>
            </a:endParaRPr>
          </a:p>
        </p:txBody>
      </p:sp>
      <p:sp>
        <p:nvSpPr>
          <p:cNvPr id="5" name="Titolo 1"/>
          <p:cNvSpPr txBox="1">
            <a:spLocks/>
          </p:cNvSpPr>
          <p:nvPr/>
        </p:nvSpPr>
        <p:spPr>
          <a:xfrm>
            <a:off x="685800" y="84528"/>
            <a:ext cx="7772400" cy="41612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sz="2800" dirty="0" smtClean="0">
                <a:solidFill>
                  <a:srgbClr val="800000"/>
                </a:solidFill>
              </a:rPr>
              <a:t>QSO clustering</a:t>
            </a:r>
            <a:endParaRPr lang="en-GB" sz="2800" dirty="0">
              <a:solidFill>
                <a:srgbClr val="800000"/>
              </a:solidFill>
            </a:endParaRPr>
          </a:p>
        </p:txBody>
      </p:sp>
      <p:sp>
        <p:nvSpPr>
          <p:cNvPr id="6" name="Rettangolo 5"/>
          <p:cNvSpPr/>
          <p:nvPr/>
        </p:nvSpPr>
        <p:spPr>
          <a:xfrm>
            <a:off x="405666" y="534454"/>
            <a:ext cx="8446529" cy="400110"/>
          </a:xfrm>
          <a:prstGeom prst="rect">
            <a:avLst/>
          </a:prstGeom>
        </p:spPr>
        <p:txBody>
          <a:bodyPr wrap="square">
            <a:spAutoFit/>
          </a:bodyPr>
          <a:lstStyle/>
          <a:p>
            <a:r>
              <a:rPr lang="en-GB" sz="2000" dirty="0" smtClean="0">
                <a:latin typeface="+mj-lt"/>
              </a:rPr>
              <a:t>Data </a:t>
            </a:r>
            <a:r>
              <a:rPr lang="en-GB" sz="2000" b="1" dirty="0" smtClean="0">
                <a:solidFill>
                  <a:schemeClr val="tx2"/>
                </a:solidFill>
                <a:latin typeface="+mj-lt"/>
              </a:rPr>
              <a:t>from dedicated surveys </a:t>
            </a:r>
            <a:r>
              <a:rPr lang="en-GB" sz="2000" dirty="0" smtClean="0">
                <a:latin typeface="+mj-lt"/>
              </a:rPr>
              <a:t>(</a:t>
            </a:r>
            <a:r>
              <a:rPr lang="en-GB" sz="2000" dirty="0">
                <a:latin typeface="+mj-lt"/>
              </a:rPr>
              <a:t>SDSS, </a:t>
            </a:r>
            <a:r>
              <a:rPr lang="en-GB" sz="2000" dirty="0" smtClean="0">
                <a:latin typeface="+mj-lt"/>
              </a:rPr>
              <a:t>York+2000, 2QZ</a:t>
            </a:r>
            <a:r>
              <a:rPr lang="en-GB" sz="2000" dirty="0">
                <a:latin typeface="+mj-lt"/>
              </a:rPr>
              <a:t>, </a:t>
            </a:r>
            <a:r>
              <a:rPr lang="en-GB" sz="2000" dirty="0" smtClean="0">
                <a:latin typeface="+mj-lt"/>
              </a:rPr>
              <a:t>Croom</a:t>
            </a:r>
            <a:r>
              <a:rPr lang="en-GB" sz="2000" dirty="0">
                <a:latin typeface="+mj-lt"/>
              </a:rPr>
              <a:t>+</a:t>
            </a:r>
            <a:r>
              <a:rPr lang="en-GB" sz="2000" dirty="0" smtClean="0">
                <a:latin typeface="+mj-lt"/>
              </a:rPr>
              <a:t>2004</a:t>
            </a:r>
            <a:r>
              <a:rPr lang="en-GB" sz="2000" dirty="0">
                <a:latin typeface="+mj-lt"/>
              </a:rPr>
              <a:t>).</a:t>
            </a:r>
          </a:p>
        </p:txBody>
      </p:sp>
      <p:sp>
        <p:nvSpPr>
          <p:cNvPr id="7" name="Rettangolo 6"/>
          <p:cNvSpPr/>
          <p:nvPr/>
        </p:nvSpPr>
        <p:spPr>
          <a:xfrm>
            <a:off x="405666" y="3428568"/>
            <a:ext cx="6168115" cy="1015663"/>
          </a:xfrm>
          <a:prstGeom prst="rect">
            <a:avLst/>
          </a:prstGeom>
        </p:spPr>
        <p:txBody>
          <a:bodyPr wrap="square">
            <a:spAutoFit/>
          </a:bodyPr>
          <a:lstStyle/>
          <a:p>
            <a:r>
              <a:rPr lang="en-GB" sz="2000" b="1" dirty="0">
                <a:solidFill>
                  <a:srgbClr val="2F5897"/>
                </a:solidFill>
                <a:latin typeface="+mj-lt"/>
              </a:rPr>
              <a:t>to the small-scale regime </a:t>
            </a:r>
            <a:r>
              <a:rPr lang="en-GB" sz="2000" dirty="0" smtClean="0">
                <a:latin typeface="+mj-lt"/>
              </a:rPr>
              <a:t>( &lt;h-1Mpc)</a:t>
            </a:r>
          </a:p>
          <a:p>
            <a:r>
              <a:rPr lang="en-GB" sz="2000" dirty="0" smtClean="0">
                <a:latin typeface="+mj-lt"/>
              </a:rPr>
              <a:t> </a:t>
            </a:r>
            <a:r>
              <a:rPr lang="en-GB" sz="2000" dirty="0">
                <a:latin typeface="+mj-lt"/>
              </a:rPr>
              <a:t>e.g., </a:t>
            </a:r>
            <a:r>
              <a:rPr lang="en-GB" sz="2000" dirty="0" smtClean="0">
                <a:latin typeface="+mj-lt"/>
              </a:rPr>
              <a:t>Hennawi</a:t>
            </a:r>
            <a:r>
              <a:rPr lang="en-GB" sz="2000" dirty="0">
                <a:latin typeface="+mj-lt"/>
              </a:rPr>
              <a:t>+</a:t>
            </a:r>
            <a:r>
              <a:rPr lang="en-GB" sz="2000" dirty="0" smtClean="0">
                <a:latin typeface="+mj-lt"/>
              </a:rPr>
              <a:t>2006</a:t>
            </a:r>
            <a:r>
              <a:rPr lang="en-GB" sz="2000" dirty="0">
                <a:latin typeface="+mj-lt"/>
              </a:rPr>
              <a:t>; </a:t>
            </a:r>
            <a:r>
              <a:rPr lang="en-GB" sz="2000" dirty="0" smtClean="0">
                <a:latin typeface="+mj-lt"/>
              </a:rPr>
              <a:t>Myers+2008</a:t>
            </a:r>
            <a:r>
              <a:rPr lang="en-GB" sz="2000" dirty="0">
                <a:latin typeface="+mj-lt"/>
              </a:rPr>
              <a:t>; </a:t>
            </a:r>
            <a:r>
              <a:rPr lang="en-GB" sz="2000" dirty="0" smtClean="0">
                <a:latin typeface="+mj-lt"/>
              </a:rPr>
              <a:t>Shen</a:t>
            </a:r>
            <a:r>
              <a:rPr lang="en-GB" sz="2000" dirty="0">
                <a:latin typeface="+mj-lt"/>
              </a:rPr>
              <a:t>+</a:t>
            </a:r>
            <a:r>
              <a:rPr lang="en-GB" sz="2000" dirty="0" smtClean="0">
                <a:latin typeface="+mj-lt"/>
              </a:rPr>
              <a:t>2010</a:t>
            </a:r>
            <a:r>
              <a:rPr lang="en-GB" sz="2000" dirty="0">
                <a:latin typeface="+mj-lt"/>
              </a:rPr>
              <a:t>; Kayo &amp; </a:t>
            </a:r>
            <a:r>
              <a:rPr lang="en-GB" sz="2000" dirty="0" err="1">
                <a:latin typeface="+mj-lt"/>
              </a:rPr>
              <a:t>Oguri</a:t>
            </a:r>
            <a:r>
              <a:rPr lang="en-GB" sz="2000" dirty="0">
                <a:latin typeface="+mj-lt"/>
              </a:rPr>
              <a:t> </a:t>
            </a:r>
            <a:r>
              <a:rPr lang="en-GB" sz="2000" dirty="0" smtClean="0">
                <a:latin typeface="+mj-lt"/>
              </a:rPr>
              <a:t>2012</a:t>
            </a:r>
            <a:endParaRPr lang="en-GB" sz="2000" dirty="0">
              <a:latin typeface="+mj-lt"/>
            </a:endParaRPr>
          </a:p>
        </p:txBody>
      </p:sp>
      <p:sp>
        <p:nvSpPr>
          <p:cNvPr id="8" name="Rettangolo 7"/>
          <p:cNvSpPr/>
          <p:nvPr/>
        </p:nvSpPr>
        <p:spPr>
          <a:xfrm>
            <a:off x="405667" y="4921682"/>
            <a:ext cx="8052533" cy="1631216"/>
          </a:xfrm>
          <a:prstGeom prst="rect">
            <a:avLst/>
          </a:prstGeom>
        </p:spPr>
        <p:txBody>
          <a:bodyPr wrap="square">
            <a:spAutoFit/>
          </a:bodyPr>
          <a:lstStyle/>
          <a:p>
            <a:r>
              <a:rPr lang="en-GB" sz="2000" b="1" dirty="0" smtClean="0">
                <a:solidFill>
                  <a:srgbClr val="2F5897"/>
                </a:solidFill>
                <a:latin typeface="+mj-lt"/>
              </a:rPr>
              <a:t>AGN clustering  </a:t>
            </a:r>
            <a:r>
              <a:rPr lang="en-GB" sz="2000" dirty="0" smtClean="0">
                <a:latin typeface="+mj-lt"/>
              </a:rPr>
              <a:t>selected </a:t>
            </a:r>
            <a:r>
              <a:rPr lang="en-GB" sz="2000" dirty="0">
                <a:latin typeface="+mj-lt"/>
              </a:rPr>
              <a:t>at non-optical wavelengths </a:t>
            </a:r>
            <a:endParaRPr lang="en-GB" sz="2000" dirty="0" smtClean="0">
              <a:latin typeface="+mj-lt"/>
            </a:endParaRPr>
          </a:p>
          <a:p>
            <a:endParaRPr lang="en-GB" sz="2000" dirty="0">
              <a:latin typeface="+mj-lt"/>
            </a:endParaRPr>
          </a:p>
          <a:p>
            <a:r>
              <a:rPr lang="en-GB" sz="2000" dirty="0" smtClean="0">
                <a:latin typeface="+mj-lt"/>
              </a:rPr>
              <a:t>e.g</a:t>
            </a:r>
            <a:r>
              <a:rPr lang="en-GB" sz="2000" dirty="0">
                <a:latin typeface="+mj-lt"/>
              </a:rPr>
              <a:t>., </a:t>
            </a:r>
            <a:r>
              <a:rPr lang="en-GB" sz="2000" dirty="0" smtClean="0">
                <a:latin typeface="+mj-lt"/>
              </a:rPr>
              <a:t>Wake+2008</a:t>
            </a:r>
            <a:r>
              <a:rPr lang="en-GB" sz="2000" dirty="0">
                <a:latin typeface="+mj-lt"/>
              </a:rPr>
              <a:t>; </a:t>
            </a:r>
            <a:r>
              <a:rPr lang="en-GB" sz="2000" dirty="0" smtClean="0">
                <a:latin typeface="+mj-lt"/>
              </a:rPr>
              <a:t>Gilli</a:t>
            </a:r>
            <a:r>
              <a:rPr lang="en-GB" sz="2000" dirty="0">
                <a:latin typeface="+mj-lt"/>
              </a:rPr>
              <a:t>+</a:t>
            </a:r>
            <a:r>
              <a:rPr lang="en-GB" sz="2000" dirty="0" smtClean="0">
                <a:latin typeface="+mj-lt"/>
              </a:rPr>
              <a:t>2009</a:t>
            </a:r>
            <a:r>
              <a:rPr lang="en-GB" sz="2000" dirty="0">
                <a:latin typeface="+mj-lt"/>
              </a:rPr>
              <a:t>; </a:t>
            </a:r>
            <a:r>
              <a:rPr lang="en-GB" sz="2000" dirty="0" smtClean="0">
                <a:latin typeface="+mj-lt"/>
              </a:rPr>
              <a:t>Coil+2009</a:t>
            </a:r>
            <a:r>
              <a:rPr lang="en-GB" sz="2000" dirty="0">
                <a:latin typeface="+mj-lt"/>
              </a:rPr>
              <a:t>; </a:t>
            </a:r>
            <a:r>
              <a:rPr lang="en-GB" sz="2000" dirty="0" smtClean="0">
                <a:latin typeface="+mj-lt"/>
              </a:rPr>
              <a:t>Hickox</a:t>
            </a:r>
            <a:r>
              <a:rPr lang="en-GB" sz="2000" dirty="0">
                <a:latin typeface="+mj-lt"/>
              </a:rPr>
              <a:t>+</a:t>
            </a:r>
            <a:r>
              <a:rPr lang="en-GB" sz="2000" dirty="0" smtClean="0">
                <a:latin typeface="+mj-lt"/>
              </a:rPr>
              <a:t>2009</a:t>
            </a:r>
            <a:r>
              <a:rPr lang="en-GB" sz="2000" dirty="0">
                <a:latin typeface="+mj-lt"/>
              </a:rPr>
              <a:t>, 2011; </a:t>
            </a:r>
            <a:r>
              <a:rPr lang="en-GB" sz="2000" dirty="0" smtClean="0">
                <a:latin typeface="+mj-lt"/>
              </a:rPr>
              <a:t>Donoso</a:t>
            </a:r>
            <a:r>
              <a:rPr lang="en-GB" sz="2000" dirty="0">
                <a:latin typeface="+mj-lt"/>
              </a:rPr>
              <a:t>+</a:t>
            </a:r>
            <a:r>
              <a:rPr lang="en-GB" sz="2000" dirty="0" smtClean="0">
                <a:latin typeface="+mj-lt"/>
              </a:rPr>
              <a:t>2010</a:t>
            </a:r>
            <a:r>
              <a:rPr lang="en-GB" sz="2000" dirty="0">
                <a:latin typeface="+mj-lt"/>
              </a:rPr>
              <a:t>; </a:t>
            </a:r>
            <a:r>
              <a:rPr lang="en-GB" sz="2000" dirty="0" smtClean="0">
                <a:latin typeface="+mj-lt"/>
              </a:rPr>
              <a:t>Cappelluti</a:t>
            </a:r>
            <a:r>
              <a:rPr lang="en-GB" sz="2000" dirty="0">
                <a:latin typeface="+mj-lt"/>
              </a:rPr>
              <a:t>+</a:t>
            </a:r>
            <a:r>
              <a:rPr lang="en-GB" sz="2000" dirty="0" smtClean="0">
                <a:latin typeface="+mj-lt"/>
              </a:rPr>
              <a:t>2010</a:t>
            </a:r>
            <a:r>
              <a:rPr lang="en-GB" sz="2000" dirty="0">
                <a:latin typeface="+mj-lt"/>
              </a:rPr>
              <a:t>; </a:t>
            </a:r>
            <a:r>
              <a:rPr lang="en-GB" sz="2000" dirty="0" err="1" smtClean="0">
                <a:latin typeface="+mj-lt"/>
              </a:rPr>
              <a:t>Krumpe</a:t>
            </a:r>
            <a:r>
              <a:rPr lang="en-GB" sz="2000" dirty="0">
                <a:latin typeface="+mj-lt"/>
              </a:rPr>
              <a:t>+</a:t>
            </a:r>
            <a:r>
              <a:rPr lang="it-IT" sz="2000" dirty="0" smtClean="0">
                <a:latin typeface="+mj-lt"/>
              </a:rPr>
              <a:t>2010</a:t>
            </a:r>
            <a:r>
              <a:rPr lang="it-IT" sz="2000" dirty="0">
                <a:latin typeface="+mj-lt"/>
              </a:rPr>
              <a:t>, 2012; </a:t>
            </a:r>
            <a:r>
              <a:rPr lang="it-IT" sz="2000" dirty="0" smtClean="0">
                <a:latin typeface="+mj-lt"/>
              </a:rPr>
              <a:t>Miyaji</a:t>
            </a:r>
            <a:r>
              <a:rPr lang="it-IT" sz="2000" dirty="0">
                <a:latin typeface="+mj-lt"/>
              </a:rPr>
              <a:t>+</a:t>
            </a:r>
            <a:r>
              <a:rPr lang="it-IT" sz="2000" dirty="0" smtClean="0">
                <a:latin typeface="+mj-lt"/>
              </a:rPr>
              <a:t>2011</a:t>
            </a:r>
            <a:r>
              <a:rPr lang="it-IT" sz="2000" dirty="0">
                <a:latin typeface="+mj-lt"/>
              </a:rPr>
              <a:t>; </a:t>
            </a:r>
            <a:r>
              <a:rPr lang="it-IT" sz="2000" dirty="0" smtClean="0">
                <a:latin typeface="+mj-lt"/>
              </a:rPr>
              <a:t>Allevato+2011 </a:t>
            </a:r>
            <a:endParaRPr lang="en-GB" sz="2000" dirty="0">
              <a:latin typeface="+mj-lt"/>
            </a:endParaRPr>
          </a:p>
        </p:txBody>
      </p:sp>
      <p:sp>
        <p:nvSpPr>
          <p:cNvPr id="2" name="Segnaposto piè di pagina 1"/>
          <p:cNvSpPr>
            <a:spLocks noGrp="1"/>
          </p:cNvSpPr>
          <p:nvPr>
            <p:ph type="ftr" sz="quarter" idx="11"/>
          </p:nvPr>
        </p:nvSpPr>
        <p:spPr/>
        <p:txBody>
          <a:bodyPr/>
          <a:lstStyle/>
          <a:p>
            <a:r>
              <a:rPr lang="en-GB" smtClean="0"/>
              <a:t>A. Sandrinelli, AGN11, Where Black Holes and Galaxies Meet, Trieste, 2014.09.24</a:t>
            </a:r>
            <a:endParaRPr lang="en-GB"/>
          </a:p>
        </p:txBody>
      </p:sp>
      <p:sp>
        <p:nvSpPr>
          <p:cNvPr id="3" name="Segnaposto numero diapositiva 2"/>
          <p:cNvSpPr>
            <a:spLocks noGrp="1"/>
          </p:cNvSpPr>
          <p:nvPr>
            <p:ph type="sldNum" sz="quarter" idx="12"/>
          </p:nvPr>
        </p:nvSpPr>
        <p:spPr/>
        <p:txBody>
          <a:bodyPr/>
          <a:lstStyle/>
          <a:p>
            <a:fld id="{E868BC2B-9850-0A43-BD01-D193DFC7AA2D}" type="slidenum">
              <a:rPr lang="en-GB" smtClean="0"/>
              <a:t>79</a:t>
            </a:fld>
            <a:endParaRPr lang="en-GB"/>
          </a:p>
        </p:txBody>
      </p:sp>
    </p:spTree>
    <p:extLst>
      <p:ext uri="{BB962C8B-B14F-4D97-AF65-F5344CB8AC3E}">
        <p14:creationId xmlns:p14="http://schemas.microsoft.com/office/powerpoint/2010/main" val="12058586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8</a:t>
            </a:fld>
            <a:endParaRPr lang="it-IT"/>
          </a:p>
        </p:txBody>
      </p:sp>
      <p:sp>
        <p:nvSpPr>
          <p:cNvPr id="2" name="Rettangolo 1"/>
          <p:cNvSpPr/>
          <p:nvPr/>
        </p:nvSpPr>
        <p:spPr>
          <a:xfrm>
            <a:off x="382791" y="523092"/>
            <a:ext cx="8926688" cy="2215991"/>
          </a:xfrm>
          <a:prstGeom prst="rect">
            <a:avLst/>
          </a:prstGeom>
          <a:ln>
            <a:noFill/>
          </a:ln>
        </p:spPr>
        <p:txBody>
          <a:bodyPr wrap="square">
            <a:spAutoFit/>
          </a:bodyPr>
          <a:lstStyle/>
          <a:p>
            <a:pPr marL="285750" indent="-285750">
              <a:buFont typeface="Arial"/>
              <a:buChar char="•"/>
            </a:pPr>
            <a:r>
              <a:rPr lang="en-GB" b="1" dirty="0" smtClean="0">
                <a:solidFill>
                  <a:srgbClr val="800000"/>
                </a:solidFill>
                <a:latin typeface="+mj-lt"/>
              </a:rPr>
              <a:t>short-lived </a:t>
            </a:r>
            <a:r>
              <a:rPr lang="en-GB" dirty="0" smtClean="0">
                <a:latin typeface="+mj-lt"/>
              </a:rPr>
              <a:t>(</a:t>
            </a:r>
            <a:r>
              <a:rPr lang="en-GB" b="1" dirty="0" smtClean="0">
                <a:solidFill>
                  <a:srgbClr val="0000FF"/>
                </a:solidFill>
                <a:latin typeface="+mj-lt"/>
              </a:rPr>
              <a:t>10</a:t>
            </a:r>
            <a:r>
              <a:rPr lang="en-GB" b="1" baseline="30000" dirty="0" smtClean="0">
                <a:solidFill>
                  <a:srgbClr val="0000FF"/>
                </a:solidFill>
                <a:latin typeface="+mj-lt"/>
              </a:rPr>
              <a:t>7 </a:t>
            </a:r>
            <a:r>
              <a:rPr lang="en-GB" b="1" dirty="0" smtClean="0">
                <a:solidFill>
                  <a:srgbClr val="0000FF"/>
                </a:solidFill>
                <a:latin typeface="+mj-lt"/>
              </a:rPr>
              <a:t>-10</a:t>
            </a:r>
            <a:r>
              <a:rPr lang="en-GB" b="1" baseline="30000" dirty="0" smtClean="0">
                <a:solidFill>
                  <a:srgbClr val="0000FF"/>
                </a:solidFill>
                <a:latin typeface="+mj-lt"/>
              </a:rPr>
              <a:t>8</a:t>
            </a:r>
            <a:r>
              <a:rPr lang="en-GB" b="1" dirty="0">
                <a:solidFill>
                  <a:srgbClr val="0000FF"/>
                </a:solidFill>
                <a:latin typeface="+mj-lt"/>
              </a:rPr>
              <a:t> </a:t>
            </a:r>
            <a:r>
              <a:rPr lang="en-GB" b="1" dirty="0" err="1" smtClean="0">
                <a:solidFill>
                  <a:srgbClr val="0000FF"/>
                </a:solidFill>
                <a:latin typeface="+mj-lt"/>
              </a:rPr>
              <a:t>yr</a:t>
            </a:r>
            <a:r>
              <a:rPr lang="en-GB" b="1" dirty="0" smtClean="0">
                <a:solidFill>
                  <a:srgbClr val="0000FF"/>
                </a:solidFill>
                <a:latin typeface="+mj-lt"/>
              </a:rPr>
              <a:t> </a:t>
            </a:r>
            <a:r>
              <a:rPr lang="en-GB" dirty="0" smtClean="0">
                <a:latin typeface="+mj-lt"/>
              </a:rPr>
              <a:t>, e.g</a:t>
            </a:r>
            <a:r>
              <a:rPr lang="en-GB" b="1" dirty="0" smtClean="0">
                <a:latin typeface="+mj-lt"/>
              </a:rPr>
              <a:t>. </a:t>
            </a:r>
            <a:r>
              <a:rPr lang="en-GB" dirty="0" smtClean="0">
                <a:latin typeface="+mj-lt"/>
              </a:rPr>
              <a:t>Porciani+2004) </a:t>
            </a:r>
          </a:p>
          <a:p>
            <a:pPr marL="285750" indent="-285750">
              <a:buFont typeface="Arial"/>
              <a:buChar char="•"/>
            </a:pPr>
            <a:r>
              <a:rPr lang="en-GB" b="1" dirty="0" smtClean="0">
                <a:solidFill>
                  <a:srgbClr val="800000"/>
                </a:solidFill>
                <a:latin typeface="+mj-lt"/>
                <a:sym typeface="Wingdings"/>
              </a:rPr>
              <a:t>rare :   </a:t>
            </a:r>
            <a:r>
              <a:rPr lang="en-GB" b="1" dirty="0" smtClean="0">
                <a:solidFill>
                  <a:srgbClr val="0000FF"/>
                </a:solidFill>
                <a:latin typeface="+mj-lt"/>
                <a:sym typeface="Wingdings"/>
              </a:rPr>
              <a:t>density……. (z=1)   </a:t>
            </a:r>
            <a:endParaRPr lang="en-GB" b="1" dirty="0">
              <a:latin typeface="+mj-lt"/>
              <a:sym typeface="Wingdings"/>
            </a:endParaRPr>
          </a:p>
          <a:p>
            <a:pPr marL="285750" indent="-285750">
              <a:buFont typeface="Arial"/>
              <a:buChar char="•"/>
            </a:pPr>
            <a:r>
              <a:rPr lang="en-GB" b="1" dirty="0" smtClean="0">
                <a:solidFill>
                  <a:srgbClr val="000000"/>
                </a:solidFill>
              </a:rPr>
              <a:t>typical </a:t>
            </a:r>
            <a:r>
              <a:rPr lang="en-GB" b="1" dirty="0">
                <a:solidFill>
                  <a:srgbClr val="000000"/>
                </a:solidFill>
              </a:rPr>
              <a:t>mass: </a:t>
            </a:r>
            <a:r>
              <a:rPr lang="en-US" b="1" dirty="0">
                <a:solidFill>
                  <a:srgbClr val="0000FF"/>
                </a:solidFill>
              </a:rPr>
              <a:t>1-20 </a:t>
            </a:r>
            <a:r>
              <a:rPr lang="en-US" b="1" dirty="0">
                <a:solidFill>
                  <a:srgbClr val="0000FF"/>
                </a:solidFill>
                <a:ea typeface="Wingdings"/>
                <a:cs typeface="Wingdings"/>
                <a:sym typeface="Wingdings"/>
              </a:rPr>
              <a:t></a:t>
            </a:r>
            <a:r>
              <a:rPr lang="en-US" b="1" dirty="0">
                <a:solidFill>
                  <a:srgbClr val="0000FF"/>
                </a:solidFill>
              </a:rPr>
              <a:t>10</a:t>
            </a:r>
            <a:r>
              <a:rPr lang="en-US" b="1" baseline="30000" dirty="0">
                <a:solidFill>
                  <a:srgbClr val="0000FF"/>
                </a:solidFill>
              </a:rPr>
              <a:t>11</a:t>
            </a:r>
            <a:r>
              <a:rPr lang="en-US" b="1" baseline="30000" dirty="0">
                <a:solidFill>
                  <a:srgbClr val="0000FF"/>
                </a:solidFill>
                <a:sym typeface="Wingdings"/>
              </a:rPr>
              <a:t> </a:t>
            </a:r>
            <a:r>
              <a:rPr lang="en-US" b="1" dirty="0">
                <a:solidFill>
                  <a:srgbClr val="0000FF"/>
                </a:solidFill>
              </a:rPr>
              <a:t> M</a:t>
            </a:r>
            <a:r>
              <a:rPr lang="en-US" b="1" dirty="0">
                <a:solidFill>
                  <a:srgbClr val="0000FF"/>
                </a:solidFill>
                <a:ea typeface="Wingdings"/>
                <a:cs typeface="Wingdings"/>
                <a:sym typeface="Wingdings"/>
              </a:rPr>
              <a:t></a:t>
            </a:r>
          </a:p>
          <a:p>
            <a:endParaRPr lang="en-GB" b="1" dirty="0" smtClean="0">
              <a:solidFill>
                <a:srgbClr val="0000FF"/>
              </a:solidFill>
              <a:latin typeface="+mj-lt"/>
              <a:cs typeface="Century Gothic"/>
              <a:sym typeface="Wingdings"/>
            </a:endParaRPr>
          </a:p>
          <a:p>
            <a:pPr marL="285750" indent="-285750">
              <a:buFont typeface="Arial"/>
              <a:buChar char="•"/>
            </a:pPr>
            <a:r>
              <a:rPr lang="en-GB" b="1" dirty="0">
                <a:solidFill>
                  <a:srgbClr val="0000FF"/>
                </a:solidFill>
              </a:rPr>
              <a:t>~ 300,000 </a:t>
            </a:r>
            <a:r>
              <a:rPr lang="en-GB" dirty="0"/>
              <a:t>spectroscopic QSOs (SDSS+2QZ</a:t>
            </a:r>
            <a:r>
              <a:rPr lang="en-GB" dirty="0" smtClean="0"/>
              <a:t>)</a:t>
            </a:r>
          </a:p>
          <a:p>
            <a:pPr marL="285750" indent="-285750">
              <a:buFont typeface="Arial"/>
              <a:buChar char="•"/>
            </a:pPr>
            <a:endParaRPr lang="en-GB" sz="1600" b="1" dirty="0">
              <a:solidFill>
                <a:srgbClr val="800000"/>
              </a:solidFill>
            </a:endParaRPr>
          </a:p>
          <a:p>
            <a:pPr marL="285750" indent="-285750">
              <a:buFont typeface="Arial"/>
              <a:buChar char="•"/>
            </a:pPr>
            <a:endParaRPr lang="en-GB" sz="1600" dirty="0">
              <a:latin typeface="+mj-lt"/>
              <a:cs typeface="Century Gothic"/>
            </a:endParaRPr>
          </a:p>
          <a:p>
            <a:endParaRPr lang="en-GB" sz="1600" dirty="0" smtClean="0">
              <a:latin typeface="+mj-lt"/>
            </a:endParaRPr>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STATISTICS of QSOs.</a:t>
            </a:r>
            <a:endParaRPr lang="it-IT" sz="2400" dirty="0">
              <a:solidFill>
                <a:srgbClr val="800000"/>
              </a:solidFill>
              <a:latin typeface="Century Gothic"/>
              <a:cs typeface="Century Gothic"/>
            </a:endParaRPr>
          </a:p>
        </p:txBody>
      </p:sp>
    </p:spTree>
    <p:extLst>
      <p:ext uri="{BB962C8B-B14F-4D97-AF65-F5344CB8AC3E}">
        <p14:creationId xmlns:p14="http://schemas.microsoft.com/office/powerpoint/2010/main" val="2504813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09601"/>
            <a:ext cx="7772400" cy="416123"/>
          </a:xfrm>
        </p:spPr>
        <p:txBody>
          <a:bodyPr/>
          <a:lstStyle/>
          <a:p>
            <a:r>
              <a:rPr lang="en-GB" sz="1800" dirty="0" smtClean="0">
                <a:solidFill>
                  <a:srgbClr val="800000"/>
                </a:solidFill>
              </a:rPr>
              <a:t>Large Samples</a:t>
            </a:r>
            <a:endParaRPr lang="en-GB" sz="1800" dirty="0">
              <a:solidFill>
                <a:srgbClr val="800000"/>
              </a:solidFill>
            </a:endParaRPr>
          </a:p>
        </p:txBody>
      </p:sp>
      <p:sp>
        <p:nvSpPr>
          <p:cNvPr id="5" name="Rettangolo 4"/>
          <p:cNvSpPr/>
          <p:nvPr/>
        </p:nvSpPr>
        <p:spPr>
          <a:xfrm>
            <a:off x="4842107" y="1859117"/>
            <a:ext cx="3739211" cy="1661993"/>
          </a:xfrm>
          <a:prstGeom prst="rect">
            <a:avLst/>
          </a:prstGeom>
        </p:spPr>
        <p:txBody>
          <a:bodyPr wrap="square">
            <a:spAutoFit/>
          </a:bodyPr>
          <a:lstStyle/>
          <a:p>
            <a:r>
              <a:rPr lang="en-GB" baseline="30000" dirty="0"/>
              <a:t>Δθ &lt; </a:t>
            </a:r>
            <a:r>
              <a:rPr lang="en-GB" baseline="30000" dirty="0" smtClean="0"/>
              <a:t>3’′:</a:t>
            </a:r>
            <a:r>
              <a:rPr lang="en-GB" dirty="0" smtClean="0"/>
              <a:t> </a:t>
            </a:r>
            <a:r>
              <a:rPr lang="en-GB" baseline="30000" dirty="0" smtClean="0"/>
              <a:t>gravitationally </a:t>
            </a:r>
            <a:r>
              <a:rPr lang="en-GB" baseline="30000" dirty="0"/>
              <a:t>lensed quasars </a:t>
            </a:r>
            <a:r>
              <a:rPr lang="en-GB" baseline="30000" dirty="0" smtClean="0"/>
              <a:t>that</a:t>
            </a:r>
            <a:r>
              <a:rPr lang="en-GB" dirty="0" smtClean="0"/>
              <a:t> </a:t>
            </a:r>
            <a:r>
              <a:rPr lang="en-GB" baseline="30000" dirty="0" smtClean="0"/>
              <a:t>not </a:t>
            </a:r>
            <a:r>
              <a:rPr lang="en-GB" baseline="30000" dirty="0"/>
              <a:t>meet the lens criteria discussed in </a:t>
            </a:r>
            <a:r>
              <a:rPr lang="en-GB" baseline="30000" dirty="0" err="1"/>
              <a:t>Kochanek</a:t>
            </a:r>
            <a:r>
              <a:rPr lang="en-GB" baseline="30000" dirty="0"/>
              <a:t> et al. (1999). </a:t>
            </a:r>
            <a:endParaRPr lang="en-GB" baseline="30000" dirty="0" smtClean="0"/>
          </a:p>
          <a:p>
            <a:r>
              <a:rPr lang="en-GB" baseline="30000" dirty="0" smtClean="0"/>
              <a:t>Δθ </a:t>
            </a:r>
            <a:r>
              <a:rPr lang="en-GB" baseline="30000" dirty="0"/>
              <a:t>&gt; 3′</a:t>
            </a:r>
            <a:r>
              <a:rPr lang="en-GB" baseline="30000" dirty="0" smtClean="0"/>
              <a:t>′:</a:t>
            </a:r>
            <a:r>
              <a:rPr lang="en-GB" dirty="0" smtClean="0"/>
              <a:t> </a:t>
            </a:r>
            <a:r>
              <a:rPr lang="en-GB" baseline="30000" dirty="0" smtClean="0"/>
              <a:t>a</a:t>
            </a:r>
            <a:r>
              <a:rPr lang="en-GB" dirty="0" smtClean="0"/>
              <a:t> </a:t>
            </a:r>
            <a:r>
              <a:rPr lang="en-GB" baseline="30000" dirty="0" smtClean="0"/>
              <a:t>pair </a:t>
            </a:r>
            <a:r>
              <a:rPr lang="en-GB" baseline="30000" dirty="0"/>
              <a:t>must be a binary if it is composed by one radio bright image and one radio quiet image</a:t>
            </a:r>
            <a:r>
              <a:rPr lang="en-GB" baseline="30000" dirty="0" smtClean="0"/>
              <a:t>.</a:t>
            </a:r>
          </a:p>
          <a:p>
            <a:r>
              <a:rPr lang="en-GB" baseline="30000" dirty="0" smtClean="0"/>
              <a:t> </a:t>
            </a:r>
            <a:r>
              <a:rPr lang="en-GB" baseline="30000" dirty="0"/>
              <a:t>For </a:t>
            </a:r>
            <a:r>
              <a:rPr lang="en-GB" baseline="30000" dirty="0" smtClean="0"/>
              <a:t>larger separations: </a:t>
            </a:r>
            <a:r>
              <a:rPr lang="en-GB" baseline="30000" dirty="0" err="1" smtClean="0"/>
              <a:t>color</a:t>
            </a:r>
            <a:r>
              <a:rPr lang="en-GB" baseline="30000" dirty="0" smtClean="0"/>
              <a:t> </a:t>
            </a:r>
            <a:r>
              <a:rPr lang="en-GB" baseline="30000" dirty="0"/>
              <a:t>selection </a:t>
            </a:r>
            <a:r>
              <a:rPr lang="en-GB" baseline="30000" dirty="0" smtClean="0"/>
              <a:t>+</a:t>
            </a:r>
            <a:r>
              <a:rPr lang="en-GB" dirty="0" smtClean="0"/>
              <a:t> </a:t>
            </a:r>
            <a:r>
              <a:rPr lang="en-GB" baseline="30000" dirty="0"/>
              <a:t>f</a:t>
            </a:r>
            <a:r>
              <a:rPr lang="en-GB" baseline="30000" dirty="0" smtClean="0"/>
              <a:t>ollow</a:t>
            </a:r>
            <a:r>
              <a:rPr lang="en-GB" baseline="30000" dirty="0"/>
              <a:t>-up observations </a:t>
            </a:r>
            <a:r>
              <a:rPr lang="en-GB" baseline="30000" dirty="0" smtClean="0"/>
              <a:t>to </a:t>
            </a:r>
            <a:r>
              <a:rPr lang="en-GB" baseline="30000" dirty="0"/>
              <a:t>confirm the binary hypothesis.</a:t>
            </a:r>
            <a:endParaRPr lang="en-GB" dirty="0"/>
          </a:p>
        </p:txBody>
      </p:sp>
      <p:sp>
        <p:nvSpPr>
          <p:cNvPr id="7" name="Sottotitolo 4"/>
          <p:cNvSpPr txBox="1">
            <a:spLocks/>
          </p:cNvSpPr>
          <p:nvPr/>
        </p:nvSpPr>
        <p:spPr>
          <a:xfrm>
            <a:off x="1712922" y="3945872"/>
            <a:ext cx="5627019" cy="137495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GB" sz="2000" dirty="0" smtClean="0">
                <a:solidFill>
                  <a:schemeClr val="tx1"/>
                </a:solidFill>
              </a:rPr>
              <a:t>2pcf for QSOs  with10 </a:t>
            </a:r>
            <a:r>
              <a:rPr lang="en-GB" sz="2000" baseline="30000" dirty="0" smtClean="0">
                <a:solidFill>
                  <a:schemeClr val="tx1"/>
                </a:solidFill>
              </a:rPr>
              <a:t>h-</a:t>
            </a:r>
            <a:r>
              <a:rPr lang="en-GB" sz="2000" dirty="0" smtClean="0">
                <a:solidFill>
                  <a:schemeClr val="tx1"/>
                </a:solidFill>
              </a:rPr>
              <a:t>1&lt;R</a:t>
            </a:r>
            <a:r>
              <a:rPr lang="en-GB" sz="2000" baseline="-25000" dirty="0" smtClean="0">
                <a:solidFill>
                  <a:schemeClr val="tx1"/>
                </a:solidFill>
              </a:rPr>
              <a:t>prop</a:t>
            </a:r>
            <a:r>
              <a:rPr lang="en-GB" sz="2000" dirty="0" smtClean="0">
                <a:solidFill>
                  <a:schemeClr val="tx1"/>
                </a:solidFill>
              </a:rPr>
              <a:t>&lt;400 h</a:t>
            </a:r>
            <a:r>
              <a:rPr lang="en-GB" sz="2000" baseline="30000" dirty="0" smtClean="0">
                <a:solidFill>
                  <a:schemeClr val="tx1"/>
                </a:solidFill>
              </a:rPr>
              <a:t>-1:</a:t>
            </a:r>
            <a:endParaRPr lang="en-GB" sz="2000" dirty="0" smtClean="0">
              <a:solidFill>
                <a:schemeClr val="tx1"/>
              </a:solidFill>
            </a:endParaRPr>
          </a:p>
          <a:p>
            <a:pPr algn="l"/>
            <a:r>
              <a:rPr lang="en-GB" sz="2000" dirty="0" smtClean="0">
                <a:solidFill>
                  <a:srgbClr val="800000"/>
                </a:solidFill>
              </a:rPr>
              <a:t>excess clustering at </a:t>
            </a:r>
            <a:r>
              <a:rPr lang="en-GB" sz="2000" dirty="0" smtClean="0">
                <a:solidFill>
                  <a:schemeClr val="tx1"/>
                </a:solidFill>
              </a:rPr>
              <a:t>R</a:t>
            </a:r>
            <a:r>
              <a:rPr lang="en-GB" sz="2000" baseline="-25000" dirty="0" smtClean="0">
                <a:solidFill>
                  <a:schemeClr val="tx1"/>
                </a:solidFill>
              </a:rPr>
              <a:t>prop</a:t>
            </a:r>
            <a:r>
              <a:rPr lang="en-GB" sz="2000" dirty="0" smtClean="0">
                <a:solidFill>
                  <a:schemeClr val="tx1"/>
                </a:solidFill>
              </a:rPr>
              <a:t>&lt;40 h</a:t>
            </a:r>
            <a:r>
              <a:rPr lang="en-GB" sz="2000" baseline="30000" dirty="0" smtClean="0">
                <a:solidFill>
                  <a:schemeClr val="tx1"/>
                </a:solidFill>
              </a:rPr>
              <a:t>-1 </a:t>
            </a:r>
            <a:r>
              <a:rPr lang="en-GB" sz="2000" dirty="0" smtClean="0">
                <a:solidFill>
                  <a:schemeClr val="tx1"/>
                </a:solidFill>
              </a:rPr>
              <a:t>kpc</a:t>
            </a:r>
            <a:r>
              <a:rPr lang="en-GB" sz="2000" baseline="30000" dirty="0" smtClean="0">
                <a:solidFill>
                  <a:schemeClr val="tx1"/>
                </a:solidFill>
              </a:rPr>
              <a:t> </a:t>
            </a:r>
          </a:p>
          <a:p>
            <a:pPr algn="l"/>
            <a:r>
              <a:rPr lang="en-GB" sz="2000" dirty="0" smtClean="0">
                <a:solidFill>
                  <a:schemeClr val="tx1"/>
                </a:solidFill>
              </a:rPr>
              <a:t>=10 x </a:t>
            </a:r>
            <a:r>
              <a:rPr lang="en-GB" sz="2000" dirty="0" smtClean="0">
                <a:solidFill>
                  <a:srgbClr val="800000"/>
                </a:solidFill>
              </a:rPr>
              <a:t>excess clustering at </a:t>
            </a:r>
            <a:r>
              <a:rPr lang="en-GB" sz="2000" dirty="0" smtClean="0">
                <a:solidFill>
                  <a:schemeClr val="tx1"/>
                </a:solidFill>
              </a:rPr>
              <a:t>R</a:t>
            </a:r>
            <a:r>
              <a:rPr lang="en-GB" sz="2000" baseline="-25000" dirty="0" smtClean="0">
                <a:solidFill>
                  <a:schemeClr val="tx1"/>
                </a:solidFill>
              </a:rPr>
              <a:t>prop</a:t>
            </a:r>
            <a:r>
              <a:rPr lang="en-GB" sz="2000" dirty="0" smtClean="0">
                <a:solidFill>
                  <a:schemeClr val="tx1"/>
                </a:solidFill>
              </a:rPr>
              <a:t>&lt;3 h</a:t>
            </a:r>
            <a:r>
              <a:rPr lang="en-GB" sz="2000" baseline="30000" dirty="0" smtClean="0">
                <a:solidFill>
                  <a:schemeClr val="tx1"/>
                </a:solidFill>
              </a:rPr>
              <a:t>-1 </a:t>
            </a:r>
            <a:r>
              <a:rPr lang="en-GB" sz="2000" dirty="0" smtClean="0">
                <a:solidFill>
                  <a:schemeClr val="tx1"/>
                </a:solidFill>
              </a:rPr>
              <a:t>mpc</a:t>
            </a:r>
            <a:r>
              <a:rPr lang="en-GB" sz="2000" baseline="30000" dirty="0" smtClean="0">
                <a:solidFill>
                  <a:schemeClr val="tx1"/>
                </a:solidFill>
              </a:rPr>
              <a:t> </a:t>
            </a:r>
            <a:endParaRPr lang="en-GB" sz="2000" dirty="0">
              <a:solidFill>
                <a:schemeClr val="tx1"/>
              </a:solidFill>
            </a:endParaRPr>
          </a:p>
        </p:txBody>
      </p:sp>
      <p:sp>
        <p:nvSpPr>
          <p:cNvPr id="8" name="Sottotitolo 4"/>
          <p:cNvSpPr txBox="1">
            <a:spLocks/>
          </p:cNvSpPr>
          <p:nvPr/>
        </p:nvSpPr>
        <p:spPr>
          <a:xfrm>
            <a:off x="131954" y="1688814"/>
            <a:ext cx="5146206" cy="10013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GB" sz="8000" dirty="0" smtClean="0">
                <a:solidFill>
                  <a:schemeClr val="tx1"/>
                </a:solidFill>
              </a:rPr>
              <a:t>Hennawi+2006 </a:t>
            </a:r>
            <a:r>
              <a:rPr lang="en-GB" sz="8000" dirty="0">
                <a:solidFill>
                  <a:schemeClr val="tx1"/>
                </a:solidFill>
              </a:rPr>
              <a:t> </a:t>
            </a:r>
            <a:r>
              <a:rPr lang="en-GB" sz="8000" dirty="0" smtClean="0">
                <a:solidFill>
                  <a:schemeClr val="tx1"/>
                </a:solidFill>
              </a:rPr>
              <a:t>     221 close pairs			</a:t>
            </a:r>
            <a:r>
              <a:rPr lang="en-GB" sz="8000" dirty="0">
                <a:solidFill>
                  <a:schemeClr val="tx1"/>
                </a:solidFill>
              </a:rPr>
              <a:t> </a:t>
            </a:r>
            <a:r>
              <a:rPr lang="en-GB" sz="8000" dirty="0" smtClean="0">
                <a:solidFill>
                  <a:schemeClr val="tx1"/>
                </a:solidFill>
              </a:rPr>
              <a:t>      0.5&lt;z&lt;3.0</a:t>
            </a:r>
          </a:p>
          <a:p>
            <a:pPr algn="l"/>
            <a:r>
              <a:rPr lang="en-GB" sz="8000" dirty="0">
                <a:solidFill>
                  <a:schemeClr val="tx1"/>
                </a:solidFill>
              </a:rPr>
              <a:t>	</a:t>
            </a:r>
            <a:r>
              <a:rPr lang="en-GB" sz="8000" dirty="0" smtClean="0">
                <a:solidFill>
                  <a:schemeClr val="tx1"/>
                </a:solidFill>
              </a:rPr>
              <a:t>	      </a:t>
            </a:r>
            <a:r>
              <a:rPr lang="en-GB" sz="8000" dirty="0" err="1" smtClean="0">
                <a:solidFill>
                  <a:schemeClr val="tx1"/>
                </a:solidFill>
              </a:rPr>
              <a:t>Rprop</a:t>
            </a:r>
            <a:r>
              <a:rPr lang="en-GB" sz="8000" dirty="0" smtClean="0">
                <a:solidFill>
                  <a:schemeClr val="tx1"/>
                </a:solidFill>
              </a:rPr>
              <a:t>&lt;1MPC h-</a:t>
            </a:r>
            <a:r>
              <a:rPr lang="en-GB" sz="6400" baseline="30000" dirty="0" smtClean="0">
                <a:solidFill>
                  <a:schemeClr val="tx1"/>
                </a:solidFill>
              </a:rPr>
              <a:t>1</a:t>
            </a:r>
          </a:p>
          <a:p>
            <a:pPr algn="l"/>
            <a:endParaRPr lang="en-GB" sz="6400" baseline="30000" dirty="0" smtClean="0">
              <a:solidFill>
                <a:schemeClr val="tx1"/>
              </a:solidFill>
            </a:endParaRPr>
          </a:p>
          <a:p>
            <a:pPr algn="l"/>
            <a:endParaRPr lang="en-GB" sz="1600" baseline="30000" dirty="0" smtClean="0">
              <a:solidFill>
                <a:schemeClr val="tx1"/>
              </a:solidFill>
            </a:endParaRPr>
          </a:p>
          <a:p>
            <a:pPr algn="l"/>
            <a:r>
              <a:rPr lang="en-GB" sz="1600" baseline="30000" dirty="0" smtClean="0">
                <a:solidFill>
                  <a:schemeClr val="tx1"/>
                </a:solidFill>
              </a:rPr>
              <a:t>								</a:t>
            </a:r>
            <a:endParaRPr lang="en-GB" sz="1600" dirty="0">
              <a:solidFill>
                <a:schemeClr val="tx1"/>
              </a:solidFill>
            </a:endParaRPr>
          </a:p>
        </p:txBody>
      </p:sp>
      <p:sp>
        <p:nvSpPr>
          <p:cNvPr id="3" name="Segnaposto piè di pagina 2"/>
          <p:cNvSpPr>
            <a:spLocks noGrp="1"/>
          </p:cNvSpPr>
          <p:nvPr>
            <p:ph type="ftr" sz="quarter" idx="12"/>
          </p:nvPr>
        </p:nvSpPr>
        <p:spPr/>
        <p:txBody>
          <a:bodyPr/>
          <a:lstStyle/>
          <a:p>
            <a:r>
              <a:rPr lang="en-GB" smtClean="0"/>
              <a:t>A. Sandrinelli, AGN11, Where Black Holes and Galaxies Meet, Trieste, 2014.09.24</a:t>
            </a:r>
            <a:endParaRPr lang="en-GB"/>
          </a:p>
        </p:txBody>
      </p:sp>
      <p:sp>
        <p:nvSpPr>
          <p:cNvPr id="4" name="Segnaposto numero diapositiva 3"/>
          <p:cNvSpPr>
            <a:spLocks noGrp="1"/>
          </p:cNvSpPr>
          <p:nvPr>
            <p:ph type="sldNum" sz="quarter" idx="11"/>
          </p:nvPr>
        </p:nvSpPr>
        <p:spPr/>
        <p:txBody>
          <a:bodyPr/>
          <a:lstStyle/>
          <a:p>
            <a:fld id="{E868BC2B-9850-0A43-BD01-D193DFC7AA2D}" type="slidenum">
              <a:rPr lang="en-GB" smtClean="0"/>
              <a:t>80</a:t>
            </a:fld>
            <a:endParaRPr lang="en-GB"/>
          </a:p>
        </p:txBody>
      </p:sp>
    </p:spTree>
    <p:extLst>
      <p:ext uri="{BB962C8B-B14F-4D97-AF65-F5344CB8AC3E}">
        <p14:creationId xmlns:p14="http://schemas.microsoft.com/office/powerpoint/2010/main" val="1772202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74186" y="3397705"/>
            <a:ext cx="5069411" cy="5078314"/>
          </a:xfrm>
          <a:prstGeom prst="rect">
            <a:avLst/>
          </a:prstGeom>
          <a:noFill/>
        </p:spPr>
        <p:txBody>
          <a:bodyPr wrap="square" rtlCol="0">
            <a:spAutoFit/>
          </a:bodyPr>
          <a:lstStyle/>
          <a:p>
            <a:pPr marL="285750" indent="-285750">
              <a:buFont typeface="Arial"/>
              <a:buChar char="•"/>
            </a:pPr>
            <a:r>
              <a:rPr lang="en-GB" b="1" dirty="0" smtClean="0">
                <a:solidFill>
                  <a:srgbClr val="000000"/>
                </a:solidFill>
                <a:latin typeface="+mj-lt"/>
              </a:rPr>
              <a:t>24/28 </a:t>
            </a:r>
            <a:r>
              <a:rPr lang="en-GB" dirty="0" smtClean="0">
                <a:solidFill>
                  <a:srgbClr val="000000"/>
                </a:solidFill>
                <a:latin typeface="+mj-lt"/>
              </a:rPr>
              <a:t>resolved hosts</a:t>
            </a:r>
          </a:p>
          <a:p>
            <a:pPr marL="285750" indent="-285750">
              <a:buFont typeface="Arial"/>
              <a:buChar char="•"/>
            </a:pPr>
            <a:r>
              <a:rPr lang="en-GB" b="1" dirty="0" smtClean="0">
                <a:solidFill>
                  <a:srgbClr val="000000"/>
                </a:solidFill>
                <a:latin typeface="+mj-lt"/>
              </a:rPr>
              <a:t>10 pairs </a:t>
            </a:r>
            <a:r>
              <a:rPr lang="en-GB" dirty="0" smtClean="0">
                <a:solidFill>
                  <a:srgbClr val="000000"/>
                </a:solidFill>
                <a:latin typeface="+mj-lt"/>
              </a:rPr>
              <a:t>with eithers resolved  host</a:t>
            </a:r>
          </a:p>
          <a:p>
            <a:pPr marL="285750" indent="-285750">
              <a:buFont typeface="Arial"/>
              <a:buChar char="•"/>
            </a:pPr>
            <a:r>
              <a:rPr lang="en-GB" b="1" dirty="0" smtClean="0">
                <a:solidFill>
                  <a:srgbClr val="000000"/>
                </a:solidFill>
                <a:latin typeface="+mj-lt"/>
              </a:rPr>
              <a:t>host </a:t>
            </a:r>
            <a:r>
              <a:rPr lang="en-GB" b="1" dirty="0" err="1" smtClean="0">
                <a:solidFill>
                  <a:srgbClr val="000000"/>
                </a:solidFill>
                <a:latin typeface="+mj-lt"/>
              </a:rPr>
              <a:t>stypical</a:t>
            </a:r>
            <a:r>
              <a:rPr lang="en-GB" b="1" dirty="0" smtClean="0">
                <a:solidFill>
                  <a:srgbClr val="000000"/>
                </a:solidFill>
                <a:latin typeface="+mj-lt"/>
              </a:rPr>
              <a:t> </a:t>
            </a:r>
            <a:r>
              <a:rPr lang="en-GB" b="1" dirty="0">
                <a:solidFill>
                  <a:srgbClr val="000000"/>
                </a:solidFill>
                <a:latin typeface="+mj-lt"/>
              </a:rPr>
              <a:t>luminosity: </a:t>
            </a:r>
            <a:r>
              <a:rPr lang="en-GB" b="1" dirty="0" smtClean="0">
                <a:solidFill>
                  <a:srgbClr val="3366FF"/>
                </a:solidFill>
                <a:latin typeface="+mj-lt"/>
              </a:rPr>
              <a:t>M* &lt; M &lt; M</a:t>
            </a:r>
            <a:r>
              <a:rPr lang="en-GB" b="1" dirty="0">
                <a:solidFill>
                  <a:srgbClr val="3366FF"/>
                </a:solidFill>
                <a:latin typeface="+mj-lt"/>
              </a:rPr>
              <a:t>*</a:t>
            </a:r>
            <a:r>
              <a:rPr lang="en-GB" b="1" dirty="0" smtClean="0">
                <a:solidFill>
                  <a:srgbClr val="3366FF"/>
                </a:solidFill>
                <a:latin typeface="+mj-lt"/>
              </a:rPr>
              <a:t>-</a:t>
            </a:r>
            <a:r>
              <a:rPr lang="en-GB" b="1" dirty="0">
                <a:solidFill>
                  <a:srgbClr val="3366FF"/>
                </a:solidFill>
                <a:latin typeface="+mj-lt"/>
              </a:rPr>
              <a:t>3</a:t>
            </a:r>
            <a:endParaRPr lang="en-GB" dirty="0">
              <a:solidFill>
                <a:srgbClr val="000000"/>
              </a:solidFill>
              <a:latin typeface="+mj-lt"/>
            </a:endParaRPr>
          </a:p>
          <a:p>
            <a:r>
              <a:rPr lang="en-GB" dirty="0">
                <a:solidFill>
                  <a:srgbClr val="000000"/>
                </a:solidFill>
                <a:latin typeface="+mj-lt"/>
              </a:rPr>
              <a:t> </a:t>
            </a:r>
            <a:r>
              <a:rPr lang="en-GB" dirty="0" smtClean="0">
                <a:solidFill>
                  <a:srgbClr val="000000"/>
                </a:solidFill>
                <a:latin typeface="+mj-lt"/>
              </a:rPr>
              <a:t>   </a:t>
            </a:r>
            <a:r>
              <a:rPr lang="en-GB" b="1" dirty="0" smtClean="0">
                <a:solidFill>
                  <a:srgbClr val="000000"/>
                </a:solidFill>
                <a:latin typeface="+mj-lt"/>
              </a:rPr>
              <a:t>slightly  </a:t>
            </a:r>
            <a:r>
              <a:rPr lang="en-GB" b="1" dirty="0">
                <a:solidFill>
                  <a:srgbClr val="000000"/>
                </a:solidFill>
                <a:latin typeface="+mj-lt"/>
              </a:rPr>
              <a:t>increasing   with </a:t>
            </a:r>
            <a:r>
              <a:rPr lang="en-GB" b="1" dirty="0" smtClean="0">
                <a:solidFill>
                  <a:srgbClr val="000000"/>
                </a:solidFill>
                <a:latin typeface="+mj-lt"/>
              </a:rPr>
              <a:t>redshift</a:t>
            </a:r>
          </a:p>
          <a:p>
            <a:endParaRPr lang="en-GB" dirty="0">
              <a:solidFill>
                <a:srgbClr val="000000"/>
              </a:solidFill>
            </a:endParaRPr>
          </a:p>
          <a:p>
            <a:endParaRPr lang="en-GB" b="1" dirty="0" smtClean="0">
              <a:solidFill>
                <a:srgbClr val="800000"/>
              </a:solidFill>
              <a:latin typeface="+mj-lt"/>
            </a:endParaRPr>
          </a:p>
          <a:p>
            <a:endParaRPr lang="en-GB" b="1" dirty="0" smtClean="0">
              <a:solidFill>
                <a:srgbClr val="800000"/>
              </a:solidFill>
              <a:latin typeface="+mj-lt"/>
            </a:endParaRPr>
          </a:p>
          <a:p>
            <a:r>
              <a:rPr lang="en-GB" b="1" dirty="0" smtClean="0">
                <a:solidFill>
                  <a:srgbClr val="800000"/>
                </a:solidFill>
                <a:latin typeface="+mj-lt"/>
              </a:rPr>
              <a:t> </a:t>
            </a:r>
          </a:p>
          <a:p>
            <a:endParaRPr lang="en-US" b="1" dirty="0">
              <a:solidFill>
                <a:srgbClr val="3366FF"/>
              </a:solidFill>
              <a:latin typeface="+mj-lt"/>
              <a:ea typeface="Wingdings"/>
              <a:cs typeface="Wingdings"/>
              <a:sym typeface="Wingdings"/>
            </a:endParaRPr>
          </a:p>
          <a:p>
            <a:endParaRPr lang="en-GB" b="1" dirty="0" smtClean="0">
              <a:solidFill>
                <a:srgbClr val="8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a:p>
            <a:endParaRPr lang="en-GB" b="1" dirty="0" smtClean="0">
              <a:solidFill>
                <a:srgbClr val="800000"/>
              </a:solidFill>
              <a:latin typeface="+mj-lt"/>
            </a:endParaRPr>
          </a:p>
          <a:p>
            <a:pPr marL="285750" indent="-285750">
              <a:buFont typeface="Wingdings" charset="0"/>
              <a:buChar char="è"/>
            </a:pPr>
            <a:endParaRPr lang="en-GB" dirty="0" smtClean="0">
              <a:latin typeface="+mj-lt"/>
              <a:sym typeface="Wingdings"/>
            </a:endParaRPr>
          </a:p>
          <a:p>
            <a:endParaRPr lang="en-GB" b="1" dirty="0">
              <a:solidFill>
                <a:srgbClr val="800000"/>
              </a:solidFill>
              <a:latin typeface="+mj-lt"/>
            </a:endParaRPr>
          </a:p>
          <a:p>
            <a:endParaRPr lang="en-GB" b="1" dirty="0" smtClean="0">
              <a:solidFill>
                <a:srgbClr val="0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2" name="Segnaposto piè di pagina 1"/>
          <p:cNvSpPr>
            <a:spLocks noGrp="1"/>
          </p:cNvSpPr>
          <p:nvPr>
            <p:ph type="ftr" sz="quarter" idx="11"/>
          </p:nvPr>
        </p:nvSpPr>
        <p:spPr>
          <a:xfrm>
            <a:off x="659165" y="6356350"/>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81</a:t>
            </a:fld>
            <a:endParaRPr lang="en-GB"/>
          </a:p>
        </p:txBody>
      </p:sp>
      <p:sp>
        <p:nvSpPr>
          <p:cNvPr id="8" name="CasellaDiTesto 7"/>
          <p:cNvSpPr txBox="1"/>
          <p:nvPr/>
        </p:nvSpPr>
        <p:spPr>
          <a:xfrm>
            <a:off x="219176" y="0"/>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HOST GALAXIES of QSO PAIRS </a:t>
            </a:r>
            <a:r>
              <a:rPr lang="it-IT" sz="2400" dirty="0" smtClean="0">
                <a:solidFill>
                  <a:srgbClr val="FF0000"/>
                </a:solidFill>
                <a:latin typeface="Century Gothic"/>
                <a:cs typeface="Century Gothic"/>
              </a:rPr>
              <a:t>RISERVA</a:t>
            </a:r>
            <a:endParaRPr lang="it-IT" sz="2400" dirty="0">
              <a:solidFill>
                <a:srgbClr val="FF0000"/>
              </a:solidFill>
              <a:latin typeface="Century Gothic"/>
              <a:cs typeface="Century Gothic"/>
            </a:endParaRPr>
          </a:p>
        </p:txBody>
      </p:sp>
      <p:sp>
        <p:nvSpPr>
          <p:cNvPr id="4" name="CasellaDiTesto 3"/>
          <p:cNvSpPr txBox="1"/>
          <p:nvPr/>
        </p:nvSpPr>
        <p:spPr>
          <a:xfrm>
            <a:off x="180685" y="5103671"/>
            <a:ext cx="4374501" cy="2308324"/>
          </a:xfrm>
          <a:prstGeom prst="rect">
            <a:avLst/>
          </a:prstGeom>
          <a:noFill/>
        </p:spPr>
        <p:txBody>
          <a:bodyPr wrap="square" rtlCol="0">
            <a:spAutoFit/>
          </a:bodyPr>
          <a:lstStyle/>
          <a:p>
            <a:pPr algn="ctr"/>
            <a:r>
              <a:rPr lang="en-GB" sz="2400" b="1" dirty="0" smtClean="0">
                <a:solidFill>
                  <a:srgbClr val="800000"/>
                </a:solidFill>
                <a:latin typeface="+mj-lt"/>
              </a:rPr>
              <a:t>NO HOST LUMINOSITY DIFFERENCES </a:t>
            </a:r>
            <a:r>
              <a:rPr lang="en-GB" b="1" dirty="0" smtClean="0">
                <a:solidFill>
                  <a:srgbClr val="800000"/>
                </a:solidFill>
                <a:latin typeface="+mj-lt"/>
              </a:rPr>
              <a:t>between QSOs </a:t>
            </a:r>
            <a:r>
              <a:rPr lang="en-GB" sz="2400" b="1" dirty="0" smtClean="0">
                <a:solidFill>
                  <a:srgbClr val="800000"/>
                </a:solidFill>
                <a:latin typeface="+mj-lt"/>
              </a:rPr>
              <a:t>in pairs </a:t>
            </a:r>
            <a:r>
              <a:rPr lang="en-GB" b="1" dirty="0" smtClean="0">
                <a:solidFill>
                  <a:srgbClr val="800000"/>
                </a:solidFill>
                <a:latin typeface="+mj-lt"/>
              </a:rPr>
              <a:t>and</a:t>
            </a:r>
            <a:r>
              <a:rPr lang="en-GB" sz="2400" b="1" dirty="0" smtClean="0">
                <a:solidFill>
                  <a:srgbClr val="800000"/>
                </a:solidFill>
                <a:latin typeface="+mj-lt"/>
              </a:rPr>
              <a:t> isolated </a:t>
            </a:r>
            <a:r>
              <a:rPr lang="en-GB" b="1" dirty="0" smtClean="0">
                <a:solidFill>
                  <a:srgbClr val="800000"/>
                </a:solidFill>
                <a:latin typeface="+mj-lt"/>
              </a:rPr>
              <a:t>QSOs</a:t>
            </a:r>
          </a:p>
          <a:p>
            <a:pPr algn="ctr"/>
            <a:endParaRPr lang="en-GB" b="1" dirty="0">
              <a:solidFill>
                <a:srgbClr val="800000"/>
              </a:solidFill>
              <a:latin typeface="+mj-lt"/>
            </a:endParaRPr>
          </a:p>
          <a:p>
            <a:pPr algn="ctr"/>
            <a:endParaRPr lang="en-GB" b="1" dirty="0" smtClean="0">
              <a:solidFill>
                <a:srgbClr val="800000"/>
              </a:solidFill>
              <a:latin typeface="+mj-lt"/>
            </a:endParaRPr>
          </a:p>
          <a:p>
            <a:endParaRPr lang="en-GB" b="1" dirty="0" smtClean="0">
              <a:solidFill>
                <a:srgbClr val="800000"/>
              </a:solidFill>
              <a:latin typeface="+mj-lt"/>
            </a:endParaRPr>
          </a:p>
          <a:p>
            <a:endParaRPr lang="en-GB" b="1" dirty="0">
              <a:solidFill>
                <a:srgbClr val="800000"/>
              </a:solidFill>
              <a:latin typeface="+mj-lt"/>
            </a:endParaRPr>
          </a:p>
        </p:txBody>
      </p:sp>
      <p:sp>
        <p:nvSpPr>
          <p:cNvPr id="10" name="Rettangolo 9"/>
          <p:cNvSpPr/>
          <p:nvPr/>
        </p:nvSpPr>
        <p:spPr>
          <a:xfrm>
            <a:off x="90342" y="507421"/>
            <a:ext cx="9014911" cy="1384995"/>
          </a:xfrm>
          <a:prstGeom prst="rect">
            <a:avLst/>
          </a:prstGeom>
          <a:solidFill>
            <a:schemeClr val="accent2">
              <a:lumMod val="20000"/>
              <a:lumOff val="80000"/>
            </a:schemeClr>
          </a:solidFill>
        </p:spPr>
        <p:txBody>
          <a:bodyPr wrap="square">
            <a:spAutoFit/>
          </a:bodyPr>
          <a:lstStyle/>
          <a:p>
            <a:r>
              <a:rPr lang="en-GB" sz="2000" b="1" dirty="0" smtClean="0">
                <a:solidFill>
                  <a:srgbClr val="800000"/>
                </a:solidFill>
                <a:sym typeface="Wingdings"/>
              </a:rPr>
              <a:t>We compared the sample with parallel works related to </a:t>
            </a:r>
            <a:r>
              <a:rPr lang="en-GB" sz="2400" b="1" dirty="0" smtClean="0">
                <a:solidFill>
                  <a:srgbClr val="800000"/>
                </a:solidFill>
                <a:sym typeface="Wingdings"/>
              </a:rPr>
              <a:t>isolated</a:t>
            </a:r>
            <a:r>
              <a:rPr lang="en-GB" sz="2000" b="1" dirty="0" smtClean="0">
                <a:solidFill>
                  <a:srgbClr val="800000"/>
                </a:solidFill>
                <a:sym typeface="Wingdings"/>
              </a:rPr>
              <a:t> QSOs</a:t>
            </a:r>
          </a:p>
          <a:p>
            <a:endParaRPr lang="en-GB" b="1" dirty="0" smtClean="0">
              <a:solidFill>
                <a:srgbClr val="800000"/>
              </a:solidFill>
              <a:sym typeface="Wingdings"/>
            </a:endParaRPr>
          </a:p>
          <a:p>
            <a:r>
              <a:rPr lang="en-GB" sz="1400" dirty="0" smtClean="0"/>
              <a:t>		</a:t>
            </a:r>
            <a:r>
              <a:rPr lang="en-GB" sz="1400" dirty="0" err="1" smtClean="0"/>
              <a:t>Falomo</a:t>
            </a:r>
            <a:r>
              <a:rPr lang="en-GB" sz="1400" dirty="0" smtClean="0"/>
              <a:t>+, 2014</a:t>
            </a:r>
            <a:r>
              <a:rPr lang="en-GB" sz="1400" dirty="0"/>
              <a:t>, </a:t>
            </a:r>
            <a:r>
              <a:rPr lang="en-GB" sz="1400" dirty="0" smtClean="0"/>
              <a:t>MNRAS</a:t>
            </a:r>
            <a:r>
              <a:rPr lang="en-GB" sz="1400" dirty="0"/>
              <a:t>, 440, </a:t>
            </a:r>
            <a:r>
              <a:rPr lang="en-GB" sz="1400" dirty="0" smtClean="0"/>
              <a:t>476, </a:t>
            </a:r>
            <a:r>
              <a:rPr lang="en-GB" sz="1400" b="1" dirty="0" smtClean="0"/>
              <a:t>416 QSO , z&lt;0.5</a:t>
            </a:r>
            <a:endParaRPr lang="en-GB" sz="1400" b="1" dirty="0"/>
          </a:p>
          <a:p>
            <a:r>
              <a:rPr lang="en-GB" sz="1400" dirty="0" smtClean="0"/>
              <a:t>		</a:t>
            </a:r>
            <a:r>
              <a:rPr lang="en-GB" sz="1400" dirty="0" err="1" smtClean="0"/>
              <a:t>Karhunen</a:t>
            </a:r>
            <a:r>
              <a:rPr lang="en-GB" sz="1400" dirty="0" smtClean="0"/>
              <a:t>+, </a:t>
            </a:r>
            <a:r>
              <a:rPr lang="it-IT" sz="1400" dirty="0" smtClean="0"/>
              <a:t>2014</a:t>
            </a:r>
            <a:r>
              <a:rPr lang="it-IT" sz="1400" dirty="0"/>
              <a:t>, MNRAS, 441, </a:t>
            </a:r>
            <a:r>
              <a:rPr lang="it-IT" sz="1400" dirty="0" smtClean="0"/>
              <a:t>1802, 	</a:t>
            </a:r>
            <a:r>
              <a:rPr lang="it-IT" sz="1400" b="1" dirty="0" smtClean="0"/>
              <a:t>308 QSO, </a:t>
            </a:r>
            <a:r>
              <a:rPr lang="it-IT" sz="1400" b="1" dirty="0" err="1" smtClean="0"/>
              <a:t>z</a:t>
            </a:r>
            <a:r>
              <a:rPr lang="it-IT" sz="1400" b="1" dirty="0" smtClean="0"/>
              <a:t>&lt;0.5</a:t>
            </a:r>
          </a:p>
          <a:p>
            <a:r>
              <a:rPr lang="it-IT" sz="1400" dirty="0"/>
              <a:t>	</a:t>
            </a:r>
            <a:r>
              <a:rPr lang="it-IT" sz="1400" dirty="0" smtClean="0"/>
              <a:t>	</a:t>
            </a:r>
            <a:r>
              <a:rPr lang="it-IT" sz="1400" dirty="0" err="1" smtClean="0"/>
              <a:t>Decarli</a:t>
            </a:r>
            <a:r>
              <a:rPr lang="it-IT" sz="1400" dirty="0" smtClean="0"/>
              <a:t>+, 2010, </a:t>
            </a:r>
            <a:r>
              <a:rPr lang="en-GB" sz="1400" dirty="0" smtClean="0"/>
              <a:t>MNRAS</a:t>
            </a:r>
            <a:r>
              <a:rPr lang="en-GB" sz="1400" dirty="0"/>
              <a:t>, 402, </a:t>
            </a:r>
            <a:r>
              <a:rPr lang="en-GB" sz="1400" dirty="0" smtClean="0"/>
              <a:t>2441,  </a:t>
            </a:r>
            <a:r>
              <a:rPr lang="en-GB" sz="1400" b="1" dirty="0" smtClean="0"/>
              <a:t>58 QSOs ,  z&lt;0.85</a:t>
            </a:r>
            <a:endParaRPr lang="en-GB" sz="1400" b="1" dirty="0"/>
          </a:p>
        </p:txBody>
      </p:sp>
      <p:sp>
        <p:nvSpPr>
          <p:cNvPr id="7" name="Freccia giù 6"/>
          <p:cNvSpPr/>
          <p:nvPr/>
        </p:nvSpPr>
        <p:spPr>
          <a:xfrm flipH="1">
            <a:off x="2052653" y="2839315"/>
            <a:ext cx="407867" cy="4309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Immagine 12" descr="hist_hostNORMcomp1.eps"/>
          <p:cNvPicPr>
            <a:picLocks noChangeAspect="1"/>
          </p:cNvPicPr>
          <p:nvPr/>
        </p:nvPicPr>
        <p:blipFill rotWithShape="1">
          <a:blip r:embed="rId3">
            <a:extLst>
              <a:ext uri="{28A0092B-C50C-407E-A947-70E740481C1C}">
                <a14:useLocalDpi xmlns:a14="http://schemas.microsoft.com/office/drawing/2010/main" val="0"/>
              </a:ext>
            </a:extLst>
          </a:blip>
          <a:srcRect t="3038"/>
          <a:stretch/>
        </p:blipFill>
        <p:spPr>
          <a:xfrm>
            <a:off x="4632145" y="1935769"/>
            <a:ext cx="4457483" cy="4322064"/>
          </a:xfrm>
          <a:prstGeom prst="rect">
            <a:avLst/>
          </a:prstGeom>
        </p:spPr>
      </p:pic>
      <p:sp>
        <p:nvSpPr>
          <p:cNvPr id="16" name="Rettangolo 15"/>
          <p:cNvSpPr/>
          <p:nvPr/>
        </p:nvSpPr>
        <p:spPr>
          <a:xfrm>
            <a:off x="180685" y="2195506"/>
            <a:ext cx="4572000" cy="646331"/>
          </a:xfrm>
          <a:prstGeom prst="rect">
            <a:avLst/>
          </a:prstGeom>
        </p:spPr>
        <p:txBody>
          <a:bodyPr>
            <a:spAutoFit/>
          </a:bodyPr>
          <a:lstStyle/>
          <a:p>
            <a:r>
              <a:rPr lang="en-GB" b="1" dirty="0">
                <a:solidFill>
                  <a:srgbClr val="800000"/>
                </a:solidFill>
                <a:sym typeface="Wingdings"/>
              </a:rPr>
              <a:t>HOST LUMINOSITY from host-nucleus decomposition, </a:t>
            </a:r>
            <a:r>
              <a:rPr lang="en-GB" b="1" dirty="0">
                <a:solidFill>
                  <a:srgbClr val="000000"/>
                </a:solidFill>
              </a:rPr>
              <a:t>AIDA</a:t>
            </a:r>
            <a:r>
              <a:rPr lang="en-GB" dirty="0">
                <a:solidFill>
                  <a:srgbClr val="000000"/>
                </a:solidFill>
              </a:rPr>
              <a:t> (Uslenghi+2008) </a:t>
            </a:r>
            <a:endParaRPr lang="en-GB" dirty="0"/>
          </a:p>
        </p:txBody>
      </p:sp>
    </p:spTree>
    <p:extLst>
      <p:ext uri="{BB962C8B-B14F-4D97-AF65-F5344CB8AC3E}">
        <p14:creationId xmlns:p14="http://schemas.microsoft.com/office/powerpoint/2010/main" val="169816837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253677" y="8855695"/>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82</a:t>
            </a:fld>
            <a:endParaRPr lang="en-GB"/>
          </a:p>
        </p:txBody>
      </p:sp>
      <p:pic>
        <p:nvPicPr>
          <p:cNvPr id="10" name="Immagine 9" descr="ASb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289" y="4006023"/>
            <a:ext cx="4596267" cy="2851977"/>
          </a:xfrm>
          <a:prstGeom prst="rect">
            <a:avLst/>
          </a:prstGeom>
          <a:ln>
            <a:noFill/>
          </a:ln>
        </p:spPr>
      </p:pic>
      <p:sp>
        <p:nvSpPr>
          <p:cNvPr id="11" name="Rettangolo 10"/>
          <p:cNvSpPr/>
          <p:nvPr/>
        </p:nvSpPr>
        <p:spPr>
          <a:xfrm>
            <a:off x="3815622" y="6453788"/>
            <a:ext cx="2018501" cy="261610"/>
          </a:xfrm>
          <a:prstGeom prst="rect">
            <a:avLst/>
          </a:prstGeom>
        </p:spPr>
        <p:txBody>
          <a:bodyPr wrap="none">
            <a:spAutoFit/>
          </a:bodyPr>
          <a:lstStyle/>
          <a:p>
            <a:r>
              <a:rPr lang="en-GB" sz="1100" dirty="0" smtClean="0">
                <a:latin typeface="+mj-lt"/>
              </a:rPr>
              <a:t>QSO pairs, Sandrinelli+</a:t>
            </a:r>
            <a:r>
              <a:rPr lang="en-GB" sz="1100" dirty="0">
                <a:latin typeface="+mj-lt"/>
              </a:rPr>
              <a:t>2014</a:t>
            </a:r>
          </a:p>
        </p:txBody>
      </p:sp>
      <p:sp>
        <p:nvSpPr>
          <p:cNvPr id="12" name="Rettangolo 11"/>
          <p:cNvSpPr/>
          <p:nvPr/>
        </p:nvSpPr>
        <p:spPr>
          <a:xfrm>
            <a:off x="4803289" y="357724"/>
            <a:ext cx="3998842" cy="1200329"/>
          </a:xfrm>
          <a:prstGeom prst="rect">
            <a:avLst/>
          </a:prstGeom>
        </p:spPr>
        <p:txBody>
          <a:bodyPr wrap="square">
            <a:spAutoFit/>
          </a:bodyPr>
          <a:lstStyle/>
          <a:p>
            <a:r>
              <a:rPr lang="en-GB" b="1" dirty="0">
                <a:solidFill>
                  <a:srgbClr val="800000"/>
                </a:solidFill>
                <a:latin typeface="+mj-lt"/>
              </a:rPr>
              <a:t>G</a:t>
            </a:r>
            <a:r>
              <a:rPr lang="en-GB" b="1" dirty="0" smtClean="0">
                <a:solidFill>
                  <a:srgbClr val="800000"/>
                </a:solidFill>
                <a:latin typeface="+mj-lt"/>
              </a:rPr>
              <a:t>alaxy positions and </a:t>
            </a:r>
            <a:r>
              <a:rPr lang="en-GB" b="1" dirty="0">
                <a:solidFill>
                  <a:srgbClr val="800000"/>
                </a:solidFill>
                <a:latin typeface="+mj-lt"/>
              </a:rPr>
              <a:t>photometry </a:t>
            </a:r>
            <a:r>
              <a:rPr lang="en-GB" b="1" dirty="0" smtClean="0">
                <a:solidFill>
                  <a:srgbClr val="800000"/>
                </a:solidFill>
                <a:latin typeface="+mj-lt"/>
              </a:rPr>
              <a:t>by all </a:t>
            </a:r>
            <a:r>
              <a:rPr lang="en-GB" b="1" dirty="0">
                <a:solidFill>
                  <a:srgbClr val="800000"/>
                </a:solidFill>
                <a:latin typeface="+mj-lt"/>
              </a:rPr>
              <a:t>primary objects </a:t>
            </a:r>
            <a:r>
              <a:rPr lang="en-GB" b="1" dirty="0" err="1">
                <a:solidFill>
                  <a:srgbClr val="800000"/>
                </a:solidFill>
                <a:latin typeface="+mj-lt"/>
              </a:rPr>
              <a:t>photometrically</a:t>
            </a:r>
            <a:r>
              <a:rPr lang="en-GB" b="1" dirty="0">
                <a:solidFill>
                  <a:srgbClr val="800000"/>
                </a:solidFill>
                <a:latin typeface="+mj-lt"/>
              </a:rPr>
              <a:t> classified as galaxies in SDSS DR10 </a:t>
            </a:r>
            <a:r>
              <a:rPr lang="en-GB" b="1" dirty="0" smtClean="0">
                <a:solidFill>
                  <a:srgbClr val="800000"/>
                </a:solidFill>
                <a:latin typeface="+mj-lt"/>
              </a:rPr>
              <a:t>catalogues</a:t>
            </a:r>
          </a:p>
        </p:txBody>
      </p:sp>
      <p:sp>
        <p:nvSpPr>
          <p:cNvPr id="14" name="Rettangolo 13"/>
          <p:cNvSpPr/>
          <p:nvPr/>
        </p:nvSpPr>
        <p:spPr>
          <a:xfrm>
            <a:off x="6172089" y="6169498"/>
            <a:ext cx="1632390" cy="461665"/>
          </a:xfrm>
          <a:prstGeom prst="rect">
            <a:avLst/>
          </a:prstGeom>
          <a:ln>
            <a:noFill/>
          </a:ln>
        </p:spPr>
        <p:txBody>
          <a:bodyPr wrap="square">
            <a:spAutoFit/>
          </a:bodyPr>
          <a:lstStyle/>
          <a:p>
            <a:r>
              <a:rPr lang="en-GB" sz="1200" b="1" dirty="0" smtClean="0">
                <a:solidFill>
                  <a:srgbClr val="008000"/>
                </a:solidFill>
                <a:latin typeface="+mj-lt"/>
              </a:rPr>
              <a:t>background:</a:t>
            </a:r>
          </a:p>
          <a:p>
            <a:r>
              <a:rPr lang="en-GB" sz="1200" b="1" dirty="0" smtClean="0">
                <a:solidFill>
                  <a:srgbClr val="008000"/>
                </a:solidFill>
                <a:latin typeface="+mj-lt"/>
              </a:rPr>
              <a:t> 7 - 15 </a:t>
            </a:r>
            <a:r>
              <a:rPr lang="en-GB" sz="1200" b="1" dirty="0">
                <a:solidFill>
                  <a:srgbClr val="008000"/>
                </a:solidFill>
                <a:latin typeface="+mj-lt"/>
              </a:rPr>
              <a:t>arcmin </a:t>
            </a:r>
          </a:p>
        </p:txBody>
      </p:sp>
      <p:pic>
        <p:nvPicPr>
          <p:cNvPr id="16" name="Immagine 15" descr="bin25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40" y="4212351"/>
            <a:ext cx="3610482" cy="2503047"/>
          </a:xfrm>
          <a:prstGeom prst="rect">
            <a:avLst/>
          </a:prstGeom>
        </p:spPr>
      </p:pic>
      <p:sp>
        <p:nvSpPr>
          <p:cNvPr id="17" name="Rettangolo 16"/>
          <p:cNvSpPr/>
          <p:nvPr/>
        </p:nvSpPr>
        <p:spPr>
          <a:xfrm>
            <a:off x="2749012" y="4641208"/>
            <a:ext cx="1632390" cy="276999"/>
          </a:xfrm>
          <a:prstGeom prst="rect">
            <a:avLst/>
          </a:prstGeom>
        </p:spPr>
        <p:txBody>
          <a:bodyPr wrap="square">
            <a:spAutoFit/>
          </a:bodyPr>
          <a:lstStyle/>
          <a:p>
            <a:r>
              <a:rPr lang="en-GB" sz="1200" b="1" dirty="0" smtClean="0">
                <a:solidFill>
                  <a:srgbClr val="FFFF00"/>
                </a:solidFill>
                <a:latin typeface="+mj-lt"/>
              </a:rPr>
              <a:t>250 kpc </a:t>
            </a:r>
            <a:endParaRPr lang="en-GB" sz="1200" b="1" dirty="0">
              <a:solidFill>
                <a:srgbClr val="FFFF00"/>
              </a:solidFill>
              <a:latin typeface="+mj-lt"/>
            </a:endParaRPr>
          </a:p>
        </p:txBody>
      </p:sp>
      <p:sp>
        <p:nvSpPr>
          <p:cNvPr id="18" name="Rettangolo 17"/>
          <p:cNvSpPr/>
          <p:nvPr/>
        </p:nvSpPr>
        <p:spPr>
          <a:xfrm>
            <a:off x="2422417" y="6049828"/>
            <a:ext cx="1632390" cy="276999"/>
          </a:xfrm>
          <a:prstGeom prst="rect">
            <a:avLst/>
          </a:prstGeom>
        </p:spPr>
        <p:txBody>
          <a:bodyPr wrap="square">
            <a:spAutoFit/>
          </a:bodyPr>
          <a:lstStyle/>
          <a:p>
            <a:r>
              <a:rPr lang="en-GB" sz="1200" b="1" dirty="0" smtClean="0">
                <a:solidFill>
                  <a:srgbClr val="BF832F"/>
                </a:solidFill>
                <a:latin typeface="+mj-lt"/>
              </a:rPr>
              <a:t>500 kpc</a:t>
            </a:r>
            <a:endParaRPr lang="en-GB" sz="1200" b="1" dirty="0">
              <a:solidFill>
                <a:srgbClr val="BF832F"/>
              </a:solidFill>
              <a:latin typeface="+mj-lt"/>
            </a:endParaRPr>
          </a:p>
        </p:txBody>
      </p:sp>
      <p:sp>
        <p:nvSpPr>
          <p:cNvPr id="19" name="Rettangolo 18"/>
          <p:cNvSpPr/>
          <p:nvPr/>
        </p:nvSpPr>
        <p:spPr>
          <a:xfrm>
            <a:off x="205140" y="6193787"/>
            <a:ext cx="1632390" cy="276999"/>
          </a:xfrm>
          <a:prstGeom prst="rect">
            <a:avLst/>
          </a:prstGeom>
        </p:spPr>
        <p:txBody>
          <a:bodyPr wrap="square">
            <a:spAutoFit/>
          </a:bodyPr>
          <a:lstStyle/>
          <a:p>
            <a:r>
              <a:rPr lang="en-GB" sz="1200" b="1" dirty="0" smtClean="0">
                <a:solidFill>
                  <a:srgbClr val="008000"/>
                </a:solidFill>
                <a:latin typeface="+mj-lt"/>
              </a:rPr>
              <a:t>n</a:t>
            </a:r>
            <a:r>
              <a:rPr lang="en-GB" sz="1200" b="1" baseline="-25000" dirty="0" smtClean="0">
                <a:solidFill>
                  <a:srgbClr val="008000"/>
                </a:solidFill>
                <a:latin typeface="+mj-lt"/>
              </a:rPr>
              <a:t>bg</a:t>
            </a:r>
            <a:r>
              <a:rPr lang="en-GB" sz="1200" dirty="0">
                <a:latin typeface="+mj-lt"/>
              </a:rPr>
              <a:t>:</a:t>
            </a:r>
            <a:r>
              <a:rPr lang="en-GB" sz="1200" dirty="0" smtClean="0">
                <a:latin typeface="+mj-lt"/>
              </a:rPr>
              <a:t>  </a:t>
            </a:r>
            <a:endParaRPr lang="en-GB" sz="1200" dirty="0">
              <a:latin typeface="+mj-lt"/>
            </a:endParaRPr>
          </a:p>
        </p:txBody>
      </p:sp>
      <p:sp>
        <p:nvSpPr>
          <p:cNvPr id="20" name="CasellaDiTesto 19"/>
          <p:cNvSpPr txBox="1"/>
          <p:nvPr/>
        </p:nvSpPr>
        <p:spPr>
          <a:xfrm>
            <a:off x="59824" y="-5482"/>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 PAIRS </a:t>
            </a:r>
            <a:r>
              <a:rPr lang="it-IT" sz="2400" dirty="0" smtClean="0">
                <a:solidFill>
                  <a:srgbClr val="FF0000"/>
                </a:solidFill>
                <a:latin typeface="Century Gothic"/>
                <a:cs typeface="Century Gothic"/>
              </a:rPr>
              <a:t>SLIDE DI RISERVA</a:t>
            </a:r>
            <a:endParaRPr lang="it-IT" sz="2400" dirty="0">
              <a:solidFill>
                <a:srgbClr val="FF0000"/>
              </a:solidFill>
              <a:latin typeface="Century Gothic"/>
              <a:cs typeface="Century Gothic"/>
            </a:endParaRPr>
          </a:p>
        </p:txBody>
      </p:sp>
      <p:sp>
        <p:nvSpPr>
          <p:cNvPr id="21" name="Rettangolo 20"/>
          <p:cNvSpPr/>
          <p:nvPr/>
        </p:nvSpPr>
        <p:spPr>
          <a:xfrm>
            <a:off x="3868888" y="1770292"/>
            <a:ext cx="4933243" cy="584776"/>
          </a:xfrm>
          <a:prstGeom prst="rect">
            <a:avLst/>
          </a:prstGeom>
        </p:spPr>
        <p:txBody>
          <a:bodyPr wrap="square">
            <a:spAutoFit/>
          </a:bodyPr>
          <a:lstStyle/>
          <a:p>
            <a:r>
              <a:rPr lang="en-GB" sz="1600" dirty="0">
                <a:latin typeface="+mj-lt"/>
              </a:rPr>
              <a:t>for each </a:t>
            </a:r>
            <a:r>
              <a:rPr lang="en-GB" sz="1600" dirty="0" smtClean="0">
                <a:latin typeface="+mj-lt"/>
              </a:rPr>
              <a:t> 250 </a:t>
            </a:r>
            <a:r>
              <a:rPr lang="en-GB" sz="1600" dirty="0">
                <a:latin typeface="+mj-lt"/>
              </a:rPr>
              <a:t>kpc wide radius </a:t>
            </a:r>
            <a:r>
              <a:rPr lang="en-GB" sz="1600" dirty="0" smtClean="0">
                <a:latin typeface="+mj-lt"/>
              </a:rPr>
              <a:t>bin surrounding </a:t>
            </a:r>
            <a:r>
              <a:rPr lang="en-GB" sz="1600" dirty="0">
                <a:latin typeface="+mj-lt"/>
              </a:rPr>
              <a:t>the </a:t>
            </a:r>
            <a:r>
              <a:rPr lang="en-GB" sz="1600" dirty="0" smtClean="0">
                <a:latin typeface="+mj-lt"/>
              </a:rPr>
              <a:t>QSO</a:t>
            </a:r>
            <a:endParaRPr lang="en-GB" sz="1600" dirty="0">
              <a:latin typeface="+mj-lt"/>
            </a:endParaRPr>
          </a:p>
        </p:txBody>
      </p:sp>
      <p:sp>
        <p:nvSpPr>
          <p:cNvPr id="4" name="Rettangolo 3"/>
          <p:cNvSpPr/>
          <p:nvPr/>
        </p:nvSpPr>
        <p:spPr>
          <a:xfrm>
            <a:off x="84091" y="603544"/>
            <a:ext cx="4572000" cy="1754327"/>
          </a:xfrm>
          <a:prstGeom prst="rect">
            <a:avLst/>
          </a:prstGeom>
        </p:spPr>
        <p:txBody>
          <a:bodyPr>
            <a:spAutoFit/>
          </a:bodyPr>
          <a:lstStyle/>
          <a:p>
            <a:pPr marL="285750" indent="-285750">
              <a:buFont typeface="Arial"/>
              <a:buChar char="•"/>
            </a:pPr>
            <a:r>
              <a:rPr lang="en-GB" dirty="0">
                <a:solidFill>
                  <a:srgbClr val="000000"/>
                </a:solidFill>
                <a:latin typeface="+mj-lt"/>
              </a:rPr>
              <a:t>i &lt; </a:t>
            </a:r>
            <a:r>
              <a:rPr lang="en-GB" dirty="0" smtClean="0">
                <a:solidFill>
                  <a:srgbClr val="000000"/>
                </a:solidFill>
                <a:latin typeface="+mj-lt"/>
              </a:rPr>
              <a:t>22 mag  </a:t>
            </a:r>
            <a:r>
              <a:rPr lang="en-GB" dirty="0">
                <a:solidFill>
                  <a:srgbClr val="000000"/>
                </a:solidFill>
                <a:latin typeface="+mj-lt"/>
              </a:rPr>
              <a:t>=   </a:t>
            </a:r>
            <a:r>
              <a:rPr lang="en-GB" dirty="0">
                <a:latin typeface="+mj-lt"/>
              </a:rPr>
              <a:t>50% completeness 		(Capak+2007</a:t>
            </a:r>
            <a:r>
              <a:rPr lang="en-GB" dirty="0" smtClean="0">
                <a:latin typeface="+mj-lt"/>
              </a:rPr>
              <a:t>)</a:t>
            </a:r>
          </a:p>
          <a:p>
            <a:endParaRPr lang="en-GB" dirty="0" smtClean="0">
              <a:latin typeface="+mj-lt"/>
            </a:endParaRPr>
          </a:p>
          <a:p>
            <a:endParaRPr lang="en-GB" dirty="0">
              <a:latin typeface="+mj-lt"/>
            </a:endParaRPr>
          </a:p>
          <a:p>
            <a:endParaRPr lang="en-GB" dirty="0" smtClean="0">
              <a:latin typeface="+mj-lt"/>
            </a:endParaRPr>
          </a:p>
          <a:p>
            <a:endParaRPr lang="en-GB" dirty="0">
              <a:latin typeface="+mj-lt"/>
            </a:endParaRPr>
          </a:p>
        </p:txBody>
      </p:sp>
      <p:sp>
        <p:nvSpPr>
          <p:cNvPr id="22" name="Rettangolo 21"/>
          <p:cNvSpPr/>
          <p:nvPr/>
        </p:nvSpPr>
        <p:spPr>
          <a:xfrm>
            <a:off x="218651" y="1770292"/>
            <a:ext cx="1813317" cy="369332"/>
          </a:xfrm>
          <a:prstGeom prst="rect">
            <a:avLst/>
          </a:prstGeom>
        </p:spPr>
        <p:txBody>
          <a:bodyPr wrap="none">
            <a:spAutoFit/>
          </a:bodyPr>
          <a:lstStyle/>
          <a:p>
            <a:pPr marL="285750" indent="-285750">
              <a:buFont typeface="Arial"/>
              <a:buChar char="•"/>
            </a:pPr>
            <a:r>
              <a:rPr lang="en-GB" dirty="0" smtClean="0">
                <a:latin typeface="+mj-lt"/>
              </a:rPr>
              <a:t>overdensity:</a:t>
            </a:r>
            <a:endParaRPr lang="en-GB" dirty="0">
              <a:latin typeface="+mj-lt"/>
            </a:endParaRPr>
          </a:p>
        </p:txBody>
      </p:sp>
      <p:sp>
        <p:nvSpPr>
          <p:cNvPr id="6" name="Rettangolo 5"/>
          <p:cNvSpPr/>
          <p:nvPr/>
        </p:nvSpPr>
        <p:spPr>
          <a:xfrm>
            <a:off x="151808" y="2694110"/>
            <a:ext cx="8459187" cy="923330"/>
          </a:xfrm>
          <a:prstGeom prst="rect">
            <a:avLst/>
          </a:prstGeom>
        </p:spPr>
        <p:txBody>
          <a:bodyPr wrap="square">
            <a:spAutoFit/>
          </a:bodyPr>
          <a:lstStyle/>
          <a:p>
            <a:r>
              <a:rPr lang="en-GB" b="1" dirty="0" smtClean="0">
                <a:solidFill>
                  <a:srgbClr val="800000"/>
                </a:solidFill>
                <a:latin typeface="+mj-lt"/>
              </a:rPr>
              <a:t>COMPARISON WITH ISOLATED QSOs</a:t>
            </a:r>
          </a:p>
          <a:p>
            <a:r>
              <a:rPr lang="en-GB" dirty="0" smtClean="0">
                <a:latin typeface="+mj-lt"/>
                <a:sym typeface="Wingdings"/>
              </a:rPr>
              <a:t></a:t>
            </a:r>
            <a:r>
              <a:rPr lang="en-GB" dirty="0" smtClean="0">
                <a:latin typeface="+mj-lt"/>
              </a:rPr>
              <a:t>If </a:t>
            </a:r>
            <a:r>
              <a:rPr lang="en-GB" dirty="0">
                <a:latin typeface="+mj-lt"/>
              </a:rPr>
              <a:t>annuli around the two QSO are overlapping, we have subdivided the excess galaxies in common to an equal </a:t>
            </a:r>
            <a:r>
              <a:rPr lang="en-GB" dirty="0" smtClean="0">
                <a:latin typeface="+mj-lt"/>
              </a:rPr>
              <a:t>num</a:t>
            </a:r>
            <a:r>
              <a:rPr lang="en-GB" dirty="0">
                <a:latin typeface="+mj-lt"/>
              </a:rPr>
              <a:t>ber for each quasars. </a:t>
            </a:r>
          </a:p>
        </p:txBody>
      </p:sp>
      <p:pic>
        <p:nvPicPr>
          <p:cNvPr id="15" name="Immagine 14" descr="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968" y="1394153"/>
            <a:ext cx="1727200" cy="1117600"/>
          </a:xfrm>
          <a:prstGeom prst="rect">
            <a:avLst/>
          </a:prstGeom>
        </p:spPr>
      </p:pic>
      <p:sp>
        <p:nvSpPr>
          <p:cNvPr id="23" name="Rettangolo 22"/>
          <p:cNvSpPr/>
          <p:nvPr/>
        </p:nvSpPr>
        <p:spPr>
          <a:xfrm>
            <a:off x="6409915" y="4829344"/>
            <a:ext cx="1632390" cy="276999"/>
          </a:xfrm>
          <a:prstGeom prst="rect">
            <a:avLst/>
          </a:prstGeom>
          <a:noFill/>
          <a:ln>
            <a:noFill/>
          </a:ln>
        </p:spPr>
        <p:txBody>
          <a:bodyPr wrap="square">
            <a:spAutoFit/>
          </a:bodyPr>
          <a:lstStyle/>
          <a:p>
            <a:r>
              <a:rPr lang="en-GB" sz="1200" b="1" dirty="0" smtClean="0">
                <a:solidFill>
                  <a:srgbClr val="800000"/>
                </a:solidFill>
                <a:latin typeface="+mj-lt"/>
              </a:rPr>
              <a:t>1 </a:t>
            </a:r>
            <a:r>
              <a:rPr lang="en-GB" sz="1200" b="1" dirty="0" err="1" smtClean="0">
                <a:solidFill>
                  <a:srgbClr val="800000"/>
                </a:solidFill>
                <a:latin typeface="+mj-lt"/>
              </a:rPr>
              <a:t>Mpc</a:t>
            </a:r>
            <a:endParaRPr lang="en-GB" sz="1200" b="1" dirty="0">
              <a:solidFill>
                <a:srgbClr val="800000"/>
              </a:solidFill>
              <a:latin typeface="+mj-lt"/>
            </a:endParaRPr>
          </a:p>
        </p:txBody>
      </p:sp>
    </p:spTree>
    <p:extLst>
      <p:ext uri="{BB962C8B-B14F-4D97-AF65-F5344CB8AC3E}">
        <p14:creationId xmlns:p14="http://schemas.microsoft.com/office/powerpoint/2010/main" val="12108416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83</a:t>
            </a:fld>
            <a:endParaRPr lang="it-IT"/>
          </a:p>
        </p:txBody>
      </p:sp>
    </p:spTree>
    <p:extLst>
      <p:ext uri="{BB962C8B-B14F-4D97-AF65-F5344CB8AC3E}">
        <p14:creationId xmlns:p14="http://schemas.microsoft.com/office/powerpoint/2010/main" val="346152777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84</a:t>
            </a:fld>
            <a:endParaRPr lang="it-IT"/>
          </a:p>
        </p:txBody>
      </p:sp>
    </p:spTree>
    <p:extLst>
      <p:ext uri="{BB962C8B-B14F-4D97-AF65-F5344CB8AC3E}">
        <p14:creationId xmlns:p14="http://schemas.microsoft.com/office/powerpoint/2010/main" val="54236780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85</a:t>
            </a:fld>
            <a:endParaRPr lang="it-IT"/>
          </a:p>
        </p:txBody>
      </p:sp>
    </p:spTree>
    <p:extLst>
      <p:ext uri="{BB962C8B-B14F-4D97-AF65-F5344CB8AC3E}">
        <p14:creationId xmlns:p14="http://schemas.microsoft.com/office/powerpoint/2010/main" val="38982776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7485" y="752461"/>
            <a:ext cx="4298472" cy="1200329"/>
          </a:xfrm>
          <a:prstGeom prst="rect">
            <a:avLst/>
          </a:prstGeom>
        </p:spPr>
        <p:txBody>
          <a:bodyPr wrap="square">
            <a:spAutoFit/>
          </a:bodyPr>
          <a:lstStyle/>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latin typeface="Century Gothic"/>
              <a:cs typeface="Century Gothic"/>
            </a:endParaRPr>
          </a:p>
          <a:p>
            <a:r>
              <a:rPr lang="en-GB" b="1" dirty="0" smtClean="0">
                <a:latin typeface="Century Gothic"/>
                <a:cs typeface="Century Gothic"/>
              </a:rPr>
              <a:t> </a:t>
            </a:r>
            <a:r>
              <a:rPr lang="en-US" dirty="0">
                <a:solidFill>
                  <a:srgbClr val="800000"/>
                </a:solidFill>
              </a:rPr>
              <a:t>∆V∥ determination </a:t>
            </a:r>
            <a:r>
              <a:rPr lang="en-US" dirty="0" smtClean="0">
                <a:solidFill>
                  <a:srgbClr val="800000"/>
                </a:solidFill>
              </a:rPr>
              <a:t>is crucial</a:t>
            </a:r>
          </a:p>
          <a:p>
            <a:r>
              <a:rPr lang="en-GB" b="1" dirty="0" smtClean="0">
                <a:latin typeface="Century Gothic"/>
                <a:cs typeface="Century Gothic"/>
              </a:rPr>
              <a:t>from  [OIII] narrow  lines      </a:t>
            </a: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86</a:t>
            </a:fld>
            <a:endParaRPr lang="en-GB"/>
          </a:p>
        </p:txBody>
      </p:sp>
      <p:sp>
        <p:nvSpPr>
          <p:cNvPr id="6" name="Rettangolo 5"/>
          <p:cNvSpPr/>
          <p:nvPr/>
        </p:nvSpPr>
        <p:spPr>
          <a:xfrm>
            <a:off x="4533253" y="660128"/>
            <a:ext cx="4572000" cy="2308324"/>
          </a:xfrm>
          <a:prstGeom prst="rect">
            <a:avLst/>
          </a:prstGeom>
        </p:spPr>
        <p:txBody>
          <a:bodyPr>
            <a:spAutoFit/>
          </a:bodyPr>
          <a:lstStyle/>
          <a:p>
            <a:r>
              <a:rPr lang="en-GB" dirty="0">
                <a:solidFill>
                  <a:srgbClr val="800000"/>
                </a:solidFill>
                <a:latin typeface="Century Gothic"/>
                <a:cs typeface="Century Gothic"/>
              </a:rPr>
              <a:t> Chance superposition or bound systems</a:t>
            </a:r>
            <a:r>
              <a:rPr lang="en-GB" dirty="0" smtClean="0">
                <a:solidFill>
                  <a:srgbClr val="800000"/>
                </a:solidFill>
                <a:latin typeface="Century Gothic"/>
                <a:cs typeface="Century Gothic"/>
              </a:rPr>
              <a:t>?</a:t>
            </a:r>
          </a:p>
          <a:p>
            <a:endParaRPr lang="en-GB" b="1" dirty="0">
              <a:latin typeface="Century Gothic"/>
              <a:cs typeface="Century Gothic"/>
            </a:endParaRPr>
          </a:p>
          <a:p>
            <a:r>
              <a:rPr lang="en-GB" b="1" dirty="0" smtClean="0">
                <a:latin typeface="Century Gothic"/>
                <a:cs typeface="Century Gothic"/>
              </a:rPr>
              <a:t>redshift </a:t>
            </a:r>
            <a:r>
              <a:rPr lang="en-GB" b="1" dirty="0">
                <a:latin typeface="Century Gothic"/>
                <a:cs typeface="Century Gothic"/>
              </a:rPr>
              <a:t>permutation </a:t>
            </a:r>
            <a:r>
              <a:rPr lang="en-GB" b="1" dirty="0" smtClean="0">
                <a:latin typeface="Century Gothic"/>
                <a:cs typeface="Century Gothic"/>
              </a:rPr>
              <a:t>method</a:t>
            </a:r>
            <a:endParaRPr lang="en-GB" b="1" dirty="0">
              <a:solidFill>
                <a:srgbClr val="800000"/>
              </a:solidFill>
              <a:latin typeface="Century Gothic"/>
              <a:cs typeface="Century Gothic"/>
            </a:endParaRPr>
          </a:p>
          <a:p>
            <a:pPr marL="285750" indent="-285750">
              <a:buFont typeface="Wingdings" charset="0"/>
              <a:buChar char="è"/>
            </a:pPr>
            <a:r>
              <a:rPr lang="en-US" dirty="0" smtClean="0">
                <a:solidFill>
                  <a:srgbClr val="800000"/>
                </a:solidFill>
              </a:rPr>
              <a:t>R</a:t>
            </a:r>
            <a:r>
              <a:rPr lang="en-US" dirty="0">
                <a:solidFill>
                  <a:srgbClr val="800000"/>
                </a:solidFill>
              </a:rPr>
              <a:t>⊥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smtClean="0">
                <a:solidFill>
                  <a:srgbClr val="800000"/>
                </a:solidFill>
              </a:rPr>
              <a:t>∆</a:t>
            </a:r>
            <a:r>
              <a:rPr lang="en-US" dirty="0">
                <a:solidFill>
                  <a:srgbClr val="800000"/>
                </a:solidFill>
              </a:rPr>
              <a:t>V∥ &lt; 6</a:t>
            </a:r>
            <a:r>
              <a:rPr lang="en-US" dirty="0" smtClean="0">
                <a:solidFill>
                  <a:srgbClr val="800000"/>
                </a:solidFill>
              </a:rPr>
              <a:t>00 </a:t>
            </a:r>
            <a:r>
              <a:rPr lang="en-US" dirty="0">
                <a:solidFill>
                  <a:srgbClr val="800000"/>
                </a:solidFill>
              </a:rPr>
              <a:t>km/s </a:t>
            </a:r>
          </a:p>
          <a:p>
            <a:endParaRPr lang="en-GB" b="1" dirty="0">
              <a:latin typeface="Century Gothic"/>
              <a:cs typeface="Century Gothic"/>
            </a:endParaRPr>
          </a:p>
          <a:p>
            <a:r>
              <a:rPr lang="en-GB" b="1" dirty="0" smtClean="0">
                <a:solidFill>
                  <a:srgbClr val="800000"/>
                </a:solidFill>
                <a:latin typeface="Century Gothic"/>
                <a:cs typeface="Century Gothic"/>
                <a:sym typeface="Wingdings"/>
              </a:rPr>
              <a:t>	</a:t>
            </a:r>
            <a:r>
              <a:rPr lang="en-GB" b="1" dirty="0" smtClean="0">
                <a:solidFill>
                  <a:srgbClr val="800000"/>
                </a:solidFill>
                <a:latin typeface="Century Gothic"/>
                <a:cs typeface="Century Gothic"/>
              </a:rPr>
              <a:t>spectra visually </a:t>
            </a:r>
            <a:r>
              <a:rPr lang="en-GB" b="1" dirty="0">
                <a:solidFill>
                  <a:srgbClr val="800000"/>
                </a:solidFill>
                <a:latin typeface="Century Gothic"/>
                <a:cs typeface="Century Gothic"/>
              </a:rPr>
              <a:t>inspection</a:t>
            </a:r>
          </a:p>
        </p:txBody>
      </p:sp>
      <p:pic>
        <p:nvPicPr>
          <p:cNvPr id="13" name="Immagine 12" descr="QP05_f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73" y="2333895"/>
            <a:ext cx="4387580" cy="4387580"/>
          </a:xfrm>
          <a:prstGeom prst="rect">
            <a:avLst/>
          </a:prstGeom>
        </p:spPr>
      </p:pic>
      <p:pic>
        <p:nvPicPr>
          <p:cNvPr id="10" name="Immagine 9" descr="QSOPAIRS_random_z085_bin12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53" y="2968452"/>
            <a:ext cx="3503540" cy="3503540"/>
          </a:xfrm>
          <a:prstGeom prst="rect">
            <a:avLst/>
          </a:prstGeom>
        </p:spPr>
      </p:pic>
    </p:spTree>
    <p:extLst>
      <p:ext uri="{BB962C8B-B14F-4D97-AF65-F5344CB8AC3E}">
        <p14:creationId xmlns:p14="http://schemas.microsoft.com/office/powerpoint/2010/main" val="265888945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7485" y="752461"/>
            <a:ext cx="4298472" cy="1200329"/>
          </a:xfrm>
          <a:prstGeom prst="rect">
            <a:avLst/>
          </a:prstGeom>
        </p:spPr>
        <p:txBody>
          <a:bodyPr wrap="square">
            <a:spAutoFit/>
          </a:bodyPr>
          <a:lstStyle/>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latin typeface="Century Gothic"/>
              <a:cs typeface="Century Gothic"/>
            </a:endParaRPr>
          </a:p>
          <a:p>
            <a:r>
              <a:rPr lang="en-GB" b="1" dirty="0" smtClean="0">
                <a:latin typeface="Century Gothic"/>
                <a:cs typeface="Century Gothic"/>
              </a:rPr>
              <a:t> </a:t>
            </a:r>
            <a:r>
              <a:rPr lang="en-US" dirty="0">
                <a:solidFill>
                  <a:srgbClr val="800000"/>
                </a:solidFill>
              </a:rPr>
              <a:t>∆</a:t>
            </a:r>
            <a:r>
              <a:rPr lang="en-US" dirty="0" smtClean="0">
                <a:solidFill>
                  <a:srgbClr val="800000"/>
                </a:solidFill>
              </a:rPr>
              <a:t>V determination is crucial</a:t>
            </a:r>
          </a:p>
          <a:p>
            <a:r>
              <a:rPr lang="en-GB" b="1" dirty="0" smtClean="0">
                <a:latin typeface="Century Gothic"/>
                <a:cs typeface="Century Gothic"/>
              </a:rPr>
              <a:t>from  [OIII] narrow region lines      </a:t>
            </a: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87</a:t>
            </a:fld>
            <a:endParaRPr lang="en-GB"/>
          </a:p>
        </p:txBody>
      </p:sp>
      <p:pic>
        <p:nvPicPr>
          <p:cNvPr id="9" name="Immagine 8" descr="QSOPAIRS_pddv_plane_201402_z085_Sc10Pa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81" y="2961249"/>
            <a:ext cx="3510743" cy="3510743"/>
          </a:xfrm>
          <a:prstGeom prst="rect">
            <a:avLst/>
          </a:prstGeom>
        </p:spPr>
      </p:pic>
      <p:pic>
        <p:nvPicPr>
          <p:cNvPr id="10" name="Immagine 9" descr="QSOPAIRS_random_z085_bin12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53" y="2968452"/>
            <a:ext cx="3503540" cy="3503540"/>
          </a:xfrm>
          <a:prstGeom prst="rect">
            <a:avLst/>
          </a:prstGeom>
        </p:spPr>
      </p:pic>
      <p:sp>
        <p:nvSpPr>
          <p:cNvPr id="6" name="Rettangolo 5"/>
          <p:cNvSpPr/>
          <p:nvPr/>
        </p:nvSpPr>
        <p:spPr>
          <a:xfrm>
            <a:off x="4533253" y="660128"/>
            <a:ext cx="4572000" cy="2308324"/>
          </a:xfrm>
          <a:prstGeom prst="rect">
            <a:avLst/>
          </a:prstGeom>
        </p:spPr>
        <p:txBody>
          <a:bodyPr>
            <a:spAutoFit/>
          </a:bodyPr>
          <a:lstStyle/>
          <a:p>
            <a:r>
              <a:rPr lang="en-GB" dirty="0">
                <a:solidFill>
                  <a:srgbClr val="800000"/>
                </a:solidFill>
                <a:latin typeface="Century Gothic"/>
                <a:cs typeface="Century Gothic"/>
              </a:rPr>
              <a:t> Chance superposition or bound systems</a:t>
            </a:r>
            <a:r>
              <a:rPr lang="en-GB" dirty="0" smtClean="0">
                <a:solidFill>
                  <a:srgbClr val="800000"/>
                </a:solidFill>
                <a:latin typeface="Century Gothic"/>
                <a:cs typeface="Century Gothic"/>
              </a:rPr>
              <a:t>?</a:t>
            </a:r>
          </a:p>
          <a:p>
            <a:endParaRPr lang="en-GB" b="1" dirty="0">
              <a:latin typeface="Century Gothic"/>
              <a:cs typeface="Century Gothic"/>
            </a:endParaRPr>
          </a:p>
          <a:p>
            <a:r>
              <a:rPr lang="en-GB" b="1" dirty="0" smtClean="0">
                <a:latin typeface="Century Gothic"/>
                <a:cs typeface="Century Gothic"/>
              </a:rPr>
              <a:t>redshift </a:t>
            </a:r>
            <a:r>
              <a:rPr lang="en-GB" b="1" dirty="0">
                <a:latin typeface="Century Gothic"/>
                <a:cs typeface="Century Gothic"/>
              </a:rPr>
              <a:t>permutation </a:t>
            </a:r>
            <a:r>
              <a:rPr lang="en-GB" b="1" dirty="0" smtClean="0">
                <a:latin typeface="Century Gothic"/>
                <a:cs typeface="Century Gothic"/>
              </a:rPr>
              <a:t>method</a:t>
            </a:r>
            <a:endParaRPr lang="en-GB" b="1" dirty="0">
              <a:solidFill>
                <a:srgbClr val="800000"/>
              </a:solidFill>
              <a:latin typeface="Century Gothic"/>
              <a:cs typeface="Century Gothic"/>
            </a:endParaRPr>
          </a:p>
          <a:p>
            <a:pPr marL="285750" indent="-285750">
              <a:buFont typeface="Wingdings" charset="0"/>
              <a:buChar char="è"/>
            </a:pPr>
            <a:r>
              <a:rPr lang="en-US" dirty="0" smtClean="0">
                <a:solidFill>
                  <a:srgbClr val="800000"/>
                </a:solidFill>
              </a:rPr>
              <a:t>R</a:t>
            </a:r>
            <a:r>
              <a:rPr lang="en-US" dirty="0">
                <a:solidFill>
                  <a:srgbClr val="800000"/>
                </a:solidFill>
              </a:rPr>
              <a:t>⊥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smtClean="0">
                <a:solidFill>
                  <a:srgbClr val="800000"/>
                </a:solidFill>
              </a:rPr>
              <a:t>∆</a:t>
            </a:r>
            <a:r>
              <a:rPr lang="en-US" dirty="0">
                <a:solidFill>
                  <a:srgbClr val="800000"/>
                </a:solidFill>
              </a:rPr>
              <a:t>V∥ &lt; 6</a:t>
            </a:r>
            <a:r>
              <a:rPr lang="en-US" dirty="0" smtClean="0">
                <a:solidFill>
                  <a:srgbClr val="800000"/>
                </a:solidFill>
              </a:rPr>
              <a:t>00 </a:t>
            </a:r>
            <a:r>
              <a:rPr lang="en-US" dirty="0">
                <a:solidFill>
                  <a:srgbClr val="800000"/>
                </a:solidFill>
              </a:rPr>
              <a:t>km/s </a:t>
            </a:r>
          </a:p>
          <a:p>
            <a:endParaRPr lang="en-GB" b="1" dirty="0">
              <a:latin typeface="Century Gothic"/>
              <a:cs typeface="Century Gothic"/>
            </a:endParaRPr>
          </a:p>
          <a:p>
            <a:r>
              <a:rPr lang="en-GB" b="1" dirty="0" smtClean="0">
                <a:solidFill>
                  <a:srgbClr val="800000"/>
                </a:solidFill>
                <a:latin typeface="Century Gothic"/>
                <a:cs typeface="Century Gothic"/>
                <a:sym typeface="Wingdings"/>
              </a:rPr>
              <a:t>	</a:t>
            </a:r>
            <a:r>
              <a:rPr lang="en-GB" b="1" dirty="0" smtClean="0">
                <a:solidFill>
                  <a:srgbClr val="800000"/>
                </a:solidFill>
                <a:latin typeface="Century Gothic"/>
                <a:cs typeface="Century Gothic"/>
              </a:rPr>
              <a:t>spectra visually </a:t>
            </a:r>
            <a:r>
              <a:rPr lang="en-GB" b="1" dirty="0">
                <a:solidFill>
                  <a:srgbClr val="800000"/>
                </a:solidFill>
                <a:latin typeface="Century Gothic"/>
                <a:cs typeface="Century Gothic"/>
              </a:rPr>
              <a:t>inspection</a:t>
            </a:r>
          </a:p>
        </p:txBody>
      </p:sp>
      <p:sp>
        <p:nvSpPr>
          <p:cNvPr id="7" name="Anello 6"/>
          <p:cNvSpPr/>
          <p:nvPr/>
        </p:nvSpPr>
        <p:spPr>
          <a:xfrm>
            <a:off x="963869" y="5035058"/>
            <a:ext cx="1871040" cy="1190725"/>
          </a:xfrm>
          <a:prstGeom prst="donut">
            <a:avLst>
              <a:gd name="adj" fmla="val 10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7173367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7485" y="752461"/>
            <a:ext cx="4298472" cy="1200329"/>
          </a:xfrm>
          <a:prstGeom prst="rect">
            <a:avLst/>
          </a:prstGeom>
        </p:spPr>
        <p:txBody>
          <a:bodyPr wrap="square">
            <a:spAutoFit/>
          </a:bodyPr>
          <a:lstStyle/>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latin typeface="Century Gothic"/>
              <a:cs typeface="Century Gothic"/>
            </a:endParaRPr>
          </a:p>
          <a:p>
            <a:r>
              <a:rPr lang="en-GB" b="1" dirty="0" smtClean="0">
                <a:latin typeface="Century Gothic"/>
                <a:cs typeface="Century Gothic"/>
              </a:rPr>
              <a:t> </a:t>
            </a:r>
            <a:r>
              <a:rPr lang="en-US" dirty="0">
                <a:solidFill>
                  <a:srgbClr val="800000"/>
                </a:solidFill>
              </a:rPr>
              <a:t>∆</a:t>
            </a:r>
            <a:r>
              <a:rPr lang="en-US" dirty="0" smtClean="0">
                <a:solidFill>
                  <a:srgbClr val="800000"/>
                </a:solidFill>
              </a:rPr>
              <a:t>V determination is crucial</a:t>
            </a:r>
          </a:p>
          <a:p>
            <a:r>
              <a:rPr lang="en-GB" b="1" dirty="0" smtClean="0">
                <a:latin typeface="Century Gothic"/>
                <a:cs typeface="Century Gothic"/>
              </a:rPr>
              <a:t>from  [OIII] narrow region lines      </a:t>
            </a: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88</a:t>
            </a:fld>
            <a:endParaRPr lang="en-GB"/>
          </a:p>
        </p:txBody>
      </p:sp>
      <p:pic>
        <p:nvPicPr>
          <p:cNvPr id="9" name="Immagine 8" descr="QSOPAIRS_pddv_plane_201402_z085_Sc10Pa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81" y="2961249"/>
            <a:ext cx="3510743" cy="3510743"/>
          </a:xfrm>
          <a:prstGeom prst="rect">
            <a:avLst/>
          </a:prstGeom>
        </p:spPr>
      </p:pic>
      <p:sp>
        <p:nvSpPr>
          <p:cNvPr id="6" name="Rettangolo 5"/>
          <p:cNvSpPr/>
          <p:nvPr/>
        </p:nvSpPr>
        <p:spPr>
          <a:xfrm>
            <a:off x="4533253" y="660128"/>
            <a:ext cx="4572000" cy="2308324"/>
          </a:xfrm>
          <a:prstGeom prst="rect">
            <a:avLst/>
          </a:prstGeom>
        </p:spPr>
        <p:txBody>
          <a:bodyPr>
            <a:spAutoFit/>
          </a:bodyPr>
          <a:lstStyle/>
          <a:p>
            <a:r>
              <a:rPr lang="en-GB" dirty="0">
                <a:solidFill>
                  <a:srgbClr val="800000"/>
                </a:solidFill>
                <a:latin typeface="Century Gothic"/>
                <a:cs typeface="Century Gothic"/>
              </a:rPr>
              <a:t> Chance superposition or bound systems</a:t>
            </a:r>
            <a:r>
              <a:rPr lang="en-GB" dirty="0" smtClean="0">
                <a:solidFill>
                  <a:srgbClr val="800000"/>
                </a:solidFill>
                <a:latin typeface="Century Gothic"/>
                <a:cs typeface="Century Gothic"/>
              </a:rPr>
              <a:t>?</a:t>
            </a:r>
          </a:p>
          <a:p>
            <a:endParaRPr lang="en-GB" b="1" dirty="0">
              <a:latin typeface="Century Gothic"/>
              <a:cs typeface="Century Gothic"/>
            </a:endParaRPr>
          </a:p>
          <a:p>
            <a:r>
              <a:rPr lang="en-GB" b="1" dirty="0" smtClean="0">
                <a:latin typeface="Century Gothic"/>
                <a:cs typeface="Century Gothic"/>
              </a:rPr>
              <a:t>redshift </a:t>
            </a:r>
            <a:r>
              <a:rPr lang="en-GB" b="1" dirty="0">
                <a:latin typeface="Century Gothic"/>
                <a:cs typeface="Century Gothic"/>
              </a:rPr>
              <a:t>permutation </a:t>
            </a:r>
            <a:r>
              <a:rPr lang="en-GB" b="1" dirty="0" smtClean="0">
                <a:latin typeface="Century Gothic"/>
                <a:cs typeface="Century Gothic"/>
              </a:rPr>
              <a:t>method</a:t>
            </a:r>
            <a:endParaRPr lang="en-GB" b="1" dirty="0">
              <a:solidFill>
                <a:srgbClr val="800000"/>
              </a:solidFill>
              <a:latin typeface="Century Gothic"/>
              <a:cs typeface="Century Gothic"/>
            </a:endParaRPr>
          </a:p>
          <a:p>
            <a:pPr marL="285750" indent="-285750">
              <a:buFont typeface="Wingdings" charset="0"/>
              <a:buChar char="è"/>
            </a:pPr>
            <a:r>
              <a:rPr lang="en-US" dirty="0" smtClean="0">
                <a:solidFill>
                  <a:srgbClr val="800000"/>
                </a:solidFill>
              </a:rPr>
              <a:t>R</a:t>
            </a:r>
            <a:r>
              <a:rPr lang="en-US" dirty="0">
                <a:solidFill>
                  <a:srgbClr val="800000"/>
                </a:solidFill>
              </a:rPr>
              <a:t>⊥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smtClean="0">
                <a:solidFill>
                  <a:srgbClr val="800000"/>
                </a:solidFill>
              </a:rPr>
              <a:t>∆</a:t>
            </a:r>
            <a:r>
              <a:rPr lang="en-US" dirty="0">
                <a:solidFill>
                  <a:srgbClr val="800000"/>
                </a:solidFill>
              </a:rPr>
              <a:t>V∥ &lt; 6</a:t>
            </a:r>
            <a:r>
              <a:rPr lang="en-US" dirty="0" smtClean="0">
                <a:solidFill>
                  <a:srgbClr val="800000"/>
                </a:solidFill>
              </a:rPr>
              <a:t>00 </a:t>
            </a:r>
            <a:r>
              <a:rPr lang="en-US" dirty="0">
                <a:solidFill>
                  <a:srgbClr val="800000"/>
                </a:solidFill>
              </a:rPr>
              <a:t>km/s </a:t>
            </a:r>
          </a:p>
          <a:p>
            <a:endParaRPr lang="en-GB" b="1" dirty="0">
              <a:latin typeface="Century Gothic"/>
              <a:cs typeface="Century Gothic"/>
            </a:endParaRPr>
          </a:p>
          <a:p>
            <a:r>
              <a:rPr lang="en-GB" b="1" dirty="0" smtClean="0">
                <a:solidFill>
                  <a:srgbClr val="800000"/>
                </a:solidFill>
                <a:latin typeface="Century Gothic"/>
                <a:cs typeface="Century Gothic"/>
                <a:sym typeface="Wingdings"/>
              </a:rPr>
              <a:t>	</a:t>
            </a:r>
            <a:r>
              <a:rPr lang="en-GB" b="1" dirty="0" smtClean="0">
                <a:solidFill>
                  <a:srgbClr val="800000"/>
                </a:solidFill>
                <a:latin typeface="Century Gothic"/>
                <a:cs typeface="Century Gothic"/>
              </a:rPr>
              <a:t>spectra visually </a:t>
            </a:r>
            <a:r>
              <a:rPr lang="en-GB" b="1" dirty="0">
                <a:solidFill>
                  <a:srgbClr val="800000"/>
                </a:solidFill>
                <a:latin typeface="Century Gothic"/>
                <a:cs typeface="Century Gothic"/>
              </a:rPr>
              <a:t>inspection</a:t>
            </a:r>
          </a:p>
        </p:txBody>
      </p:sp>
    </p:spTree>
    <p:extLst>
      <p:ext uri="{BB962C8B-B14F-4D97-AF65-F5344CB8AC3E}">
        <p14:creationId xmlns:p14="http://schemas.microsoft.com/office/powerpoint/2010/main" val="236968803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7485" y="752461"/>
            <a:ext cx="4298472" cy="1200329"/>
          </a:xfrm>
          <a:prstGeom prst="rect">
            <a:avLst/>
          </a:prstGeom>
        </p:spPr>
        <p:txBody>
          <a:bodyPr wrap="square">
            <a:spAutoFit/>
          </a:bodyPr>
          <a:lstStyle/>
          <a:p>
            <a:r>
              <a:rPr lang="en-GB" dirty="0" smtClean="0">
                <a:solidFill>
                  <a:srgbClr val="800000"/>
                </a:solidFill>
                <a:latin typeface="Century Gothic"/>
                <a:cs typeface="Century Gothic"/>
                <a:sym typeface="Wingdings"/>
              </a:rPr>
              <a:t></a:t>
            </a:r>
            <a:r>
              <a:rPr lang="en-GB" dirty="0" smtClean="0">
                <a:solidFill>
                  <a:srgbClr val="800000"/>
                </a:solidFill>
                <a:latin typeface="Century Gothic"/>
                <a:cs typeface="Century Gothic"/>
              </a:rPr>
              <a:t>low redshift </a:t>
            </a:r>
            <a:r>
              <a:rPr lang="en-GB" b="1" dirty="0" smtClean="0">
                <a:solidFill>
                  <a:srgbClr val="800000"/>
                </a:solidFill>
                <a:latin typeface="Century Gothic"/>
                <a:cs typeface="Century Gothic"/>
              </a:rPr>
              <a:t>z&lt; 0.85</a:t>
            </a:r>
          </a:p>
          <a:p>
            <a:endParaRPr lang="en-GB" b="1" dirty="0" smtClean="0">
              <a:latin typeface="Century Gothic"/>
              <a:cs typeface="Century Gothic"/>
            </a:endParaRPr>
          </a:p>
          <a:p>
            <a:r>
              <a:rPr lang="en-GB" b="1" dirty="0" smtClean="0">
                <a:latin typeface="Century Gothic"/>
                <a:cs typeface="Century Gothic"/>
              </a:rPr>
              <a:t> </a:t>
            </a:r>
            <a:r>
              <a:rPr lang="en-US" dirty="0">
                <a:solidFill>
                  <a:srgbClr val="800000"/>
                </a:solidFill>
              </a:rPr>
              <a:t>∆</a:t>
            </a:r>
            <a:r>
              <a:rPr lang="en-US" dirty="0" smtClean="0">
                <a:solidFill>
                  <a:srgbClr val="800000"/>
                </a:solidFill>
              </a:rPr>
              <a:t>V determination is crucial</a:t>
            </a:r>
          </a:p>
          <a:p>
            <a:r>
              <a:rPr lang="en-GB" b="1" dirty="0" smtClean="0">
                <a:latin typeface="Century Gothic"/>
                <a:cs typeface="Century Gothic"/>
              </a:rPr>
              <a:t>from  [OIII] narrow region lines      </a:t>
            </a:r>
          </a:p>
        </p:txBody>
      </p:sp>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56047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89</a:t>
            </a:fld>
            <a:endParaRPr lang="en-GB"/>
          </a:p>
        </p:txBody>
      </p:sp>
      <p:pic>
        <p:nvPicPr>
          <p:cNvPr id="10" name="Immagine 9" descr="QSOPAIRS_random_z085_bin12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253" y="2968452"/>
            <a:ext cx="3503540" cy="3503540"/>
          </a:xfrm>
          <a:prstGeom prst="rect">
            <a:avLst/>
          </a:prstGeom>
        </p:spPr>
      </p:pic>
      <p:sp>
        <p:nvSpPr>
          <p:cNvPr id="6" name="Rettangolo 5"/>
          <p:cNvSpPr/>
          <p:nvPr/>
        </p:nvSpPr>
        <p:spPr>
          <a:xfrm>
            <a:off x="4533253" y="660128"/>
            <a:ext cx="4572000" cy="2308324"/>
          </a:xfrm>
          <a:prstGeom prst="rect">
            <a:avLst/>
          </a:prstGeom>
        </p:spPr>
        <p:txBody>
          <a:bodyPr>
            <a:spAutoFit/>
          </a:bodyPr>
          <a:lstStyle/>
          <a:p>
            <a:r>
              <a:rPr lang="en-GB" dirty="0">
                <a:solidFill>
                  <a:srgbClr val="800000"/>
                </a:solidFill>
                <a:latin typeface="Century Gothic"/>
                <a:cs typeface="Century Gothic"/>
              </a:rPr>
              <a:t> Chance superposition or bound systems</a:t>
            </a:r>
            <a:r>
              <a:rPr lang="en-GB" dirty="0" smtClean="0">
                <a:solidFill>
                  <a:srgbClr val="800000"/>
                </a:solidFill>
                <a:latin typeface="Century Gothic"/>
                <a:cs typeface="Century Gothic"/>
              </a:rPr>
              <a:t>?</a:t>
            </a:r>
          </a:p>
          <a:p>
            <a:endParaRPr lang="en-GB" b="1" dirty="0">
              <a:latin typeface="Century Gothic"/>
              <a:cs typeface="Century Gothic"/>
            </a:endParaRPr>
          </a:p>
          <a:p>
            <a:r>
              <a:rPr lang="en-GB" b="1" dirty="0" smtClean="0">
                <a:latin typeface="Century Gothic"/>
                <a:cs typeface="Century Gothic"/>
              </a:rPr>
              <a:t>redshift </a:t>
            </a:r>
            <a:r>
              <a:rPr lang="en-GB" b="1" dirty="0">
                <a:latin typeface="Century Gothic"/>
                <a:cs typeface="Century Gothic"/>
              </a:rPr>
              <a:t>permutation </a:t>
            </a:r>
            <a:r>
              <a:rPr lang="en-GB" b="1" dirty="0" smtClean="0">
                <a:latin typeface="Century Gothic"/>
                <a:cs typeface="Century Gothic"/>
              </a:rPr>
              <a:t>method</a:t>
            </a:r>
            <a:endParaRPr lang="en-GB" b="1" dirty="0">
              <a:solidFill>
                <a:srgbClr val="800000"/>
              </a:solidFill>
              <a:latin typeface="Century Gothic"/>
              <a:cs typeface="Century Gothic"/>
            </a:endParaRPr>
          </a:p>
          <a:p>
            <a:pPr marL="285750" indent="-285750">
              <a:buFont typeface="Wingdings" charset="0"/>
              <a:buChar char="è"/>
            </a:pPr>
            <a:r>
              <a:rPr lang="en-US" dirty="0" smtClean="0">
                <a:solidFill>
                  <a:srgbClr val="800000"/>
                </a:solidFill>
              </a:rPr>
              <a:t>R</a:t>
            </a:r>
            <a:r>
              <a:rPr lang="en-US" dirty="0">
                <a:solidFill>
                  <a:srgbClr val="800000"/>
                </a:solidFill>
              </a:rPr>
              <a:t>⊥ &lt; 600 </a:t>
            </a:r>
            <a:r>
              <a:rPr lang="en-US" dirty="0" err="1">
                <a:solidFill>
                  <a:srgbClr val="800000"/>
                </a:solidFill>
              </a:rPr>
              <a:t>kpc</a:t>
            </a:r>
            <a:r>
              <a:rPr lang="en-US" dirty="0">
                <a:solidFill>
                  <a:srgbClr val="800000"/>
                </a:solidFill>
              </a:rPr>
              <a:t> </a:t>
            </a:r>
          </a:p>
          <a:p>
            <a:pPr marL="285750" indent="-285750">
              <a:buFont typeface="Wingdings" charset="0"/>
              <a:buChar char="è"/>
            </a:pPr>
            <a:r>
              <a:rPr lang="en-US" dirty="0" smtClean="0">
                <a:solidFill>
                  <a:srgbClr val="800000"/>
                </a:solidFill>
              </a:rPr>
              <a:t>∆</a:t>
            </a:r>
            <a:r>
              <a:rPr lang="en-US" dirty="0">
                <a:solidFill>
                  <a:srgbClr val="800000"/>
                </a:solidFill>
              </a:rPr>
              <a:t>V∥ &lt; 6</a:t>
            </a:r>
            <a:r>
              <a:rPr lang="en-US" dirty="0" smtClean="0">
                <a:solidFill>
                  <a:srgbClr val="800000"/>
                </a:solidFill>
              </a:rPr>
              <a:t>00 </a:t>
            </a:r>
            <a:r>
              <a:rPr lang="en-US" dirty="0">
                <a:solidFill>
                  <a:srgbClr val="800000"/>
                </a:solidFill>
              </a:rPr>
              <a:t>km/s </a:t>
            </a:r>
          </a:p>
          <a:p>
            <a:endParaRPr lang="en-GB" b="1" dirty="0">
              <a:latin typeface="Century Gothic"/>
              <a:cs typeface="Century Gothic"/>
            </a:endParaRPr>
          </a:p>
          <a:p>
            <a:r>
              <a:rPr lang="en-GB" b="1" dirty="0" smtClean="0">
                <a:solidFill>
                  <a:srgbClr val="800000"/>
                </a:solidFill>
                <a:latin typeface="Century Gothic"/>
                <a:cs typeface="Century Gothic"/>
                <a:sym typeface="Wingdings"/>
              </a:rPr>
              <a:t>	</a:t>
            </a:r>
            <a:r>
              <a:rPr lang="en-GB" b="1" dirty="0" smtClean="0">
                <a:solidFill>
                  <a:srgbClr val="800000"/>
                </a:solidFill>
                <a:latin typeface="Century Gothic"/>
                <a:cs typeface="Century Gothic"/>
              </a:rPr>
              <a:t>spectra visually </a:t>
            </a:r>
            <a:r>
              <a:rPr lang="en-GB" b="1" dirty="0">
                <a:solidFill>
                  <a:srgbClr val="800000"/>
                </a:solidFill>
                <a:latin typeface="Century Gothic"/>
                <a:cs typeface="Century Gothic"/>
              </a:rPr>
              <a:t>inspection</a:t>
            </a:r>
          </a:p>
        </p:txBody>
      </p:sp>
      <p:sp>
        <p:nvSpPr>
          <p:cNvPr id="7" name="Anello 6"/>
          <p:cNvSpPr/>
          <p:nvPr/>
        </p:nvSpPr>
        <p:spPr>
          <a:xfrm>
            <a:off x="963869" y="5035058"/>
            <a:ext cx="1871040" cy="1190725"/>
          </a:xfrm>
          <a:prstGeom prst="donut">
            <a:avLst>
              <a:gd name="adj" fmla="val 10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1" name="Immagine 10" descr="QP05_f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3" y="2333895"/>
            <a:ext cx="4387580" cy="4387580"/>
          </a:xfrm>
          <a:prstGeom prst="rect">
            <a:avLst/>
          </a:prstGeom>
        </p:spPr>
      </p:pic>
      <p:pic>
        <p:nvPicPr>
          <p:cNvPr id="9" name="Immagine 8" descr="QSOPAIRS_pddv_plane_201402_z085_Sc10Pa1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73" y="2373119"/>
            <a:ext cx="4318882" cy="4318882"/>
          </a:xfrm>
          <a:prstGeom prst="rect">
            <a:avLst/>
          </a:prstGeom>
        </p:spPr>
      </p:pic>
    </p:spTree>
    <p:extLst>
      <p:ext uri="{BB962C8B-B14F-4D97-AF65-F5344CB8AC3E}">
        <p14:creationId xmlns:p14="http://schemas.microsoft.com/office/powerpoint/2010/main" val="20000488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9</a:t>
            </a:fld>
            <a:endParaRPr lang="it-IT"/>
          </a:p>
        </p:txBody>
      </p:sp>
      <p:sp>
        <p:nvSpPr>
          <p:cNvPr id="2" name="Rettangolo 1"/>
          <p:cNvSpPr/>
          <p:nvPr/>
        </p:nvSpPr>
        <p:spPr>
          <a:xfrm>
            <a:off x="382791" y="523092"/>
            <a:ext cx="8926688" cy="2215991"/>
          </a:xfrm>
          <a:prstGeom prst="rect">
            <a:avLst/>
          </a:prstGeom>
          <a:ln>
            <a:noFill/>
          </a:ln>
        </p:spPr>
        <p:txBody>
          <a:bodyPr wrap="square">
            <a:spAutoFit/>
          </a:bodyPr>
          <a:lstStyle/>
          <a:p>
            <a:pPr marL="285750" indent="-285750">
              <a:buFont typeface="Arial"/>
              <a:buChar char="•"/>
            </a:pPr>
            <a:r>
              <a:rPr lang="en-GB" b="1" dirty="0" smtClean="0">
                <a:solidFill>
                  <a:srgbClr val="800000"/>
                </a:solidFill>
                <a:latin typeface="+mj-lt"/>
              </a:rPr>
              <a:t>short-lived </a:t>
            </a:r>
            <a:r>
              <a:rPr lang="en-GB" dirty="0" smtClean="0">
                <a:latin typeface="+mj-lt"/>
              </a:rPr>
              <a:t>(</a:t>
            </a:r>
            <a:r>
              <a:rPr lang="en-GB" b="1" dirty="0" smtClean="0">
                <a:solidFill>
                  <a:srgbClr val="0000FF"/>
                </a:solidFill>
                <a:latin typeface="+mj-lt"/>
              </a:rPr>
              <a:t>10</a:t>
            </a:r>
            <a:r>
              <a:rPr lang="en-GB" b="1" baseline="30000" dirty="0" smtClean="0">
                <a:solidFill>
                  <a:srgbClr val="0000FF"/>
                </a:solidFill>
                <a:latin typeface="+mj-lt"/>
              </a:rPr>
              <a:t>7 </a:t>
            </a:r>
            <a:r>
              <a:rPr lang="en-GB" b="1" dirty="0" smtClean="0">
                <a:solidFill>
                  <a:srgbClr val="0000FF"/>
                </a:solidFill>
                <a:latin typeface="+mj-lt"/>
              </a:rPr>
              <a:t>-10</a:t>
            </a:r>
            <a:r>
              <a:rPr lang="en-GB" b="1" baseline="30000" dirty="0" smtClean="0">
                <a:solidFill>
                  <a:srgbClr val="0000FF"/>
                </a:solidFill>
                <a:latin typeface="+mj-lt"/>
              </a:rPr>
              <a:t>8</a:t>
            </a:r>
            <a:r>
              <a:rPr lang="en-GB" b="1" dirty="0">
                <a:solidFill>
                  <a:srgbClr val="0000FF"/>
                </a:solidFill>
                <a:latin typeface="+mj-lt"/>
              </a:rPr>
              <a:t> </a:t>
            </a:r>
            <a:r>
              <a:rPr lang="en-GB" b="1" dirty="0" err="1" smtClean="0">
                <a:solidFill>
                  <a:srgbClr val="0000FF"/>
                </a:solidFill>
                <a:latin typeface="+mj-lt"/>
              </a:rPr>
              <a:t>yr</a:t>
            </a:r>
            <a:r>
              <a:rPr lang="en-GB" b="1" dirty="0" smtClean="0">
                <a:solidFill>
                  <a:srgbClr val="0000FF"/>
                </a:solidFill>
                <a:latin typeface="+mj-lt"/>
              </a:rPr>
              <a:t> </a:t>
            </a:r>
            <a:r>
              <a:rPr lang="en-GB" dirty="0" smtClean="0">
                <a:latin typeface="+mj-lt"/>
              </a:rPr>
              <a:t>, e.g</a:t>
            </a:r>
            <a:r>
              <a:rPr lang="en-GB" b="1" dirty="0" smtClean="0">
                <a:latin typeface="+mj-lt"/>
              </a:rPr>
              <a:t>. </a:t>
            </a:r>
            <a:r>
              <a:rPr lang="en-GB" dirty="0" smtClean="0">
                <a:latin typeface="+mj-lt"/>
              </a:rPr>
              <a:t>Porciani+2004) </a:t>
            </a:r>
          </a:p>
          <a:p>
            <a:pPr marL="285750" indent="-285750">
              <a:buFont typeface="Arial"/>
              <a:buChar char="•"/>
            </a:pPr>
            <a:r>
              <a:rPr lang="en-GB" b="1" dirty="0" smtClean="0">
                <a:solidFill>
                  <a:srgbClr val="800000"/>
                </a:solidFill>
                <a:latin typeface="+mj-lt"/>
                <a:sym typeface="Wingdings"/>
              </a:rPr>
              <a:t>rare :   </a:t>
            </a:r>
            <a:r>
              <a:rPr lang="en-GB" b="1" dirty="0" smtClean="0">
                <a:solidFill>
                  <a:srgbClr val="0000FF"/>
                </a:solidFill>
                <a:latin typeface="+mj-lt"/>
                <a:sym typeface="Wingdings"/>
              </a:rPr>
              <a:t>density……. (z=1)   </a:t>
            </a:r>
            <a:endParaRPr lang="en-GB" b="1" dirty="0">
              <a:latin typeface="+mj-lt"/>
              <a:sym typeface="Wingdings"/>
            </a:endParaRPr>
          </a:p>
          <a:p>
            <a:pPr marL="285750" indent="-285750">
              <a:buFont typeface="Arial"/>
              <a:buChar char="•"/>
            </a:pPr>
            <a:r>
              <a:rPr lang="en-GB" b="1" dirty="0" smtClean="0">
                <a:solidFill>
                  <a:srgbClr val="000000"/>
                </a:solidFill>
              </a:rPr>
              <a:t>typical </a:t>
            </a:r>
            <a:r>
              <a:rPr lang="en-GB" b="1" dirty="0">
                <a:solidFill>
                  <a:srgbClr val="000000"/>
                </a:solidFill>
              </a:rPr>
              <a:t>mass: </a:t>
            </a:r>
            <a:r>
              <a:rPr lang="en-US" b="1" dirty="0">
                <a:solidFill>
                  <a:srgbClr val="0000FF"/>
                </a:solidFill>
              </a:rPr>
              <a:t>1-20 </a:t>
            </a:r>
            <a:r>
              <a:rPr lang="en-US" b="1" dirty="0">
                <a:solidFill>
                  <a:srgbClr val="0000FF"/>
                </a:solidFill>
                <a:ea typeface="Wingdings"/>
                <a:cs typeface="Wingdings"/>
                <a:sym typeface="Wingdings"/>
              </a:rPr>
              <a:t></a:t>
            </a:r>
            <a:r>
              <a:rPr lang="en-US" b="1" dirty="0">
                <a:solidFill>
                  <a:srgbClr val="0000FF"/>
                </a:solidFill>
              </a:rPr>
              <a:t>10</a:t>
            </a:r>
            <a:r>
              <a:rPr lang="en-US" b="1" baseline="30000" dirty="0">
                <a:solidFill>
                  <a:srgbClr val="0000FF"/>
                </a:solidFill>
              </a:rPr>
              <a:t>11</a:t>
            </a:r>
            <a:r>
              <a:rPr lang="en-US" b="1" baseline="30000" dirty="0">
                <a:solidFill>
                  <a:srgbClr val="0000FF"/>
                </a:solidFill>
                <a:sym typeface="Wingdings"/>
              </a:rPr>
              <a:t> </a:t>
            </a:r>
            <a:r>
              <a:rPr lang="en-US" b="1" dirty="0">
                <a:solidFill>
                  <a:srgbClr val="0000FF"/>
                </a:solidFill>
              </a:rPr>
              <a:t> M</a:t>
            </a:r>
            <a:r>
              <a:rPr lang="en-US" b="1" dirty="0">
                <a:solidFill>
                  <a:srgbClr val="0000FF"/>
                </a:solidFill>
                <a:ea typeface="Wingdings"/>
                <a:cs typeface="Wingdings"/>
                <a:sym typeface="Wingdings"/>
              </a:rPr>
              <a:t></a:t>
            </a:r>
          </a:p>
          <a:p>
            <a:endParaRPr lang="en-GB" b="1" dirty="0" smtClean="0">
              <a:solidFill>
                <a:srgbClr val="0000FF"/>
              </a:solidFill>
              <a:latin typeface="+mj-lt"/>
              <a:cs typeface="Century Gothic"/>
              <a:sym typeface="Wingdings"/>
            </a:endParaRPr>
          </a:p>
          <a:p>
            <a:pPr marL="285750" indent="-285750">
              <a:buFont typeface="Arial"/>
              <a:buChar char="•"/>
            </a:pPr>
            <a:r>
              <a:rPr lang="en-GB" b="1" dirty="0">
                <a:solidFill>
                  <a:srgbClr val="0000FF"/>
                </a:solidFill>
              </a:rPr>
              <a:t>~ 300,000 </a:t>
            </a:r>
            <a:r>
              <a:rPr lang="en-GB" dirty="0"/>
              <a:t>spectroscopic QSOs (SDSS+2QZ</a:t>
            </a:r>
            <a:r>
              <a:rPr lang="en-GB" dirty="0" smtClean="0"/>
              <a:t>)</a:t>
            </a:r>
          </a:p>
          <a:p>
            <a:pPr marL="285750" indent="-285750">
              <a:buFont typeface="Arial"/>
              <a:buChar char="•"/>
            </a:pPr>
            <a:endParaRPr lang="en-GB" sz="1600" b="1" dirty="0">
              <a:solidFill>
                <a:srgbClr val="800000"/>
              </a:solidFill>
            </a:endParaRPr>
          </a:p>
          <a:p>
            <a:pPr marL="285750" indent="-285750">
              <a:buFont typeface="Arial"/>
              <a:buChar char="•"/>
            </a:pPr>
            <a:endParaRPr lang="en-GB" sz="1600" dirty="0">
              <a:latin typeface="+mj-lt"/>
              <a:cs typeface="Century Gothic"/>
            </a:endParaRPr>
          </a:p>
          <a:p>
            <a:endParaRPr lang="en-GB" sz="1600" dirty="0" smtClean="0">
              <a:latin typeface="+mj-lt"/>
            </a:endParaRPr>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STATISTICS of QSOs.</a:t>
            </a:r>
            <a:endParaRPr lang="it-IT" sz="2400" dirty="0">
              <a:solidFill>
                <a:srgbClr val="800000"/>
              </a:solidFill>
              <a:latin typeface="Century Gothic"/>
              <a:cs typeface="Century Gothic"/>
            </a:endParaRPr>
          </a:p>
        </p:txBody>
      </p:sp>
      <p:sp>
        <p:nvSpPr>
          <p:cNvPr id="4" name="Rettangolo 3"/>
          <p:cNvSpPr/>
          <p:nvPr/>
        </p:nvSpPr>
        <p:spPr>
          <a:xfrm>
            <a:off x="2543420" y="1984263"/>
            <a:ext cx="6359808" cy="707886"/>
          </a:xfrm>
          <a:prstGeom prst="rect">
            <a:avLst/>
          </a:prstGeom>
        </p:spPr>
        <p:txBody>
          <a:bodyPr wrap="square">
            <a:spAutoFit/>
          </a:bodyPr>
          <a:lstStyle/>
          <a:p>
            <a:r>
              <a:rPr lang="en-GB" sz="20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 number of  QSO pairs have been discovered at tens – hundreds </a:t>
            </a:r>
            <a:r>
              <a:rPr lang="en-GB" sz="20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kpc</a:t>
            </a:r>
            <a:r>
              <a:rPr lang="en-GB" sz="20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scale</a:t>
            </a:r>
            <a:endParaRPr lang="en-GB" sz="2000" b="1"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Freccia destra 6"/>
          <p:cNvSpPr/>
          <p:nvPr/>
        </p:nvSpPr>
        <p:spPr>
          <a:xfrm>
            <a:off x="543702" y="1932743"/>
            <a:ext cx="1552331" cy="5634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ttangolo 10"/>
          <p:cNvSpPr/>
          <p:nvPr/>
        </p:nvSpPr>
        <p:spPr>
          <a:xfrm>
            <a:off x="382792" y="2461317"/>
            <a:ext cx="2054754" cy="2062103"/>
          </a:xfrm>
          <a:prstGeom prst="rect">
            <a:avLst/>
          </a:prstGeom>
        </p:spPr>
        <p:txBody>
          <a:bodyPr wrap="square">
            <a:spAutoFit/>
          </a:bodyPr>
          <a:lstStyle/>
          <a:p>
            <a:endParaRPr lang="en-GB" sz="1600" dirty="0" smtClean="0">
              <a:latin typeface="Century Gothic"/>
              <a:cs typeface="Century Gothic"/>
            </a:endParaRPr>
          </a:p>
          <a:p>
            <a:r>
              <a:rPr lang="en-GB" sz="1600" dirty="0" smtClean="0">
                <a:solidFill>
                  <a:srgbClr val="800000"/>
                </a:solidFill>
                <a:latin typeface="+mj-lt"/>
              </a:rPr>
              <a:t>(e.g. </a:t>
            </a:r>
            <a:r>
              <a:rPr lang="en-GB" sz="1600" dirty="0" err="1" smtClean="0">
                <a:solidFill>
                  <a:srgbClr val="800000"/>
                </a:solidFill>
                <a:latin typeface="+mj-lt"/>
              </a:rPr>
              <a:t>Djorgovski</a:t>
            </a:r>
            <a:r>
              <a:rPr lang="en-GB" sz="1600" dirty="0" smtClean="0">
                <a:solidFill>
                  <a:srgbClr val="800000"/>
                </a:solidFill>
                <a:latin typeface="+mj-lt"/>
              </a:rPr>
              <a:t> 1991,Zhadanov &amp; </a:t>
            </a:r>
            <a:r>
              <a:rPr lang="en-GB" sz="1600" dirty="0" err="1" smtClean="0">
                <a:solidFill>
                  <a:srgbClr val="800000"/>
                </a:solidFill>
                <a:latin typeface="+mj-lt"/>
              </a:rPr>
              <a:t>Surdey</a:t>
            </a:r>
            <a:r>
              <a:rPr lang="en-GB" sz="1600" dirty="0" smtClean="0">
                <a:solidFill>
                  <a:srgbClr val="800000"/>
                </a:solidFill>
                <a:latin typeface="+mj-lt"/>
              </a:rPr>
              <a:t> 2001 Hennawi</a:t>
            </a:r>
            <a:r>
              <a:rPr lang="en-GB" sz="1600" dirty="0">
                <a:solidFill>
                  <a:srgbClr val="800000"/>
                </a:solidFill>
                <a:latin typeface="+mj-lt"/>
              </a:rPr>
              <a:t>+</a:t>
            </a:r>
            <a:r>
              <a:rPr lang="en-GB" sz="1600" dirty="0" smtClean="0">
                <a:solidFill>
                  <a:srgbClr val="800000"/>
                </a:solidFill>
                <a:latin typeface="+mj-lt"/>
              </a:rPr>
              <a:t>2006, 2010, Shen+2010, </a:t>
            </a:r>
            <a:r>
              <a:rPr lang="en-GB" sz="1600" dirty="0" smtClean="0">
                <a:solidFill>
                  <a:srgbClr val="800000"/>
                </a:solidFill>
              </a:rPr>
              <a:t>Myers</a:t>
            </a:r>
            <a:r>
              <a:rPr lang="en-GB" sz="1600" dirty="0">
                <a:solidFill>
                  <a:srgbClr val="800000"/>
                </a:solidFill>
              </a:rPr>
              <a:t>+2007,2008</a:t>
            </a:r>
            <a:r>
              <a:rPr lang="en-GB" sz="1600" dirty="0" smtClean="0">
                <a:solidFill>
                  <a:srgbClr val="800000"/>
                </a:solidFill>
                <a:latin typeface="+mj-lt"/>
              </a:rPr>
              <a:t>)</a:t>
            </a:r>
          </a:p>
          <a:p>
            <a:endParaRPr lang="en-GB" sz="1600" dirty="0" smtClean="0">
              <a:latin typeface="+mj-lt"/>
            </a:endParaRPr>
          </a:p>
        </p:txBody>
      </p:sp>
    </p:spTree>
    <p:extLst>
      <p:ext uri="{BB962C8B-B14F-4D97-AF65-F5344CB8AC3E}">
        <p14:creationId xmlns:p14="http://schemas.microsoft.com/office/powerpoint/2010/main" val="3150893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2" name="Segnaposto piè di pagina 1"/>
          <p:cNvSpPr>
            <a:spLocks noGrp="1"/>
          </p:cNvSpPr>
          <p:nvPr>
            <p:ph type="ftr" sz="quarter" idx="11"/>
          </p:nvPr>
        </p:nvSpPr>
        <p:spPr>
          <a:xfrm>
            <a:off x="659165" y="6356350"/>
            <a:ext cx="7722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90</a:t>
            </a:fld>
            <a:endParaRPr lang="en-GB"/>
          </a:p>
        </p:txBody>
      </p:sp>
      <p:sp>
        <p:nvSpPr>
          <p:cNvPr id="11" name="Rettangolo 10"/>
          <p:cNvSpPr/>
          <p:nvPr/>
        </p:nvSpPr>
        <p:spPr>
          <a:xfrm>
            <a:off x="180685" y="917172"/>
            <a:ext cx="3822207" cy="3416320"/>
          </a:xfrm>
          <a:prstGeom prst="rect">
            <a:avLst/>
          </a:prstGeom>
        </p:spPr>
        <p:txBody>
          <a:bodyPr wrap="square">
            <a:spAutoFit/>
          </a:bodyPr>
          <a:lstStyle/>
          <a:p>
            <a:r>
              <a:rPr lang="en-GB" b="1" dirty="0">
                <a:latin typeface="Century Gothic"/>
                <a:cs typeface="Century Gothic"/>
              </a:rPr>
              <a:t>redshift determination Is crucial: </a:t>
            </a:r>
          </a:p>
          <a:p>
            <a:r>
              <a:rPr lang="en-GB" b="1" dirty="0">
                <a:latin typeface="Century Gothic"/>
                <a:cs typeface="Century Gothic"/>
              </a:rPr>
              <a:t>z from  [OIII] narrow region </a:t>
            </a:r>
            <a:r>
              <a:rPr lang="en-GB" b="1" dirty="0" smtClean="0">
                <a:latin typeface="Century Gothic"/>
                <a:cs typeface="Century Gothic"/>
              </a:rPr>
              <a:t>lines</a:t>
            </a:r>
          </a:p>
          <a:p>
            <a:endParaRPr lang="en-GB" b="1" dirty="0">
              <a:latin typeface="Century Gothic"/>
              <a:cs typeface="Century Gothic"/>
            </a:endParaRPr>
          </a:p>
          <a:p>
            <a:endParaRPr lang="en-GB" b="1" dirty="0" smtClean="0">
              <a:latin typeface="Century Gothic"/>
              <a:cs typeface="Century Gothic"/>
            </a:endParaRPr>
          </a:p>
          <a:p>
            <a:endParaRPr lang="en-GB" b="1" dirty="0">
              <a:latin typeface="Century Gothic"/>
              <a:cs typeface="Century Gothic"/>
            </a:endParaRPr>
          </a:p>
          <a:p>
            <a:endParaRPr lang="en-GB" b="1" dirty="0" smtClean="0">
              <a:latin typeface="Century Gothic"/>
              <a:cs typeface="Century Gothic"/>
            </a:endParaRPr>
          </a:p>
          <a:p>
            <a:endParaRPr lang="en-GB" b="1" dirty="0">
              <a:latin typeface="Century Gothic"/>
              <a:cs typeface="Century Gothic"/>
            </a:endParaRPr>
          </a:p>
          <a:p>
            <a:endParaRPr lang="en-GB" b="1" dirty="0" smtClean="0">
              <a:latin typeface="Century Gothic"/>
              <a:cs typeface="Century Gothic"/>
            </a:endParaRPr>
          </a:p>
          <a:p>
            <a:r>
              <a:rPr lang="en-US" dirty="0" smtClean="0"/>
              <a:t> </a:t>
            </a:r>
            <a:endParaRPr lang="en-US" dirty="0"/>
          </a:p>
          <a:p>
            <a:endParaRPr lang="en-GB" b="1" dirty="0">
              <a:latin typeface="Century Gothic"/>
              <a:cs typeface="Century Gothic"/>
            </a:endParaRPr>
          </a:p>
          <a:p>
            <a:endParaRPr lang="en-GB" b="1" dirty="0" smtClean="0">
              <a:latin typeface="Century Gothic"/>
              <a:cs typeface="Century Gothic"/>
            </a:endParaRPr>
          </a:p>
          <a:p>
            <a:endParaRPr lang="en-GB" b="1" dirty="0">
              <a:latin typeface="Century Gothic"/>
              <a:cs typeface="Century Gothic"/>
            </a:endParaRPr>
          </a:p>
        </p:txBody>
      </p:sp>
      <p:sp>
        <p:nvSpPr>
          <p:cNvPr id="13" name="Freccia giù 12"/>
          <p:cNvSpPr/>
          <p:nvPr/>
        </p:nvSpPr>
        <p:spPr>
          <a:xfrm>
            <a:off x="1961757" y="1678353"/>
            <a:ext cx="317510" cy="7371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Immagine 13" descr="DV.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17" y="2526838"/>
            <a:ext cx="2871595" cy="1296849"/>
          </a:xfrm>
          <a:prstGeom prst="rect">
            <a:avLst/>
          </a:prstGeom>
        </p:spPr>
      </p:pic>
      <p:pic>
        <p:nvPicPr>
          <p:cNvPr id="15" name="Immagine 14" descr="DV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17" y="3742063"/>
            <a:ext cx="3494398" cy="690983"/>
          </a:xfrm>
          <a:prstGeom prst="rect">
            <a:avLst/>
          </a:prstGeom>
        </p:spPr>
      </p:pic>
      <p:pic>
        <p:nvPicPr>
          <p:cNvPr id="17" name="Immagine 16" descr="Mvir_min.tiff"/>
          <p:cNvPicPr>
            <a:picLocks noChangeAspect="1"/>
          </p:cNvPicPr>
          <p:nvPr/>
        </p:nvPicPr>
        <p:blipFill rotWithShape="1">
          <a:blip r:embed="rId4">
            <a:extLst>
              <a:ext uri="{28A0092B-C50C-407E-A947-70E740481C1C}">
                <a14:useLocalDpi xmlns:a14="http://schemas.microsoft.com/office/drawing/2010/main" val="0"/>
              </a:ext>
            </a:extLst>
          </a:blip>
          <a:srcRect l="5470" t="9806" b="10231"/>
          <a:stretch/>
        </p:blipFill>
        <p:spPr>
          <a:xfrm>
            <a:off x="507618" y="4910316"/>
            <a:ext cx="3496148" cy="1145363"/>
          </a:xfrm>
          <a:prstGeom prst="rect">
            <a:avLst/>
          </a:prstGeom>
        </p:spPr>
      </p:pic>
      <p:pic>
        <p:nvPicPr>
          <p:cNvPr id="7" name="Immagine 6" descr="oiii_ibcen.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691" y="592795"/>
            <a:ext cx="4385562" cy="5813780"/>
          </a:xfrm>
          <a:prstGeom prst="rect">
            <a:avLst/>
          </a:prstGeom>
        </p:spPr>
      </p:pic>
    </p:spTree>
    <p:extLst>
      <p:ext uri="{BB962C8B-B14F-4D97-AF65-F5344CB8AC3E}">
        <p14:creationId xmlns:p14="http://schemas.microsoft.com/office/powerpoint/2010/main" val="59658233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QSO PAIRS CANDIDATES SELECTION</a:t>
            </a:r>
            <a:endParaRPr lang="it-IT" sz="2400" dirty="0">
              <a:solidFill>
                <a:srgbClr val="800000"/>
              </a:solidFill>
              <a:latin typeface="Century Gothic"/>
              <a:cs typeface="Century Gothic"/>
            </a:endParaRPr>
          </a:p>
        </p:txBody>
      </p:sp>
      <p:sp>
        <p:nvSpPr>
          <p:cNvPr id="6" name="Rettangolo 5"/>
          <p:cNvSpPr/>
          <p:nvPr/>
        </p:nvSpPr>
        <p:spPr>
          <a:xfrm>
            <a:off x="571243" y="808984"/>
            <a:ext cx="8424835" cy="738664"/>
          </a:xfrm>
          <a:prstGeom prst="rect">
            <a:avLst/>
          </a:prstGeom>
        </p:spPr>
        <p:txBody>
          <a:bodyPr wrap="square">
            <a:spAutoFit/>
          </a:bodyPr>
          <a:lstStyle/>
          <a:p>
            <a:r>
              <a:rPr lang="en-GB" sz="2400" dirty="0" smtClean="0">
                <a:latin typeface="Century Gothic"/>
                <a:cs typeface="Century Gothic"/>
              </a:rPr>
              <a:t>14 pairs  </a:t>
            </a:r>
            <a:r>
              <a:rPr lang="en-GB" b="1" dirty="0" smtClean="0">
                <a:solidFill>
                  <a:srgbClr val="000000"/>
                </a:solidFill>
                <a:latin typeface="Century Gothic"/>
                <a:cs typeface="Century Gothic"/>
              </a:rPr>
              <a:t>Sandrinelli </a:t>
            </a:r>
            <a:r>
              <a:rPr lang="en-GB" b="1" dirty="0">
                <a:solidFill>
                  <a:srgbClr val="000000"/>
                </a:solidFill>
                <a:latin typeface="Century Gothic"/>
                <a:cs typeface="Century Gothic"/>
              </a:rPr>
              <a:t>+2014</a:t>
            </a:r>
            <a:endParaRPr lang="en-GB" dirty="0">
              <a:latin typeface="Century Gothic"/>
              <a:cs typeface="Century Gothic"/>
            </a:endParaRPr>
          </a:p>
          <a:p>
            <a:r>
              <a:rPr lang="en-GB" dirty="0" smtClean="0">
                <a:latin typeface="Century Gothic"/>
                <a:cs typeface="Century Gothic"/>
              </a:rPr>
              <a:t>   </a:t>
            </a:r>
          </a:p>
        </p:txBody>
      </p:sp>
      <p:sp>
        <p:nvSpPr>
          <p:cNvPr id="2" name="Segnaposto piè di pagina 1"/>
          <p:cNvSpPr>
            <a:spLocks noGrp="1"/>
          </p:cNvSpPr>
          <p:nvPr>
            <p:ph type="ftr" sz="quarter" idx="11"/>
          </p:nvPr>
        </p:nvSpPr>
        <p:spPr>
          <a:xfrm>
            <a:off x="659165" y="6356350"/>
            <a:ext cx="746001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91</a:t>
            </a:fld>
            <a:endParaRPr lang="en-GB"/>
          </a:p>
        </p:txBody>
      </p:sp>
      <p:pic>
        <p:nvPicPr>
          <p:cNvPr id="7" name="Immagine 6" descr="SDSSQPsample.tiff"/>
          <p:cNvPicPr>
            <a:picLocks noChangeAspect="1"/>
          </p:cNvPicPr>
          <p:nvPr/>
        </p:nvPicPr>
        <p:blipFill rotWithShape="1">
          <a:blip r:embed="rId2">
            <a:extLst>
              <a:ext uri="{28A0092B-C50C-407E-A947-70E740481C1C}">
                <a14:useLocalDpi xmlns:a14="http://schemas.microsoft.com/office/drawing/2010/main" val="0"/>
              </a:ext>
            </a:extLst>
          </a:blip>
          <a:srcRect t="2376"/>
          <a:stretch/>
        </p:blipFill>
        <p:spPr>
          <a:xfrm>
            <a:off x="0" y="1553611"/>
            <a:ext cx="9144000" cy="3825746"/>
          </a:xfrm>
          <a:prstGeom prst="rect">
            <a:avLst/>
          </a:prstGeom>
        </p:spPr>
      </p:pic>
    </p:spTree>
    <p:extLst>
      <p:ext uri="{BB962C8B-B14F-4D97-AF65-F5344CB8AC3E}">
        <p14:creationId xmlns:p14="http://schemas.microsoft.com/office/powerpoint/2010/main" val="26409002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659165" y="6356350"/>
            <a:ext cx="6212946" cy="365125"/>
          </a:xfrm>
        </p:spPr>
        <p:txBody>
          <a:bodyPr/>
          <a:lstStyle/>
          <a:p>
            <a:r>
              <a:rPr lang="it-IT" smtClean="0"/>
              <a:t>A. Sandrinelli, AGN11, Where Black Holes and Galaxies Meet, Trieste, 2014.09.24</a:t>
            </a:r>
            <a:endParaRPr lang="it-IT" dirty="0"/>
          </a:p>
        </p:txBody>
      </p:sp>
      <p:sp>
        <p:nvSpPr>
          <p:cNvPr id="6" name="Segnaposto numero diapositiva 5"/>
          <p:cNvSpPr>
            <a:spLocks noGrp="1"/>
          </p:cNvSpPr>
          <p:nvPr>
            <p:ph type="sldNum" sz="quarter" idx="12"/>
          </p:nvPr>
        </p:nvSpPr>
        <p:spPr/>
        <p:txBody>
          <a:bodyPr/>
          <a:lstStyle/>
          <a:p>
            <a:fld id="{64172A7C-8F53-884D-9319-21A00BA87482}" type="slidenum">
              <a:rPr lang="it-IT" smtClean="0"/>
              <a:t>92</a:t>
            </a:fld>
            <a:endParaRPr lang="it-IT"/>
          </a:p>
        </p:txBody>
      </p:sp>
      <p:sp>
        <p:nvSpPr>
          <p:cNvPr id="2" name="Rettangolo 1"/>
          <p:cNvSpPr/>
          <p:nvPr/>
        </p:nvSpPr>
        <p:spPr>
          <a:xfrm>
            <a:off x="485424" y="523092"/>
            <a:ext cx="8926688" cy="2185214"/>
          </a:xfrm>
          <a:prstGeom prst="rect">
            <a:avLst/>
          </a:prstGeom>
        </p:spPr>
        <p:txBody>
          <a:bodyPr wrap="square">
            <a:spAutoFit/>
          </a:bodyPr>
          <a:lstStyle/>
          <a:p>
            <a:pPr marL="285750" indent="-285750">
              <a:buFont typeface="Arial"/>
              <a:buChar char="•"/>
            </a:pPr>
            <a:endParaRPr lang="en-GB" sz="1600" dirty="0">
              <a:latin typeface="+mj-lt"/>
            </a:endParaRPr>
          </a:p>
          <a:p>
            <a:pPr marL="285750" indent="-285750">
              <a:buFont typeface="Arial"/>
              <a:buChar char="•"/>
            </a:pPr>
            <a:r>
              <a:rPr lang="en-GB" b="1" dirty="0" smtClean="0">
                <a:solidFill>
                  <a:srgbClr val="800000"/>
                </a:solidFill>
                <a:latin typeface="+mj-lt"/>
              </a:rPr>
              <a:t>active for </a:t>
            </a:r>
            <a:r>
              <a:rPr lang="en-GB" b="1" dirty="0">
                <a:solidFill>
                  <a:srgbClr val="800000"/>
                </a:solidFill>
                <a:latin typeface="+mj-lt"/>
              </a:rPr>
              <a:t>a very short </a:t>
            </a:r>
            <a:r>
              <a:rPr lang="en-GB" b="1" dirty="0" smtClean="0">
                <a:solidFill>
                  <a:srgbClr val="800000"/>
                </a:solidFill>
                <a:latin typeface="+mj-lt"/>
              </a:rPr>
              <a:t>time </a:t>
            </a:r>
            <a:r>
              <a:rPr lang="en-GB" dirty="0" smtClean="0">
                <a:latin typeface="+mj-lt"/>
              </a:rPr>
              <a:t>(</a:t>
            </a:r>
            <a:r>
              <a:rPr lang="en-GB" b="1" dirty="0" smtClean="0">
                <a:solidFill>
                  <a:srgbClr val="0000FF"/>
                </a:solidFill>
                <a:latin typeface="+mj-lt"/>
              </a:rPr>
              <a:t>10</a:t>
            </a:r>
            <a:r>
              <a:rPr lang="en-GB" b="1" baseline="30000" dirty="0" smtClean="0">
                <a:solidFill>
                  <a:srgbClr val="0000FF"/>
                </a:solidFill>
                <a:latin typeface="+mj-lt"/>
              </a:rPr>
              <a:t>7 </a:t>
            </a:r>
            <a:r>
              <a:rPr lang="en-GB" b="1" dirty="0" smtClean="0">
                <a:solidFill>
                  <a:srgbClr val="0000FF"/>
                </a:solidFill>
                <a:latin typeface="+mj-lt"/>
              </a:rPr>
              <a:t>-10</a:t>
            </a:r>
            <a:r>
              <a:rPr lang="en-GB" b="1" baseline="30000" dirty="0" smtClean="0">
                <a:solidFill>
                  <a:srgbClr val="0000FF"/>
                </a:solidFill>
                <a:latin typeface="+mj-lt"/>
              </a:rPr>
              <a:t>8</a:t>
            </a:r>
            <a:r>
              <a:rPr lang="en-GB" b="1" dirty="0">
                <a:solidFill>
                  <a:srgbClr val="0000FF"/>
                </a:solidFill>
                <a:latin typeface="+mj-lt"/>
              </a:rPr>
              <a:t> </a:t>
            </a:r>
            <a:r>
              <a:rPr lang="en-GB" b="1" dirty="0" err="1" smtClean="0">
                <a:solidFill>
                  <a:srgbClr val="0000FF"/>
                </a:solidFill>
                <a:latin typeface="+mj-lt"/>
              </a:rPr>
              <a:t>yr</a:t>
            </a:r>
            <a:r>
              <a:rPr lang="en-GB" b="1" dirty="0" smtClean="0">
                <a:solidFill>
                  <a:srgbClr val="0000FF"/>
                </a:solidFill>
                <a:latin typeface="+mj-lt"/>
              </a:rPr>
              <a:t> </a:t>
            </a:r>
            <a:r>
              <a:rPr lang="en-GB" dirty="0" smtClean="0">
                <a:latin typeface="+mj-lt"/>
              </a:rPr>
              <a:t>, e.g</a:t>
            </a:r>
            <a:r>
              <a:rPr lang="en-GB" b="1" dirty="0" smtClean="0">
                <a:latin typeface="+mj-lt"/>
              </a:rPr>
              <a:t>. Porciani+2004</a:t>
            </a:r>
            <a:r>
              <a:rPr lang="en-GB" dirty="0" smtClean="0">
                <a:latin typeface="+mj-lt"/>
              </a:rPr>
              <a:t>) </a:t>
            </a:r>
          </a:p>
          <a:p>
            <a:pPr marL="285750" indent="-285750">
              <a:buFont typeface="Arial"/>
              <a:buChar char="•"/>
            </a:pPr>
            <a:r>
              <a:rPr lang="en-GB" dirty="0" smtClean="0">
                <a:latin typeface="+mj-lt"/>
                <a:sym typeface="Wingdings"/>
              </a:rPr>
              <a:t> </a:t>
            </a:r>
            <a:r>
              <a:rPr lang="en-GB" b="1" dirty="0" smtClean="0">
                <a:solidFill>
                  <a:srgbClr val="800000"/>
                </a:solidFill>
                <a:latin typeface="+mj-lt"/>
                <a:sym typeface="Wingdings"/>
              </a:rPr>
              <a:t>rare objects:   </a:t>
            </a:r>
            <a:r>
              <a:rPr lang="en-GB" b="1" dirty="0" smtClean="0">
                <a:solidFill>
                  <a:srgbClr val="0000FF"/>
                </a:solidFill>
                <a:latin typeface="+mj-lt"/>
                <a:sym typeface="Wingdings"/>
              </a:rPr>
              <a:t>density…….   </a:t>
            </a:r>
            <a:endParaRPr lang="en-GB" b="1" dirty="0">
              <a:latin typeface="+mj-lt"/>
              <a:sym typeface="Wingdings"/>
            </a:endParaRPr>
          </a:p>
          <a:p>
            <a:pPr marL="285750" indent="-285750">
              <a:buFont typeface="Arial"/>
              <a:buChar char="•"/>
            </a:pPr>
            <a:r>
              <a:rPr lang="en-GB" b="1" dirty="0">
                <a:solidFill>
                  <a:srgbClr val="3366FF"/>
                </a:solidFill>
              </a:rPr>
              <a:t>~ 300.000 </a:t>
            </a:r>
            <a:r>
              <a:rPr lang="en-GB" dirty="0"/>
              <a:t>spectroscopic QSOs (SDSS+2QZ)</a:t>
            </a:r>
            <a:endParaRPr lang="en-GB" b="1" dirty="0">
              <a:solidFill>
                <a:srgbClr val="800000"/>
              </a:solidFill>
            </a:endParaRPr>
          </a:p>
          <a:p>
            <a:pPr marL="285750" indent="-285750">
              <a:buFont typeface="Arial"/>
              <a:buChar char="•"/>
            </a:pPr>
            <a:r>
              <a:rPr lang="en-GB" b="1" dirty="0">
                <a:solidFill>
                  <a:srgbClr val="000000"/>
                </a:solidFill>
              </a:rPr>
              <a:t>typical mass: </a:t>
            </a:r>
            <a:r>
              <a:rPr lang="en-US" b="1" dirty="0">
                <a:solidFill>
                  <a:srgbClr val="3366FF"/>
                </a:solidFill>
              </a:rPr>
              <a:t>1-20 </a:t>
            </a:r>
            <a:r>
              <a:rPr lang="en-US" b="1" dirty="0">
                <a:solidFill>
                  <a:srgbClr val="3366FF"/>
                </a:solidFill>
                <a:ea typeface="Wingdings"/>
                <a:cs typeface="Wingdings"/>
                <a:sym typeface="Wingdings"/>
              </a:rPr>
              <a:t></a:t>
            </a:r>
            <a:r>
              <a:rPr lang="en-US" b="1" dirty="0">
                <a:solidFill>
                  <a:srgbClr val="3366FF"/>
                </a:solidFill>
              </a:rPr>
              <a:t>10</a:t>
            </a:r>
            <a:r>
              <a:rPr lang="en-US" b="1" baseline="30000" dirty="0">
                <a:solidFill>
                  <a:srgbClr val="3366FF"/>
                </a:solidFill>
              </a:rPr>
              <a:t>11</a:t>
            </a:r>
            <a:r>
              <a:rPr lang="en-US" b="1" baseline="30000" dirty="0">
                <a:solidFill>
                  <a:srgbClr val="3366FF"/>
                </a:solidFill>
                <a:sym typeface="Wingdings"/>
              </a:rPr>
              <a:t> </a:t>
            </a:r>
            <a:r>
              <a:rPr lang="en-US" b="1" dirty="0">
                <a:solidFill>
                  <a:srgbClr val="3366FF"/>
                </a:solidFill>
              </a:rPr>
              <a:t> M</a:t>
            </a:r>
            <a:r>
              <a:rPr lang="en-US" b="1" dirty="0">
                <a:solidFill>
                  <a:srgbClr val="3366FF"/>
                </a:solidFill>
                <a:ea typeface="Wingdings"/>
                <a:cs typeface="Wingdings"/>
                <a:sym typeface="Wingdings"/>
              </a:rPr>
              <a:t></a:t>
            </a:r>
          </a:p>
          <a:p>
            <a:pPr marL="285750" indent="-285750">
              <a:buFont typeface="Arial"/>
              <a:buChar char="•"/>
            </a:pPr>
            <a:endParaRPr lang="en-GB" sz="1600" b="1" dirty="0" smtClean="0">
              <a:solidFill>
                <a:srgbClr val="0000FF"/>
              </a:solidFill>
              <a:latin typeface="+mj-lt"/>
              <a:cs typeface="Century Gothic"/>
              <a:sym typeface="Wingdings"/>
            </a:endParaRPr>
          </a:p>
          <a:p>
            <a:pPr marL="285750" indent="-285750">
              <a:buFont typeface="Arial"/>
              <a:buChar char="•"/>
            </a:pPr>
            <a:endParaRPr lang="en-GB" sz="1600" dirty="0">
              <a:latin typeface="+mj-lt"/>
              <a:cs typeface="Century Gothic"/>
            </a:endParaRPr>
          </a:p>
          <a:p>
            <a:endParaRPr lang="en-GB" sz="1600" dirty="0" smtClean="0">
              <a:latin typeface="+mj-lt"/>
            </a:endParaRPr>
          </a:p>
        </p:txBody>
      </p:sp>
      <p:sp>
        <p:nvSpPr>
          <p:cNvPr id="10" name="CasellaDiTesto 9"/>
          <p:cNvSpPr txBox="1"/>
          <p:nvPr/>
        </p:nvSpPr>
        <p:spPr>
          <a:xfrm>
            <a:off x="180685" y="61427"/>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STATISTICS of QSOs.</a:t>
            </a:r>
            <a:endParaRPr lang="it-IT" sz="2400" dirty="0">
              <a:solidFill>
                <a:srgbClr val="800000"/>
              </a:solidFill>
              <a:latin typeface="Century Gothic"/>
              <a:cs typeface="Century Gothic"/>
            </a:endParaRPr>
          </a:p>
        </p:txBody>
      </p:sp>
      <p:sp>
        <p:nvSpPr>
          <p:cNvPr id="3" name="CasellaDiTesto 2"/>
          <p:cNvSpPr txBox="1"/>
          <p:nvPr/>
        </p:nvSpPr>
        <p:spPr>
          <a:xfrm>
            <a:off x="578789" y="2194514"/>
            <a:ext cx="2342445" cy="461665"/>
          </a:xfrm>
          <a:prstGeom prst="rect">
            <a:avLst/>
          </a:prstGeom>
          <a:noFill/>
        </p:spPr>
        <p:txBody>
          <a:bodyPr wrap="square" rtlCol="0">
            <a:spAutoFit/>
          </a:bodyPr>
          <a:lstStyle/>
          <a:p>
            <a:r>
              <a:rPr lang="en-GB" sz="2400" dirty="0" smtClean="0">
                <a:solidFill>
                  <a:srgbClr val="FF0000"/>
                </a:solidFill>
              </a:rPr>
              <a:t>NEVERTHELESS</a:t>
            </a:r>
            <a:endParaRPr lang="en-GB" sz="2400" dirty="0">
              <a:solidFill>
                <a:srgbClr val="FF0000"/>
              </a:solidFill>
            </a:endParaRPr>
          </a:p>
        </p:txBody>
      </p:sp>
      <p:sp>
        <p:nvSpPr>
          <p:cNvPr id="9" name="Rettangolo 8"/>
          <p:cNvSpPr/>
          <p:nvPr/>
        </p:nvSpPr>
        <p:spPr>
          <a:xfrm>
            <a:off x="446677" y="2425347"/>
            <a:ext cx="2916467" cy="3354765"/>
          </a:xfrm>
          <a:prstGeom prst="rect">
            <a:avLst/>
          </a:prstGeom>
        </p:spPr>
        <p:txBody>
          <a:bodyPr wrap="square">
            <a:spAutoFit/>
          </a:bodyPr>
          <a:lstStyle/>
          <a:p>
            <a:endParaRPr lang="en-GB" sz="1600" dirty="0" smtClean="0">
              <a:latin typeface="Century Gothic"/>
              <a:cs typeface="Century Gothic"/>
            </a:endParaRPr>
          </a:p>
          <a:p>
            <a:r>
              <a:rPr lang="en-GB" dirty="0" smtClean="0">
                <a:latin typeface="+mj-lt"/>
              </a:rPr>
              <a:t>a number of  </a:t>
            </a:r>
            <a:r>
              <a:rPr lang="en-GB" b="1" dirty="0" smtClean="0">
                <a:solidFill>
                  <a:srgbClr val="800000"/>
                </a:solidFill>
                <a:latin typeface="+mj-lt"/>
              </a:rPr>
              <a:t>QSO pairs </a:t>
            </a:r>
            <a:r>
              <a:rPr lang="en-GB" dirty="0" smtClean="0">
                <a:latin typeface="+mj-lt"/>
              </a:rPr>
              <a:t>have been discovered at tens – hundreds kpc scale</a:t>
            </a:r>
          </a:p>
          <a:p>
            <a:r>
              <a:rPr lang="en-GB" dirty="0" smtClean="0">
                <a:latin typeface="+mj-lt"/>
              </a:rPr>
              <a:t>  </a:t>
            </a:r>
          </a:p>
          <a:p>
            <a:r>
              <a:rPr lang="en-GB" dirty="0" smtClean="0">
                <a:latin typeface="+mj-lt"/>
              </a:rPr>
              <a:t>(e.g. </a:t>
            </a:r>
            <a:r>
              <a:rPr lang="en-GB" b="1" dirty="0" err="1" smtClean="0">
                <a:latin typeface="+mj-lt"/>
              </a:rPr>
              <a:t>Djorgovski</a:t>
            </a:r>
            <a:r>
              <a:rPr lang="en-GB" b="1" dirty="0" smtClean="0">
                <a:latin typeface="+mj-lt"/>
              </a:rPr>
              <a:t> 1991, </a:t>
            </a:r>
            <a:r>
              <a:rPr lang="en-GB" b="1" dirty="0" err="1" smtClean="0">
                <a:latin typeface="+mj-lt"/>
              </a:rPr>
              <a:t>Zhadanov</a:t>
            </a:r>
            <a:r>
              <a:rPr lang="en-GB" b="1" dirty="0" smtClean="0">
                <a:latin typeface="+mj-lt"/>
              </a:rPr>
              <a:t> &amp; </a:t>
            </a:r>
            <a:r>
              <a:rPr lang="en-GB" b="1" dirty="0" err="1" smtClean="0">
                <a:latin typeface="+mj-lt"/>
              </a:rPr>
              <a:t>Surdey</a:t>
            </a:r>
            <a:r>
              <a:rPr lang="en-GB" b="1" dirty="0" smtClean="0">
                <a:latin typeface="+mj-lt"/>
              </a:rPr>
              <a:t> 2001, Hennawi</a:t>
            </a:r>
            <a:r>
              <a:rPr lang="en-GB" b="1" dirty="0">
                <a:latin typeface="+mj-lt"/>
              </a:rPr>
              <a:t>+</a:t>
            </a:r>
            <a:r>
              <a:rPr lang="en-GB" b="1" dirty="0" smtClean="0">
                <a:latin typeface="+mj-lt"/>
              </a:rPr>
              <a:t>2006, 2010, Shen+2010, </a:t>
            </a:r>
            <a:r>
              <a:rPr lang="en-GB" b="1" dirty="0" smtClean="0"/>
              <a:t>Myers</a:t>
            </a:r>
            <a:r>
              <a:rPr lang="en-GB" b="1" dirty="0"/>
              <a:t>+2007,2008</a:t>
            </a:r>
            <a:r>
              <a:rPr lang="en-GB" dirty="0" smtClean="0">
                <a:latin typeface="+mj-lt"/>
              </a:rPr>
              <a:t>)</a:t>
            </a:r>
          </a:p>
          <a:p>
            <a:endParaRPr lang="en-GB" sz="1600" dirty="0" smtClean="0">
              <a:latin typeface="+mj-lt"/>
            </a:endParaRPr>
          </a:p>
        </p:txBody>
      </p:sp>
      <p:pic>
        <p:nvPicPr>
          <p:cNvPr id="12" name="Immagine 11" descr="J1247.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401891" y="2425347"/>
            <a:ext cx="5742109" cy="3953813"/>
          </a:xfrm>
          <a:prstGeom prst="rect">
            <a:avLst/>
          </a:prstGeom>
        </p:spPr>
      </p:pic>
    </p:spTree>
    <p:extLst>
      <p:ext uri="{BB962C8B-B14F-4D97-AF65-F5344CB8AC3E}">
        <p14:creationId xmlns:p14="http://schemas.microsoft.com/office/powerpoint/2010/main" val="264764645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KK_FQS.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669823" y="1376263"/>
            <a:ext cx="4271268" cy="4411727"/>
          </a:xfrm>
          <a:prstGeom prst="rect">
            <a:avLst/>
          </a:prstGeom>
        </p:spPr>
      </p:pic>
      <p:sp>
        <p:nvSpPr>
          <p:cNvPr id="2" name="Segnaposto piè di pagina 1"/>
          <p:cNvSpPr>
            <a:spLocks noGrp="1"/>
          </p:cNvSpPr>
          <p:nvPr>
            <p:ph type="ftr" sz="quarter" idx="11"/>
          </p:nvPr>
        </p:nvSpPr>
        <p:spPr>
          <a:xfrm>
            <a:off x="1253677" y="8855695"/>
            <a:ext cx="6833835" cy="365125"/>
          </a:xfrm>
        </p:spPr>
        <p:txBody>
          <a:bodyPr/>
          <a:lstStyle/>
          <a:p>
            <a:r>
              <a:rPr lang="en-GB" smtClean="0"/>
              <a:t>A. Sandrinelli, AGN11, Where Black Holes and Galaxies Meet, Trieste, 2014.09.24</a:t>
            </a:r>
            <a:endParaRPr lang="en-GB" dirty="0"/>
          </a:p>
        </p:txBody>
      </p:sp>
      <p:sp>
        <p:nvSpPr>
          <p:cNvPr id="3" name="Segnaposto numero diapositiva 2"/>
          <p:cNvSpPr>
            <a:spLocks noGrp="1"/>
          </p:cNvSpPr>
          <p:nvPr>
            <p:ph type="sldNum" sz="quarter" idx="12"/>
          </p:nvPr>
        </p:nvSpPr>
        <p:spPr/>
        <p:txBody>
          <a:bodyPr/>
          <a:lstStyle/>
          <a:p>
            <a:fld id="{E868BC2B-9850-0A43-BD01-D193DFC7AA2D}" type="slidenum">
              <a:rPr lang="en-GB" smtClean="0"/>
              <a:t>93</a:t>
            </a:fld>
            <a:endParaRPr lang="en-GB"/>
          </a:p>
        </p:txBody>
      </p:sp>
      <p:sp>
        <p:nvSpPr>
          <p:cNvPr id="8" name="CasellaDiTesto 7"/>
          <p:cNvSpPr txBox="1"/>
          <p:nvPr/>
        </p:nvSpPr>
        <p:spPr>
          <a:xfrm>
            <a:off x="59824" y="-62034"/>
            <a:ext cx="7744655" cy="461665"/>
          </a:xfrm>
          <a:prstGeom prst="rect">
            <a:avLst/>
          </a:prstGeom>
          <a:noFill/>
        </p:spPr>
        <p:txBody>
          <a:bodyPr wrap="square" rtlCol="0">
            <a:spAutoFit/>
          </a:bodyPr>
          <a:lstStyle/>
          <a:p>
            <a:r>
              <a:rPr lang="it-IT" sz="2400" dirty="0" smtClean="0">
                <a:solidFill>
                  <a:srgbClr val="800000"/>
                </a:solidFill>
                <a:latin typeface="Century Gothic"/>
                <a:cs typeface="Century Gothic"/>
              </a:rPr>
              <a:t>ENVIRONMENT of QSOs </a:t>
            </a:r>
            <a:r>
              <a:rPr lang="it-IT" sz="2400" dirty="0" err="1" smtClean="0">
                <a:solidFill>
                  <a:srgbClr val="800000"/>
                </a:solidFill>
                <a:latin typeface="Century Gothic"/>
                <a:cs typeface="Century Gothic"/>
              </a:rPr>
              <a:t>at</a:t>
            </a:r>
            <a:r>
              <a:rPr lang="it-IT" sz="2400" dirty="0" smtClean="0">
                <a:solidFill>
                  <a:srgbClr val="800000"/>
                </a:solidFill>
                <a:latin typeface="Century Gothic"/>
                <a:cs typeface="Century Gothic"/>
              </a:rPr>
              <a:t> LOW </a:t>
            </a:r>
            <a:r>
              <a:rPr lang="it-IT" sz="2400" dirty="0" err="1" smtClean="0">
                <a:solidFill>
                  <a:srgbClr val="800000"/>
                </a:solidFill>
                <a:latin typeface="Century Gothic"/>
                <a:cs typeface="Century Gothic"/>
              </a:rPr>
              <a:t>z</a:t>
            </a:r>
            <a:endParaRPr lang="it-IT" sz="2400" dirty="0">
              <a:solidFill>
                <a:srgbClr val="800000"/>
              </a:solidFill>
              <a:latin typeface="Century Gothic"/>
              <a:cs typeface="Century Gothic"/>
            </a:endParaRPr>
          </a:p>
        </p:txBody>
      </p:sp>
      <p:sp>
        <p:nvSpPr>
          <p:cNvPr id="9" name="Rettangolo 8"/>
          <p:cNvSpPr/>
          <p:nvPr/>
        </p:nvSpPr>
        <p:spPr>
          <a:xfrm>
            <a:off x="6289527" y="4217717"/>
            <a:ext cx="2441993" cy="261610"/>
          </a:xfrm>
          <a:prstGeom prst="rect">
            <a:avLst/>
          </a:prstGeom>
        </p:spPr>
        <p:txBody>
          <a:bodyPr wrap="square">
            <a:spAutoFit/>
          </a:bodyPr>
          <a:lstStyle/>
          <a:p>
            <a:r>
              <a:rPr lang="en-GB" sz="1100" dirty="0" smtClean="0">
                <a:latin typeface="+mj-lt"/>
              </a:rPr>
              <a:t>Isolated QSOs, Karhunen</a:t>
            </a:r>
            <a:r>
              <a:rPr lang="en-GB" sz="1100" dirty="0">
                <a:latin typeface="+mj-lt"/>
              </a:rPr>
              <a:t>+2014</a:t>
            </a:r>
          </a:p>
        </p:txBody>
      </p:sp>
      <p:sp>
        <p:nvSpPr>
          <p:cNvPr id="13" name="Rettangolo 12"/>
          <p:cNvSpPr/>
          <p:nvPr/>
        </p:nvSpPr>
        <p:spPr>
          <a:xfrm>
            <a:off x="248904" y="1666023"/>
            <a:ext cx="4420919" cy="2862323"/>
          </a:xfrm>
          <a:prstGeom prst="rect">
            <a:avLst/>
          </a:prstGeom>
        </p:spPr>
        <p:txBody>
          <a:bodyPr wrap="square">
            <a:spAutoFit/>
          </a:bodyPr>
          <a:lstStyle/>
          <a:p>
            <a:r>
              <a:rPr lang="en-GB" dirty="0" smtClean="0">
                <a:latin typeface="+mj-lt"/>
              </a:rPr>
              <a:t>Karhunen+2014: </a:t>
            </a:r>
          </a:p>
          <a:p>
            <a:r>
              <a:rPr lang="en-GB" b="1" dirty="0" smtClean="0">
                <a:solidFill>
                  <a:srgbClr val="800000"/>
                </a:solidFill>
                <a:latin typeface="+mj-lt"/>
              </a:rPr>
              <a:t>SDSS Stripe82</a:t>
            </a:r>
            <a:r>
              <a:rPr lang="en-GB" dirty="0" smtClean="0">
                <a:latin typeface="+mj-lt"/>
              </a:rPr>
              <a:t> ,  </a:t>
            </a:r>
            <a:r>
              <a:rPr lang="en-GB" b="1" dirty="0">
                <a:solidFill>
                  <a:srgbClr val="800000"/>
                </a:solidFill>
                <a:latin typeface="+mj-lt"/>
              </a:rPr>
              <a:t>z&lt;</a:t>
            </a:r>
            <a:r>
              <a:rPr lang="en-GB" b="1" dirty="0" smtClean="0">
                <a:solidFill>
                  <a:srgbClr val="800000"/>
                </a:solidFill>
                <a:latin typeface="+mj-lt"/>
              </a:rPr>
              <a:t>0.5, i&lt;2.8</a:t>
            </a:r>
            <a:endParaRPr lang="en-GB" b="1" dirty="0">
              <a:solidFill>
                <a:srgbClr val="800000"/>
              </a:solidFill>
              <a:latin typeface="+mj-lt"/>
            </a:endParaRPr>
          </a:p>
          <a:p>
            <a:endParaRPr lang="en-GB" dirty="0" smtClean="0">
              <a:latin typeface="+mj-lt"/>
            </a:endParaRPr>
          </a:p>
          <a:p>
            <a:r>
              <a:rPr lang="en-GB" sz="1400" dirty="0" smtClean="0">
                <a:solidFill>
                  <a:srgbClr val="800000"/>
                </a:solidFill>
                <a:latin typeface="+mj-lt"/>
              </a:rPr>
              <a:t>QSO sample</a:t>
            </a:r>
          </a:p>
          <a:p>
            <a:r>
              <a:rPr lang="en-GB" sz="1400" b="1" dirty="0" smtClean="0">
                <a:latin typeface="+mj-lt"/>
              </a:rPr>
              <a:t>416 QSOs </a:t>
            </a:r>
            <a:r>
              <a:rPr lang="en-GB" sz="1400" dirty="0" smtClean="0">
                <a:latin typeface="+mj-lt"/>
              </a:rPr>
              <a:t>from Schneider+2010 catalog (FQS)</a:t>
            </a:r>
            <a:endParaRPr lang="en-GB" sz="1400" dirty="0">
              <a:latin typeface="+mj-lt"/>
            </a:endParaRPr>
          </a:p>
          <a:p>
            <a:r>
              <a:rPr lang="en-GB" sz="1400" b="1" dirty="0" smtClean="0">
                <a:latin typeface="+mj-lt"/>
              </a:rPr>
              <a:t>302 QSOs </a:t>
            </a:r>
            <a:r>
              <a:rPr lang="en-GB" sz="1400" dirty="0" smtClean="0">
                <a:latin typeface="+mj-lt"/>
              </a:rPr>
              <a:t>with</a:t>
            </a:r>
            <a:r>
              <a:rPr lang="en-GB" sz="1400" b="1" dirty="0" smtClean="0">
                <a:latin typeface="+mj-lt"/>
              </a:rPr>
              <a:t> </a:t>
            </a:r>
            <a:r>
              <a:rPr lang="en-GB" sz="1400" b="1" dirty="0">
                <a:latin typeface="+mj-lt"/>
              </a:rPr>
              <a:t>resolved host </a:t>
            </a:r>
            <a:r>
              <a:rPr lang="en-GB" sz="1400" b="1" dirty="0" smtClean="0">
                <a:latin typeface="+mj-lt"/>
              </a:rPr>
              <a:t>galaxies </a:t>
            </a:r>
          </a:p>
          <a:p>
            <a:r>
              <a:rPr lang="en-GB" sz="1400" b="1" dirty="0">
                <a:latin typeface="+mj-lt"/>
              </a:rPr>
              <a:t>	</a:t>
            </a:r>
            <a:r>
              <a:rPr lang="en-GB" sz="1400" b="1" dirty="0" smtClean="0">
                <a:latin typeface="+mj-lt"/>
              </a:rPr>
              <a:t>				</a:t>
            </a:r>
            <a:r>
              <a:rPr lang="en-GB" sz="1400" dirty="0" smtClean="0">
                <a:latin typeface="+mj-lt"/>
              </a:rPr>
              <a:t>(RQS, Falomo+2014)</a:t>
            </a:r>
          </a:p>
          <a:p>
            <a:endParaRPr lang="en-GB" sz="1400" dirty="0" smtClean="0">
              <a:latin typeface="+mj-lt"/>
            </a:endParaRPr>
          </a:p>
          <a:p>
            <a:r>
              <a:rPr lang="en-GB" sz="1400" dirty="0" smtClean="0">
                <a:solidFill>
                  <a:srgbClr val="800000"/>
                </a:solidFill>
                <a:latin typeface="+mj-lt"/>
              </a:rPr>
              <a:t>Inactive galaxy control samples</a:t>
            </a:r>
            <a:endParaRPr lang="en-GB" sz="1400" dirty="0">
              <a:solidFill>
                <a:srgbClr val="800000"/>
              </a:solidFill>
              <a:latin typeface="+mj-lt"/>
            </a:endParaRPr>
          </a:p>
          <a:p>
            <a:r>
              <a:rPr lang="en-GB" sz="1400" dirty="0" smtClean="0">
                <a:latin typeface="+mj-lt"/>
              </a:rPr>
              <a:t>580 galaxies  with z distribution close to FQS</a:t>
            </a:r>
          </a:p>
          <a:p>
            <a:r>
              <a:rPr lang="en-GB" sz="1400" dirty="0" smtClean="0">
                <a:latin typeface="+mj-lt"/>
              </a:rPr>
              <a:t>288 galaxies  with z </a:t>
            </a:r>
            <a:r>
              <a:rPr lang="en-GB" sz="1400" dirty="0">
                <a:latin typeface="+mj-lt"/>
              </a:rPr>
              <a:t>distribution </a:t>
            </a:r>
            <a:r>
              <a:rPr lang="en-GB" sz="1400" dirty="0" smtClean="0">
                <a:latin typeface="+mj-lt"/>
              </a:rPr>
              <a:t>and M(i) close to FQS</a:t>
            </a:r>
            <a:endParaRPr lang="en-GB" sz="1400" dirty="0">
              <a:solidFill>
                <a:srgbClr val="800000"/>
              </a:solidFill>
              <a:latin typeface="+mj-lt"/>
            </a:endParaRPr>
          </a:p>
        </p:txBody>
      </p:sp>
      <p:sp>
        <p:nvSpPr>
          <p:cNvPr id="20" name="Rettangolo 19"/>
          <p:cNvSpPr/>
          <p:nvPr/>
        </p:nvSpPr>
        <p:spPr>
          <a:xfrm>
            <a:off x="248904" y="5615357"/>
            <a:ext cx="8692187" cy="830997"/>
          </a:xfrm>
          <a:prstGeom prst="rect">
            <a:avLst/>
          </a:prstGeom>
        </p:spPr>
        <p:txBody>
          <a:bodyPr wrap="square">
            <a:spAutoFit/>
          </a:bodyPr>
          <a:lstStyle/>
          <a:p>
            <a:pPr algn="ctr"/>
            <a:r>
              <a:rPr lang="en-GB" b="1" dirty="0" smtClean="0">
                <a:solidFill>
                  <a:srgbClr val="800000"/>
                </a:solidFill>
                <a:latin typeface="+mj-lt"/>
              </a:rPr>
              <a:t>The </a:t>
            </a:r>
            <a:r>
              <a:rPr lang="en-GB" sz="2400" b="1" dirty="0" smtClean="0">
                <a:solidFill>
                  <a:srgbClr val="800000"/>
                </a:solidFill>
                <a:latin typeface="+mj-lt"/>
              </a:rPr>
              <a:t>ENVIRONMENTS</a:t>
            </a:r>
            <a:r>
              <a:rPr lang="en-GB" b="1" dirty="0" smtClean="0">
                <a:solidFill>
                  <a:srgbClr val="800000"/>
                </a:solidFill>
                <a:latin typeface="+mj-lt"/>
              </a:rPr>
              <a:t> around </a:t>
            </a:r>
            <a:r>
              <a:rPr lang="en-GB" sz="2400" b="1" dirty="0" smtClean="0">
                <a:solidFill>
                  <a:srgbClr val="800000"/>
                </a:solidFill>
                <a:latin typeface="+mj-lt"/>
              </a:rPr>
              <a:t>QSO</a:t>
            </a:r>
            <a:r>
              <a:rPr lang="en-GB" b="1" dirty="0" smtClean="0">
                <a:solidFill>
                  <a:srgbClr val="800000"/>
                </a:solidFill>
                <a:latin typeface="+mj-lt"/>
              </a:rPr>
              <a:t> and </a:t>
            </a:r>
            <a:r>
              <a:rPr lang="en-GB" sz="2400" b="1" dirty="0">
                <a:solidFill>
                  <a:srgbClr val="800000"/>
                </a:solidFill>
                <a:latin typeface="+mj-lt"/>
              </a:rPr>
              <a:t>inactive </a:t>
            </a:r>
            <a:r>
              <a:rPr lang="en-GB" sz="2400" b="1" dirty="0" smtClean="0">
                <a:solidFill>
                  <a:srgbClr val="800000"/>
                </a:solidFill>
                <a:latin typeface="+mj-lt"/>
              </a:rPr>
              <a:t>galaxies do </a:t>
            </a:r>
            <a:r>
              <a:rPr lang="en-GB" sz="2400" b="1" dirty="0">
                <a:solidFill>
                  <a:srgbClr val="800000"/>
                </a:solidFill>
                <a:latin typeface="+mj-lt"/>
              </a:rPr>
              <a:t>not </a:t>
            </a:r>
            <a:r>
              <a:rPr lang="en-GB" sz="2400" b="1" dirty="0" smtClean="0">
                <a:solidFill>
                  <a:srgbClr val="800000"/>
                </a:solidFill>
                <a:latin typeface="+mj-lt"/>
              </a:rPr>
              <a:t>significantly differ </a:t>
            </a:r>
            <a:r>
              <a:rPr lang="en-GB" b="1" dirty="0" smtClean="0">
                <a:solidFill>
                  <a:srgbClr val="800000"/>
                </a:solidFill>
                <a:latin typeface="+mj-lt"/>
              </a:rPr>
              <a:t>(QSOs </a:t>
            </a:r>
            <a:r>
              <a:rPr lang="en-GB" sz="2400" b="1" dirty="0" smtClean="0">
                <a:solidFill>
                  <a:srgbClr val="800000"/>
                </a:solidFill>
                <a:latin typeface="+mj-lt"/>
              </a:rPr>
              <a:t>not in richer </a:t>
            </a:r>
            <a:r>
              <a:rPr lang="en-GB" b="1" dirty="0" smtClean="0">
                <a:solidFill>
                  <a:srgbClr val="800000"/>
                </a:solidFill>
                <a:latin typeface="+mj-lt"/>
              </a:rPr>
              <a:t>environments)</a:t>
            </a:r>
          </a:p>
        </p:txBody>
      </p:sp>
      <p:sp>
        <p:nvSpPr>
          <p:cNvPr id="23" name="Rettangolo 22"/>
          <p:cNvSpPr/>
          <p:nvPr/>
        </p:nvSpPr>
        <p:spPr>
          <a:xfrm>
            <a:off x="7031135" y="2285456"/>
            <a:ext cx="2441993" cy="584776"/>
          </a:xfrm>
          <a:prstGeom prst="rect">
            <a:avLst/>
          </a:prstGeom>
        </p:spPr>
        <p:txBody>
          <a:bodyPr wrap="square">
            <a:spAutoFit/>
          </a:bodyPr>
          <a:lstStyle/>
          <a:p>
            <a:r>
              <a:rPr lang="en-GB" sz="1600" dirty="0" smtClean="0"/>
              <a:t>Cumulative overdensity</a:t>
            </a:r>
            <a:endParaRPr lang="en-GB" sz="1600" dirty="0"/>
          </a:p>
        </p:txBody>
      </p:sp>
      <p:sp>
        <p:nvSpPr>
          <p:cNvPr id="4" name="Rettangolo 3"/>
          <p:cNvSpPr/>
          <p:nvPr/>
        </p:nvSpPr>
        <p:spPr>
          <a:xfrm>
            <a:off x="248904" y="481025"/>
            <a:ext cx="7532831" cy="830997"/>
          </a:xfrm>
          <a:prstGeom prst="rect">
            <a:avLst/>
          </a:prstGeom>
        </p:spPr>
        <p:txBody>
          <a:bodyPr wrap="none">
            <a:spAutoFit/>
          </a:bodyPr>
          <a:lstStyle/>
          <a:p>
            <a:pPr marL="285750" indent="-285750">
              <a:buFont typeface="Arial"/>
              <a:buChar char="•"/>
            </a:pPr>
            <a:r>
              <a:rPr lang="en-GB" sz="1600" dirty="0" smtClean="0"/>
              <a:t>Galaxy density  enhancement for r&lt;100 kpc (Serber</a:t>
            </a:r>
            <a:r>
              <a:rPr lang="en-GB" sz="1600" dirty="0"/>
              <a:t>+2006, Strand+</a:t>
            </a:r>
            <a:r>
              <a:rPr lang="en-GB" sz="1600" dirty="0" smtClean="0"/>
              <a:t>2008)</a:t>
            </a:r>
          </a:p>
          <a:p>
            <a:pPr marL="285750" indent="-285750">
              <a:buFont typeface="Arial"/>
              <a:buChar char="•"/>
            </a:pPr>
            <a:r>
              <a:rPr lang="en-GB" sz="1600" dirty="0" smtClean="0"/>
              <a:t>QSO environment denser than around L* galaxies (Serber+2006)</a:t>
            </a:r>
          </a:p>
          <a:p>
            <a:pPr marL="285750" indent="-285750">
              <a:buFont typeface="Arial"/>
              <a:buChar char="•"/>
            </a:pPr>
            <a:r>
              <a:rPr lang="en-GB" sz="1600" dirty="0" smtClean="0"/>
              <a:t>Clustering amplitude increases with z (Zhang+2013)</a:t>
            </a:r>
            <a:endParaRPr lang="en-GB" sz="1600" dirty="0"/>
          </a:p>
        </p:txBody>
      </p:sp>
      <p:sp>
        <p:nvSpPr>
          <p:cNvPr id="11" name="Segnaposto piè di pagina 1"/>
          <p:cNvSpPr txBox="1">
            <a:spLocks/>
          </p:cNvSpPr>
          <p:nvPr/>
        </p:nvSpPr>
        <p:spPr>
          <a:xfrm>
            <a:off x="659165" y="6356350"/>
            <a:ext cx="6833835" cy="365125"/>
          </a:xfrm>
          <a:prstGeom prst="rect">
            <a:avLst/>
          </a:prstGeom>
        </p:spPr>
        <p:txBody>
          <a:bodyPr vert="horz" lIns="45720" tIns="45720" rIns="91440" bIns="45720" rtlCol="0" anchor="ctr"/>
          <a:lstStyle>
            <a:defPPr>
              <a:defRPr lang="it-IT"/>
            </a:defPPr>
            <a:lvl1pPr marL="0" algn="l" defTabSz="4572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mtClean="0"/>
              <a:t>A. Sandrinelli, Evolving Galaxies in Evolving Environments, Bologna, 2014.09.19</a:t>
            </a:r>
            <a:endParaRPr lang="en-GB" dirty="0"/>
          </a:p>
        </p:txBody>
      </p:sp>
    </p:spTree>
    <p:extLst>
      <p:ext uri="{BB962C8B-B14F-4D97-AF65-F5344CB8AC3E}">
        <p14:creationId xmlns:p14="http://schemas.microsoft.com/office/powerpoint/2010/main" val="7491691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659165" y="6485742"/>
            <a:ext cx="6752374" cy="365125"/>
          </a:xfrm>
        </p:spPr>
        <p:txBody>
          <a:bodyPr/>
          <a:lstStyle/>
          <a:p>
            <a:r>
              <a:rPr lang="en-GB" smtClean="0"/>
              <a:t>A. Sandrinelli, AGN11, Where Black Holes and Galaxies Meet, Trieste, 2014.09.24</a:t>
            </a:r>
            <a:endParaRPr lang="en-GB" dirty="0"/>
          </a:p>
        </p:txBody>
      </p:sp>
      <p:sp>
        <p:nvSpPr>
          <p:cNvPr id="5" name="Segnaposto numero diapositiva 4"/>
          <p:cNvSpPr>
            <a:spLocks noGrp="1"/>
          </p:cNvSpPr>
          <p:nvPr>
            <p:ph type="sldNum" sz="quarter" idx="12"/>
          </p:nvPr>
        </p:nvSpPr>
        <p:spPr/>
        <p:txBody>
          <a:bodyPr/>
          <a:lstStyle/>
          <a:p>
            <a:fld id="{E868BC2B-9850-0A43-BD01-D193DFC7AA2D}" type="slidenum">
              <a:rPr lang="en-GB" smtClean="0"/>
              <a:t>94</a:t>
            </a:fld>
            <a:endParaRPr lang="en-GB"/>
          </a:p>
        </p:txBody>
      </p:sp>
      <p:pic>
        <p:nvPicPr>
          <p:cNvPr id="8" name="Immagine 7" descr="Mvi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784" y="586666"/>
            <a:ext cx="2847975" cy="1139190"/>
          </a:xfrm>
          <a:prstGeom prst="rect">
            <a:avLst/>
          </a:prstGeom>
        </p:spPr>
      </p:pic>
      <p:sp>
        <p:nvSpPr>
          <p:cNvPr id="6" name="CasellaDiTesto 5"/>
          <p:cNvSpPr txBox="1"/>
          <p:nvPr/>
        </p:nvSpPr>
        <p:spPr>
          <a:xfrm>
            <a:off x="181286" y="101127"/>
            <a:ext cx="8395873" cy="830997"/>
          </a:xfrm>
          <a:prstGeom prst="rect">
            <a:avLst/>
          </a:prstGeom>
          <a:noFill/>
        </p:spPr>
        <p:txBody>
          <a:bodyPr wrap="square" rtlCol="0">
            <a:spAutoFit/>
          </a:bodyPr>
          <a:lstStyle/>
          <a:p>
            <a:r>
              <a:rPr lang="it-IT" sz="2400" dirty="0" smtClean="0">
                <a:solidFill>
                  <a:srgbClr val="800000"/>
                </a:solidFill>
                <a:latin typeface="Century Gothic"/>
                <a:cs typeface="Century Gothic"/>
              </a:rPr>
              <a:t>VIRIAL MASS OF THE SYSTEMS CONTEINING QSO PAIRS.</a:t>
            </a:r>
          </a:p>
          <a:p>
            <a:r>
              <a:rPr lang="it-IT" sz="2400" b="1" dirty="0" smtClean="0">
                <a:solidFill>
                  <a:srgbClr val="FF0000"/>
                </a:solidFill>
                <a:latin typeface="Century Gothic"/>
                <a:cs typeface="Century Gothic"/>
              </a:rPr>
              <a:t>ALTERNATIVELY</a:t>
            </a:r>
            <a:endParaRPr lang="it-IT" sz="2400" b="1" dirty="0">
              <a:solidFill>
                <a:srgbClr val="FF0000"/>
              </a:solidFill>
              <a:latin typeface="Century Gothic"/>
              <a:cs typeface="Century Gothic"/>
            </a:endParaRPr>
          </a:p>
        </p:txBody>
      </p:sp>
      <p:sp>
        <p:nvSpPr>
          <p:cNvPr id="9" name="Rettangolo 8"/>
          <p:cNvSpPr/>
          <p:nvPr/>
        </p:nvSpPr>
        <p:spPr>
          <a:xfrm>
            <a:off x="5621758" y="1570233"/>
            <a:ext cx="5023595" cy="1477328"/>
          </a:xfrm>
          <a:prstGeom prst="rect">
            <a:avLst/>
          </a:prstGeom>
          <a:ln>
            <a:noFill/>
          </a:ln>
        </p:spPr>
        <p:txBody>
          <a:bodyPr wrap="square">
            <a:spAutoFit/>
          </a:bodyPr>
          <a:lstStyle/>
          <a:p>
            <a:endParaRPr lang="en-GB" dirty="0" smtClean="0">
              <a:latin typeface="+mj-lt"/>
            </a:endParaRPr>
          </a:p>
          <a:p>
            <a:r>
              <a:rPr lang="en-GB" dirty="0" smtClean="0">
                <a:latin typeface="+mj-lt"/>
              </a:rPr>
              <a:t>C : </a:t>
            </a:r>
            <a:r>
              <a:rPr lang="en-GB" sz="1600" dirty="0" smtClean="0">
                <a:latin typeface="+mj-lt"/>
              </a:rPr>
              <a:t>orbit-plane orientation </a:t>
            </a:r>
            <a:r>
              <a:rPr lang="en-GB" sz="1600" dirty="0" err="1" smtClean="0">
                <a:latin typeface="+mj-lt"/>
              </a:rPr>
              <a:t>param</a:t>
            </a:r>
            <a:r>
              <a:rPr lang="en-GB" sz="1600" dirty="0" smtClean="0">
                <a:latin typeface="+mj-lt"/>
              </a:rPr>
              <a:t>.</a:t>
            </a:r>
          </a:p>
          <a:p>
            <a:r>
              <a:rPr lang="en-GB" dirty="0" smtClean="0">
                <a:latin typeface="+mj-lt"/>
              </a:rPr>
              <a:t>&lt;C&gt; = 3.4,  </a:t>
            </a:r>
            <a:r>
              <a:rPr lang="en-GB" b="1" dirty="0" smtClean="0">
                <a:solidFill>
                  <a:srgbClr val="800000"/>
                </a:solidFill>
                <a:latin typeface="+mj-lt"/>
              </a:rPr>
              <a:t>minimum  </a:t>
            </a:r>
            <a:r>
              <a:rPr lang="en-GB" b="1" dirty="0" err="1" smtClean="0">
                <a:solidFill>
                  <a:srgbClr val="800000"/>
                </a:solidFill>
                <a:latin typeface="+mj-lt"/>
              </a:rPr>
              <a:t>C</a:t>
            </a:r>
            <a:r>
              <a:rPr lang="en-GB" b="1" baseline="-25000" dirty="0" err="1" smtClean="0">
                <a:solidFill>
                  <a:srgbClr val="800000"/>
                </a:solidFill>
                <a:latin typeface="+mj-lt"/>
              </a:rPr>
              <a:t>min</a:t>
            </a:r>
            <a:r>
              <a:rPr lang="en-GB" b="1" dirty="0" smtClean="0">
                <a:solidFill>
                  <a:srgbClr val="800000"/>
                </a:solidFill>
                <a:latin typeface="+mj-lt"/>
              </a:rPr>
              <a:t>=1 </a:t>
            </a:r>
          </a:p>
          <a:p>
            <a:r>
              <a:rPr lang="en-GB" dirty="0" smtClean="0">
                <a:solidFill>
                  <a:srgbClr val="000000"/>
                </a:solidFill>
                <a:latin typeface="+mj-lt"/>
              </a:rPr>
              <a:t>(Farina</a:t>
            </a:r>
            <a:r>
              <a:rPr lang="en-GB" dirty="0">
                <a:solidFill>
                  <a:srgbClr val="000000"/>
                </a:solidFill>
                <a:latin typeface="+mj-lt"/>
              </a:rPr>
              <a:t>+</a:t>
            </a:r>
            <a:r>
              <a:rPr lang="en-GB" dirty="0" smtClean="0">
                <a:solidFill>
                  <a:srgbClr val="000000"/>
                </a:solidFill>
                <a:latin typeface="+mj-lt"/>
              </a:rPr>
              <a:t>2001)</a:t>
            </a:r>
            <a:endParaRPr lang="en-GB" dirty="0">
              <a:solidFill>
                <a:srgbClr val="000000"/>
              </a:solidFill>
              <a:latin typeface="+mj-lt"/>
            </a:endParaRPr>
          </a:p>
          <a:p>
            <a:endParaRPr lang="en-GB" b="1" dirty="0" smtClean="0">
              <a:solidFill>
                <a:srgbClr val="800000"/>
              </a:solidFill>
              <a:latin typeface="+mj-lt"/>
            </a:endParaRPr>
          </a:p>
        </p:txBody>
      </p:sp>
      <p:sp>
        <p:nvSpPr>
          <p:cNvPr id="10" name="Rettangolo 9"/>
          <p:cNvSpPr/>
          <p:nvPr/>
        </p:nvSpPr>
        <p:spPr>
          <a:xfrm>
            <a:off x="5757726" y="2946311"/>
            <a:ext cx="3234605" cy="3724097"/>
          </a:xfrm>
          <a:prstGeom prst="rect">
            <a:avLst/>
          </a:prstGeom>
        </p:spPr>
        <p:txBody>
          <a:bodyPr wrap="square">
            <a:spAutoFit/>
          </a:bodyPr>
          <a:lstStyle/>
          <a:p>
            <a:r>
              <a:rPr lang="en-GB" dirty="0" smtClean="0">
                <a:latin typeface="+mj-lt"/>
              </a:rPr>
              <a:t>in at least 3 cases </a:t>
            </a:r>
          </a:p>
          <a:p>
            <a:r>
              <a:rPr lang="en-GB" dirty="0" smtClean="0">
                <a:latin typeface="+mj-lt"/>
              </a:rPr>
              <a:t> </a:t>
            </a:r>
            <a:r>
              <a:rPr lang="en-GB" dirty="0" err="1" smtClean="0">
                <a:latin typeface="+mj-lt"/>
              </a:rPr>
              <a:t>M</a:t>
            </a:r>
            <a:r>
              <a:rPr lang="en-GB" baseline="-25000" dirty="0" err="1" smtClean="0">
                <a:latin typeface="+mj-lt"/>
              </a:rPr>
              <a:t>vir</a:t>
            </a:r>
            <a:r>
              <a:rPr lang="en-GB" baseline="-25000" dirty="0" err="1">
                <a:latin typeface="+mj-lt"/>
              </a:rPr>
              <a:t>,min</a:t>
            </a:r>
            <a:r>
              <a:rPr lang="en-GB" baseline="-25000" dirty="0">
                <a:latin typeface="+mj-lt"/>
              </a:rPr>
              <a:t> </a:t>
            </a:r>
            <a:r>
              <a:rPr lang="en-GB" sz="2000" b="1" dirty="0">
                <a:latin typeface="+mj-lt"/>
              </a:rPr>
              <a:t>exceeds</a:t>
            </a:r>
            <a:r>
              <a:rPr lang="en-GB" dirty="0">
                <a:latin typeface="+mj-lt"/>
              </a:rPr>
              <a:t> the sum of the masses of the hosts by a </a:t>
            </a:r>
            <a:r>
              <a:rPr lang="en-GB" sz="2000" b="1" dirty="0">
                <a:latin typeface="+mj-lt"/>
              </a:rPr>
              <a:t>factor of </a:t>
            </a:r>
            <a:r>
              <a:rPr lang="en-GB" sz="2000" b="1" dirty="0" smtClean="0">
                <a:latin typeface="+mj-lt"/>
              </a:rPr>
              <a:t>~ 10 </a:t>
            </a:r>
            <a:r>
              <a:rPr lang="en-GB" sz="2000" dirty="0" smtClean="0">
                <a:latin typeface="+mj-lt"/>
              </a:rPr>
              <a:t>and</a:t>
            </a:r>
            <a:r>
              <a:rPr lang="en-GB" sz="2000" b="1" dirty="0" smtClean="0">
                <a:latin typeface="+mj-lt"/>
              </a:rPr>
              <a:t> </a:t>
            </a:r>
          </a:p>
          <a:p>
            <a:r>
              <a:rPr lang="en-GB" sz="2000" b="1" dirty="0" smtClean="0">
                <a:latin typeface="+mj-lt"/>
              </a:rPr>
              <a:t>no </a:t>
            </a:r>
            <a:r>
              <a:rPr lang="en-GB" sz="2000" dirty="0" smtClean="0">
                <a:latin typeface="+mj-lt"/>
              </a:rPr>
              <a:t>extraordinary overdensity</a:t>
            </a:r>
            <a:endParaRPr lang="en-GB" dirty="0" smtClean="0">
              <a:latin typeface="+mj-lt"/>
            </a:endParaRPr>
          </a:p>
          <a:p>
            <a:endParaRPr lang="en-GB" dirty="0" smtClean="0">
              <a:solidFill>
                <a:srgbClr val="800000"/>
              </a:solidFill>
              <a:latin typeface="+mj-lt"/>
            </a:endParaRPr>
          </a:p>
          <a:p>
            <a:endParaRPr lang="en-GB" dirty="0">
              <a:latin typeface="+mj-lt"/>
            </a:endParaRPr>
          </a:p>
          <a:p>
            <a:r>
              <a:rPr lang="en-GB" dirty="0" smtClean="0">
                <a:latin typeface="+mj-lt"/>
              </a:rPr>
              <a:t> </a:t>
            </a:r>
            <a:r>
              <a:rPr lang="en-GB" dirty="0" smtClean="0">
                <a:solidFill>
                  <a:srgbClr val="800000"/>
                </a:solidFill>
                <a:latin typeface="+mj-lt"/>
              </a:rPr>
              <a:t>This </a:t>
            </a:r>
            <a:r>
              <a:rPr lang="en-GB" dirty="0">
                <a:solidFill>
                  <a:srgbClr val="800000"/>
                </a:solidFill>
                <a:latin typeface="+mj-lt"/>
              </a:rPr>
              <a:t>is suggestive of a </a:t>
            </a:r>
            <a:r>
              <a:rPr lang="en-GB" sz="2400" b="1" dirty="0">
                <a:solidFill>
                  <a:srgbClr val="800000"/>
                </a:solidFill>
                <a:latin typeface="+mj-lt"/>
              </a:rPr>
              <a:t>huge dark matter contribution </a:t>
            </a:r>
            <a:r>
              <a:rPr lang="en-GB" dirty="0">
                <a:solidFill>
                  <a:srgbClr val="800000"/>
                </a:solidFill>
                <a:latin typeface="+mj-lt"/>
              </a:rPr>
              <a:t>(see also </a:t>
            </a:r>
            <a:r>
              <a:rPr lang="en-GB" dirty="0" smtClean="0">
                <a:solidFill>
                  <a:srgbClr val="800000"/>
                </a:solidFill>
                <a:latin typeface="+mj-lt"/>
              </a:rPr>
              <a:t>Farina+2011)</a:t>
            </a:r>
            <a:r>
              <a:rPr lang="en-GB" dirty="0">
                <a:solidFill>
                  <a:srgbClr val="800000"/>
                </a:solidFill>
                <a:latin typeface="+mj-lt"/>
              </a:rPr>
              <a:t>. </a:t>
            </a:r>
          </a:p>
        </p:txBody>
      </p:sp>
      <p:pic>
        <p:nvPicPr>
          <p:cNvPr id="2" name="Immagine 1" descr="OvsVir_lg.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86" y="784887"/>
            <a:ext cx="5440472" cy="5700855"/>
          </a:xfrm>
          <a:prstGeom prst="rect">
            <a:avLst/>
          </a:prstGeom>
        </p:spPr>
      </p:pic>
    </p:spTree>
    <p:extLst>
      <p:ext uri="{BB962C8B-B14F-4D97-AF65-F5344CB8AC3E}">
        <p14:creationId xmlns:p14="http://schemas.microsoft.com/office/powerpoint/2010/main" val="22843225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26892</TotalTime>
  <Words>23712</Words>
  <Application>Microsoft Macintosh PowerPoint</Application>
  <PresentationFormat>Presentazione su schermo (4:3)</PresentationFormat>
  <Paragraphs>2212</Paragraphs>
  <Slides>94</Slides>
  <Notes>52</Notes>
  <HiddenSlides>16</HiddenSlides>
  <MMClips>0</MMClips>
  <ScaleCrop>false</ScaleCrop>
  <HeadingPairs>
    <vt:vector size="4" baseType="variant">
      <vt:variant>
        <vt:lpstr>Tema</vt:lpstr>
      </vt:variant>
      <vt:variant>
        <vt:i4>1</vt:i4>
      </vt:variant>
      <vt:variant>
        <vt:lpstr>Titoli diapositive</vt:lpstr>
      </vt:variant>
      <vt:variant>
        <vt:i4>94</vt:i4>
      </vt:variant>
    </vt:vector>
  </HeadingPairs>
  <TitlesOfParts>
    <vt:vector size="95" baseType="lpstr">
      <vt:lpstr>Executive</vt:lpstr>
      <vt:lpstr>The environment of  low-redshift quasar pairs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Lenses or Binary Quasars ?</vt:lpstr>
      <vt:lpstr>Large Samples</vt:lpstr>
      <vt:lpstr>Presentazione di PowerPoint</vt:lpstr>
      <vt:lpstr>QSO clustering:at the small-scale regime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Large Samples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Angela Sandrinelli</dc:creator>
  <cp:lastModifiedBy>Angela Sandrinelli</cp:lastModifiedBy>
  <cp:revision>388</cp:revision>
  <dcterms:created xsi:type="dcterms:W3CDTF">2013-06-02T15:03:22Z</dcterms:created>
  <dcterms:modified xsi:type="dcterms:W3CDTF">2014-09-24T05:59:03Z</dcterms:modified>
</cp:coreProperties>
</file>