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7"/>
  </p:notesMasterIdLst>
  <p:sldIdLst>
    <p:sldId id="256" r:id="rId2"/>
    <p:sldId id="258" r:id="rId3"/>
    <p:sldId id="276" r:id="rId4"/>
    <p:sldId id="274" r:id="rId5"/>
    <p:sldId id="275" r:id="rId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C"/>
    <a:srgbClr val="FF515A"/>
    <a:srgbClr val="C30000"/>
    <a:srgbClr val="7DCEFF"/>
    <a:srgbClr val="FFF8D6"/>
    <a:srgbClr val="FFCCD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638B1855-1B75-4FBE-930C-398BA8C253C6}" styleName="Themed Style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75" d="100"/>
          <a:sy n="75" d="100"/>
        </p:scale>
        <p:origin x="-1112" y="-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384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theme" Target="theme/theme1.xml"/><Relationship Id="rId1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notesMaster" Target="notesMasters/notesMaster1.xml"/><Relationship Id="rId8" Type="http://schemas.openxmlformats.org/officeDocument/2006/relationships/printerSettings" Target="printerSettings/printerSettings1.bin"/><Relationship Id="rId9" Type="http://schemas.openxmlformats.org/officeDocument/2006/relationships/presProps" Target="presProps.xml"/><Relationship Id="rId1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2622CE-E8EE-374D-A7C3-AA92529AA327}" type="datetimeFigureOut">
              <a:rPr lang="en-US" smtClean="0"/>
              <a:t>23/09/14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B93931-8715-4249-9DE8-9FFAE33E97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1947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 use our previous</a:t>
            </a:r>
            <a:r>
              <a:rPr lang="en-US" baseline="0" dirty="0" smtClean="0"/>
              <a:t> measurements from </a:t>
            </a:r>
            <a:r>
              <a:rPr lang="en-US" baseline="0" dirty="0" err="1" smtClean="0"/>
              <a:t>PdBI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tu</a:t>
            </a:r>
            <a:r>
              <a:rPr lang="en-US" baseline="0" dirty="0" smtClean="0"/>
              <a:t> run numerical simulations able to reproduce the observed 3m-spirals and thus study the kinematics and disk evolution</a:t>
            </a:r>
            <a:endParaRPr lang="en-US" dirty="0" smtClean="0"/>
          </a:p>
          <a:p>
            <a:r>
              <a:rPr lang="en-US" dirty="0" smtClean="0"/>
              <a:t>The system</a:t>
            </a:r>
            <a:r>
              <a:rPr lang="en-US" baseline="0" dirty="0" smtClean="0"/>
              <a:t> is a galactic disk which follows an </a:t>
            </a:r>
            <a:r>
              <a:rPr lang="en-US" baseline="0" dirty="0" err="1" smtClean="0"/>
              <a:t>Exp</a:t>
            </a:r>
            <a:r>
              <a:rPr lang="en-US" baseline="0" dirty="0" smtClean="0"/>
              <a:t> density profile characterized by… We assume the system in a Static axisymmetric potential driven by a Singular Isothermal Sphere density profile. </a:t>
            </a:r>
          </a:p>
          <a:p>
            <a:r>
              <a:rPr lang="en-US" baseline="0" dirty="0" smtClean="0"/>
              <a:t>We allow the system to </a:t>
            </a:r>
            <a:r>
              <a:rPr lang="en-US" baseline="0" dirty="0" smtClean="0"/>
              <a:t>evolve </a:t>
            </a:r>
            <a:r>
              <a:rPr lang="en-US" baseline="0" dirty="0" smtClean="0"/>
              <a:t>by implementing a week perturbed gravitational potential. This pot. is time dependent and permits the formation of a bar/ring with the consequent development of spiral arms. EX: a double bar system, characterized by resonances…</a:t>
            </a:r>
            <a:endParaRPr lang="en-US" dirty="0" smtClean="0"/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B93931-8715-4249-9DE8-9FFAE33E970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8170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At a given</a:t>
            </a:r>
            <a:r>
              <a:rPr lang="en-US" baseline="0" dirty="0" smtClean="0"/>
              <a:t> mag </a:t>
            </a:r>
            <a:r>
              <a:rPr lang="en-US" baseline="0" dirty="0" smtClean="0"/>
              <a:t>improve </a:t>
            </a:r>
            <a:r>
              <a:rPr lang="en-US" baseline="0" dirty="0" smtClean="0"/>
              <a:t>the SR (thus also PSF/resolution and contrast), extend to 650nm, a much larger </a:t>
            </a:r>
            <a:r>
              <a:rPr lang="en-US" baseline="0" dirty="0" err="1" smtClean="0"/>
              <a:t>skycoverage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B93931-8715-4249-9DE8-9FFAE33E970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6656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0B026-F28E-1B45-A2B3-519DF79BA5F6}" type="datetimeFigureOut">
              <a:rPr lang="en-US" smtClean="0"/>
              <a:t>23/09/14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49E3F-A6A1-1043-B496-9A36461D55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70325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0B026-F28E-1B45-A2B3-519DF79BA5F6}" type="datetimeFigureOut">
              <a:rPr lang="en-US" smtClean="0"/>
              <a:t>23/09/14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49E3F-A6A1-1043-B496-9A36461D55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8453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0B026-F28E-1B45-A2B3-519DF79BA5F6}" type="datetimeFigureOut">
              <a:rPr lang="en-US" smtClean="0"/>
              <a:t>23/09/14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49E3F-A6A1-1043-B496-9A36461D55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5555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0B026-F28E-1B45-A2B3-519DF79BA5F6}" type="datetimeFigureOut">
              <a:rPr lang="en-US" smtClean="0"/>
              <a:t>23/09/14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49E3F-A6A1-1043-B496-9A36461D55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00989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0B026-F28E-1B45-A2B3-519DF79BA5F6}" type="datetimeFigureOut">
              <a:rPr lang="en-US" smtClean="0"/>
              <a:t>23/09/14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49E3F-A6A1-1043-B496-9A36461D55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9911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0B026-F28E-1B45-A2B3-519DF79BA5F6}" type="datetimeFigureOut">
              <a:rPr lang="en-US" smtClean="0"/>
              <a:t>23/09/14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49E3F-A6A1-1043-B496-9A36461D55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65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0B026-F28E-1B45-A2B3-519DF79BA5F6}" type="datetimeFigureOut">
              <a:rPr lang="en-US" smtClean="0"/>
              <a:t>23/09/14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49E3F-A6A1-1043-B496-9A36461D55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14429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0B026-F28E-1B45-A2B3-519DF79BA5F6}" type="datetimeFigureOut">
              <a:rPr lang="en-US" smtClean="0"/>
              <a:t>23/09/14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49E3F-A6A1-1043-B496-9A36461D55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5269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0B026-F28E-1B45-A2B3-519DF79BA5F6}" type="datetimeFigureOut">
              <a:rPr lang="en-US" smtClean="0"/>
              <a:t>23/09/14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49E3F-A6A1-1043-B496-9A36461D55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5437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0B026-F28E-1B45-A2B3-519DF79BA5F6}" type="datetimeFigureOut">
              <a:rPr lang="en-US" smtClean="0"/>
              <a:t>23/09/14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49E3F-A6A1-1043-B496-9A36461D55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0477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0B026-F28E-1B45-A2B3-519DF79BA5F6}" type="datetimeFigureOut">
              <a:rPr lang="en-US" smtClean="0"/>
              <a:t>23/09/14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49E3F-A6A1-1043-B496-9A36461D55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5821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30B026-F28E-1B45-A2B3-519DF79BA5F6}" type="datetimeFigureOut">
              <a:rPr lang="en-US" smtClean="0"/>
              <a:t>23/09/14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B49E3F-A6A1-1043-B496-9A36461D55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0183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microsoft.com/office/2007/relationships/hdphoto" Target="../media/hdphoto1.wdp"/><Relationship Id="rId5" Type="http://schemas.openxmlformats.org/officeDocument/2006/relationships/image" Target="../media/image9.emf"/><Relationship Id="rId6" Type="http://schemas.openxmlformats.org/officeDocument/2006/relationships/image" Target="../media/image10.jpeg"/><Relationship Id="rId7" Type="http://schemas.microsoft.com/office/2007/relationships/hdphoto" Target="../media/hdphoto2.wdp"/><Relationship Id="rId8" Type="http://schemas.openxmlformats.org/officeDocument/2006/relationships/image" Target="../media/image11.jpeg"/><Relationship Id="rId9" Type="http://schemas.microsoft.com/office/2007/relationships/hdphoto" Target="../media/hdphoto3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4" Type="http://schemas.microsoft.com/office/2007/relationships/hdphoto" Target="../media/hdphoto4.wdp"/><Relationship Id="rId5" Type="http://schemas.openxmlformats.org/officeDocument/2006/relationships/image" Target="../media/image13.jpeg"/><Relationship Id="rId6" Type="http://schemas.microsoft.com/office/2007/relationships/hdphoto" Target="../media/hdphoto5.wdp"/><Relationship Id="rId7" Type="http://schemas.openxmlformats.org/officeDocument/2006/relationships/image" Target="../media/image14.emf"/><Relationship Id="rId8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4" Type="http://schemas.microsoft.com/office/2007/relationships/hdphoto" Target="../media/hdphoto6.wdp"/><Relationship Id="rId5" Type="http://schemas.openxmlformats.org/officeDocument/2006/relationships/image" Target="../media/image18.jpeg"/><Relationship Id="rId6" Type="http://schemas.microsoft.com/office/2007/relationships/hdphoto" Target="../media/hdphoto7.wdp"/><Relationship Id="rId7" Type="http://schemas.openxmlformats.org/officeDocument/2006/relationships/image" Target="../media/image19.jpeg"/><Relationship Id="rId8" Type="http://schemas.microsoft.com/office/2007/relationships/hdphoto" Target="../media/hdphoto8.wdp"/><Relationship Id="rId9" Type="http://schemas.openxmlformats.org/officeDocument/2006/relationships/image" Target="../media/image20.jpeg"/><Relationship Id="rId10" Type="http://schemas.microsoft.com/office/2007/relationships/hdphoto" Target="../media/hdphoto9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56653" y="256690"/>
            <a:ext cx="79178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  <a:latin typeface="Chalkduster"/>
                <a:cs typeface="Chalkduster"/>
              </a:rPr>
              <a:t>NGC 2273</a:t>
            </a:r>
            <a:r>
              <a:rPr lang="en-US" sz="2400" dirty="0" smtClean="0">
                <a:solidFill>
                  <a:schemeClr val="bg1"/>
                </a:solidFill>
                <a:latin typeface="Chalkduster"/>
                <a:cs typeface="Chalkduster"/>
              </a:rPr>
              <a:t> with AO </a:t>
            </a:r>
            <a:r>
              <a:rPr lang="en-US" sz="2400" dirty="0" smtClean="0">
                <a:solidFill>
                  <a:schemeClr val="bg1"/>
                </a:solidFill>
                <a:latin typeface="Chalkduster"/>
                <a:cs typeface="Chalkduster"/>
              </a:rPr>
              <a:t>@ LBT: results, issues and perspectives</a:t>
            </a:r>
            <a:endParaRPr lang="en-US" sz="2400" dirty="0">
              <a:solidFill>
                <a:schemeClr val="bg1"/>
              </a:solidFill>
              <a:latin typeface="Chalkduster"/>
              <a:cs typeface="Chalkduster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49483" y="6460329"/>
            <a:ext cx="63103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bg1"/>
                </a:solidFill>
                <a:latin typeface="Chalkduster"/>
                <a:cs typeface="Chalkduster"/>
              </a:rPr>
              <a:t>Eleonora Sani – AGN11 Trieste – 23 Sep 2014</a:t>
            </a:r>
            <a:endParaRPr lang="en-US" sz="1400" dirty="0">
              <a:solidFill>
                <a:schemeClr val="bg1"/>
              </a:solidFill>
              <a:latin typeface="Chalkduster"/>
              <a:cs typeface="Chalkduster"/>
            </a:endParaRPr>
          </a:p>
        </p:txBody>
      </p:sp>
      <p:pic>
        <p:nvPicPr>
          <p:cNvPr id="20" name="Picture 7" descr="C:\Users\roberto\Dropbox\pd\LBT_logo_dark_back copia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5095" y="6203683"/>
            <a:ext cx="2854960" cy="586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362699" y="5174795"/>
            <a:ext cx="482100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latin typeface="Chalkboard"/>
                <a:cs typeface="Chalkboard"/>
              </a:rPr>
              <a:t>C. </a:t>
            </a:r>
            <a:r>
              <a:rPr lang="en-US" sz="1400" dirty="0" err="1" smtClean="0">
                <a:solidFill>
                  <a:schemeClr val="bg1"/>
                </a:solidFill>
                <a:latin typeface="Chalkboard"/>
                <a:cs typeface="Chalkboard"/>
              </a:rPr>
              <a:t>Arcidiacono</a:t>
            </a:r>
            <a:endParaRPr lang="en-US" sz="1400" dirty="0" smtClean="0">
              <a:solidFill>
                <a:schemeClr val="bg1"/>
              </a:solidFill>
              <a:latin typeface="Chalkboard"/>
              <a:cs typeface="Chalkboard"/>
            </a:endParaRPr>
          </a:p>
          <a:p>
            <a:r>
              <a:rPr lang="en-US" sz="1400" dirty="0" smtClean="0">
                <a:solidFill>
                  <a:schemeClr val="bg1"/>
                </a:solidFill>
                <a:latin typeface="Chalkboard"/>
                <a:cs typeface="Chalkboard"/>
              </a:rPr>
              <a:t>R. </a:t>
            </a:r>
            <a:r>
              <a:rPr lang="en-US" sz="1400" dirty="0" err="1" smtClean="0">
                <a:solidFill>
                  <a:schemeClr val="bg1"/>
                </a:solidFill>
                <a:latin typeface="Chalkboard"/>
                <a:cs typeface="Chalkboard"/>
              </a:rPr>
              <a:t>Fanali</a:t>
            </a:r>
            <a:endParaRPr lang="en-US" sz="1400" dirty="0" smtClean="0">
              <a:solidFill>
                <a:schemeClr val="bg1"/>
              </a:solidFill>
              <a:latin typeface="Chalkboard"/>
              <a:cs typeface="Chalkboard"/>
            </a:endParaRPr>
          </a:p>
          <a:p>
            <a:r>
              <a:rPr lang="en-US" sz="1400" dirty="0" smtClean="0">
                <a:solidFill>
                  <a:schemeClr val="bg1"/>
                </a:solidFill>
                <a:latin typeface="Chalkboard"/>
                <a:cs typeface="Chalkboard"/>
              </a:rPr>
              <a:t>E. Pinna, K </a:t>
            </a:r>
            <a:r>
              <a:rPr lang="en-US" sz="1400" dirty="0" err="1" smtClean="0">
                <a:solidFill>
                  <a:schemeClr val="bg1"/>
                </a:solidFill>
                <a:latin typeface="Chalkboard"/>
                <a:cs typeface="Chalkboard"/>
              </a:rPr>
              <a:t>Boutsia</a:t>
            </a:r>
            <a:r>
              <a:rPr lang="en-US" sz="1400" dirty="0" smtClean="0">
                <a:solidFill>
                  <a:schemeClr val="bg1"/>
                </a:solidFill>
                <a:latin typeface="Chalkboard"/>
                <a:cs typeface="Chalkboard"/>
              </a:rPr>
              <a:t>, L. Busoni, F. </a:t>
            </a:r>
            <a:r>
              <a:rPr lang="en-US" sz="1400" dirty="0" err="1" smtClean="0">
                <a:solidFill>
                  <a:schemeClr val="bg1"/>
                </a:solidFill>
                <a:latin typeface="Chalkboard"/>
                <a:cs typeface="Chalkboard"/>
              </a:rPr>
              <a:t>Mannucci</a:t>
            </a:r>
            <a:r>
              <a:rPr lang="en-US" sz="1400" dirty="0" smtClean="0">
                <a:solidFill>
                  <a:schemeClr val="bg1"/>
                </a:solidFill>
                <a:latin typeface="Chalkboard"/>
                <a:cs typeface="Chalkboard"/>
              </a:rPr>
              <a:t>, F. </a:t>
            </a:r>
            <a:r>
              <a:rPr lang="en-US" sz="1400" dirty="0" err="1" smtClean="0">
                <a:solidFill>
                  <a:schemeClr val="bg1"/>
                </a:solidFill>
                <a:latin typeface="Chalkboard"/>
                <a:cs typeface="Chalkboard"/>
              </a:rPr>
              <a:t>Quiros</a:t>
            </a:r>
            <a:r>
              <a:rPr lang="en-US" sz="1400" dirty="0" smtClean="0">
                <a:solidFill>
                  <a:schemeClr val="bg1"/>
                </a:solidFill>
                <a:latin typeface="Chalkboard"/>
                <a:cs typeface="Chalkboard"/>
              </a:rPr>
              <a:t>-Pacheco, A. Puglisi, F. </a:t>
            </a:r>
            <a:r>
              <a:rPr lang="en-US" sz="1400" dirty="0" err="1" smtClean="0">
                <a:solidFill>
                  <a:schemeClr val="bg1"/>
                </a:solidFill>
                <a:latin typeface="Chalkboard"/>
                <a:cs typeface="Chalkboard"/>
              </a:rPr>
              <a:t>Quiros</a:t>
            </a:r>
            <a:r>
              <a:rPr lang="en-US" sz="1400" dirty="0" smtClean="0">
                <a:solidFill>
                  <a:schemeClr val="bg1"/>
                </a:solidFill>
                <a:latin typeface="Chalkboard"/>
                <a:cs typeface="Chalkboard"/>
              </a:rPr>
              <a:t>-Pacheco, G. </a:t>
            </a:r>
            <a:r>
              <a:rPr lang="en-US" sz="1400" dirty="0" err="1">
                <a:solidFill>
                  <a:schemeClr val="bg1"/>
                </a:solidFill>
                <a:latin typeface="Chalkboard"/>
                <a:cs typeface="Chalkboard"/>
              </a:rPr>
              <a:t>R</a:t>
            </a:r>
            <a:r>
              <a:rPr lang="en-US" sz="1400" dirty="0" err="1" smtClean="0">
                <a:solidFill>
                  <a:schemeClr val="bg1"/>
                </a:solidFill>
                <a:latin typeface="Chalkboard"/>
                <a:cs typeface="Chalkboard"/>
              </a:rPr>
              <a:t>isaliti</a:t>
            </a:r>
            <a:r>
              <a:rPr lang="en-US" sz="1400" dirty="0" smtClean="0">
                <a:solidFill>
                  <a:schemeClr val="bg1"/>
                </a:solidFill>
                <a:latin typeface="Chalkboard"/>
                <a:cs typeface="Chalkboard"/>
              </a:rPr>
              <a:t>, A. Marconi, M. </a:t>
            </a:r>
            <a:r>
              <a:rPr lang="en-US" sz="1400" dirty="0" err="1" smtClean="0">
                <a:solidFill>
                  <a:schemeClr val="bg1"/>
                </a:solidFill>
                <a:latin typeface="Chalkboard"/>
                <a:cs typeface="Chalkboard"/>
              </a:rPr>
              <a:t>Salvati</a:t>
            </a:r>
            <a:r>
              <a:rPr lang="en-US" sz="1400" dirty="0" smtClean="0">
                <a:solidFill>
                  <a:schemeClr val="bg1"/>
                </a:solidFill>
                <a:latin typeface="Chalkboard"/>
                <a:cs typeface="Chalkboard"/>
              </a:rPr>
              <a:t>, D. McCarthy</a:t>
            </a:r>
            <a:endParaRPr lang="en-US" sz="1400" dirty="0">
              <a:solidFill>
                <a:schemeClr val="bg1"/>
              </a:solidFill>
              <a:latin typeface="Chalkboard"/>
              <a:cs typeface="Chalkboard"/>
            </a:endParaRPr>
          </a:p>
        </p:txBody>
      </p:sp>
      <p:pic>
        <p:nvPicPr>
          <p:cNvPr id="25" name="Picture 5" descr="logoarcetri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126290" y="5306308"/>
            <a:ext cx="897376" cy="89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 descr="LBT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49060">
            <a:off x="2079843" y="1502831"/>
            <a:ext cx="5080000" cy="3622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9388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STwide_BW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74" t="2012" r="17301" b="9633"/>
          <a:stretch/>
        </p:blipFill>
        <p:spPr>
          <a:xfrm>
            <a:off x="0" y="1044624"/>
            <a:ext cx="5632824" cy="5543176"/>
          </a:xfrm>
          <a:prstGeom prst="rect">
            <a:avLst/>
          </a:prstGeom>
        </p:spPr>
      </p:pic>
      <p:pic>
        <p:nvPicPr>
          <p:cNvPr id="11" name="Picture 10" descr="n2273_as_seen.png"/>
          <p:cNvPicPr preferRelativeResize="0"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30"/>
          <a:stretch/>
        </p:blipFill>
        <p:spPr>
          <a:xfrm>
            <a:off x="4115540" y="3744761"/>
            <a:ext cx="4316400" cy="2847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342762" y="256690"/>
            <a:ext cx="66813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  <a:latin typeface="Chalkduster"/>
                <a:cs typeface="Chalkduster"/>
              </a:rPr>
              <a:t>NGC 2273 AO imaging: PISCES@LBT</a:t>
            </a:r>
            <a:endParaRPr lang="en-US" sz="2400" dirty="0">
              <a:solidFill>
                <a:schemeClr val="bg1"/>
              </a:solidFill>
              <a:latin typeface="Chalkduster"/>
              <a:cs typeface="Chalkduster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632824" y="1044624"/>
            <a:ext cx="299687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Chalkboard"/>
                <a:cs typeface="Chalkboard"/>
              </a:rPr>
              <a:t>Lack of multi-band imaging </a:t>
            </a:r>
            <a:r>
              <a:rPr lang="en-US" dirty="0" smtClean="0">
                <a:solidFill>
                  <a:schemeClr val="bg1"/>
                </a:solidFill>
                <a:latin typeface="Chalkboard"/>
                <a:cs typeface="Chalkboard"/>
                <a:sym typeface="Wingdings"/>
              </a:rPr>
              <a:t></a:t>
            </a:r>
            <a:r>
              <a:rPr lang="en-US" dirty="0" smtClean="0">
                <a:solidFill>
                  <a:srgbClr val="FFF8D6"/>
                </a:solidFill>
                <a:latin typeface="Chalkboard"/>
                <a:cs typeface="Chalkboard"/>
                <a:sym typeface="Wingdings"/>
              </a:rPr>
              <a:t> </a:t>
            </a:r>
            <a:r>
              <a:rPr lang="en-US" dirty="0" smtClean="0">
                <a:solidFill>
                  <a:srgbClr val="FFCCDE"/>
                </a:solidFill>
                <a:latin typeface="Chalkboard"/>
                <a:cs typeface="Chalkboard"/>
                <a:sym typeface="Wingdings"/>
              </a:rPr>
              <a:t>No dusty structures morphology</a:t>
            </a:r>
          </a:p>
          <a:p>
            <a:endParaRPr lang="en-US" dirty="0" smtClean="0">
              <a:solidFill>
                <a:srgbClr val="FFCCDE"/>
              </a:solidFill>
              <a:latin typeface="Chalkboard"/>
              <a:cs typeface="Chalkboard"/>
              <a:sym typeface="Wingdings"/>
            </a:endParaRPr>
          </a:p>
          <a:p>
            <a:r>
              <a:rPr lang="en-US" dirty="0">
                <a:solidFill>
                  <a:schemeClr val="bg1"/>
                </a:solidFill>
                <a:latin typeface="Chalkboard"/>
                <a:cs typeface="Chalkboard"/>
              </a:rPr>
              <a:t>R+I = 15.5+15.0</a:t>
            </a:r>
          </a:p>
          <a:p>
            <a:r>
              <a:rPr lang="en-US" dirty="0">
                <a:solidFill>
                  <a:schemeClr val="bg1"/>
                </a:solidFill>
                <a:latin typeface="Chalkboard"/>
                <a:cs typeface="Chalkboard"/>
              </a:rPr>
              <a:t>+                 </a:t>
            </a:r>
            <a:r>
              <a:rPr lang="en-US" dirty="0">
                <a:solidFill>
                  <a:schemeClr val="bg1"/>
                </a:solidFill>
                <a:latin typeface="Chalkboard"/>
                <a:cs typeface="Chalkboard"/>
                <a:sym typeface="Wingdings"/>
              </a:rPr>
              <a:t> </a:t>
            </a:r>
            <a:r>
              <a:rPr lang="en-US" dirty="0" smtClean="0">
                <a:solidFill>
                  <a:schemeClr val="bg1"/>
                </a:solidFill>
                <a:latin typeface="Chalkboard"/>
                <a:cs typeface="Chalkboard"/>
                <a:sym typeface="Wingdings"/>
              </a:rPr>
              <a:t>poor </a:t>
            </a:r>
            <a:r>
              <a:rPr lang="en-US" dirty="0">
                <a:solidFill>
                  <a:schemeClr val="bg1"/>
                </a:solidFill>
                <a:latin typeface="Chalkboard"/>
                <a:cs typeface="Chalkboard"/>
                <a:sym typeface="Wingdings"/>
              </a:rPr>
              <a:t>SR</a:t>
            </a:r>
            <a:endParaRPr lang="en-US" dirty="0">
              <a:solidFill>
                <a:schemeClr val="bg1"/>
              </a:solidFill>
              <a:latin typeface="Chalkboard"/>
              <a:cs typeface="Chalkboard"/>
            </a:endParaRPr>
          </a:p>
          <a:p>
            <a:r>
              <a:rPr lang="en-US" dirty="0" smtClean="0">
                <a:solidFill>
                  <a:schemeClr val="bg1"/>
                </a:solidFill>
                <a:latin typeface="Chalkboard"/>
                <a:cs typeface="Chalkboard"/>
              </a:rPr>
              <a:t>Seeing ~ </a:t>
            </a:r>
            <a:r>
              <a:rPr lang="en-US" dirty="0">
                <a:solidFill>
                  <a:schemeClr val="bg1"/>
                </a:solidFill>
                <a:latin typeface="Chalkboard"/>
                <a:cs typeface="Chalkboard"/>
              </a:rPr>
              <a:t>1”</a:t>
            </a:r>
          </a:p>
          <a:p>
            <a:r>
              <a:rPr lang="en-US" dirty="0">
                <a:solidFill>
                  <a:srgbClr val="FFF8D6"/>
                </a:solidFill>
                <a:latin typeface="Chalkboard"/>
                <a:cs typeface="Chalkboard"/>
              </a:rPr>
              <a:t>Still enough to detect 3m-</a:t>
            </a:r>
            <a:r>
              <a:rPr lang="en-US" dirty="0" smtClean="0">
                <a:solidFill>
                  <a:srgbClr val="FFF8D6"/>
                </a:solidFill>
                <a:latin typeface="Chalkboard"/>
                <a:cs typeface="Chalkboard"/>
              </a:rPr>
              <a:t>spirals</a:t>
            </a:r>
            <a:endParaRPr lang="en-US" dirty="0">
              <a:solidFill>
                <a:srgbClr val="FFF8D6"/>
              </a:solidFill>
              <a:latin typeface="Chalkboard"/>
              <a:cs typeface="Chalkboard"/>
            </a:endParaRPr>
          </a:p>
        </p:txBody>
      </p:sp>
      <p:pic>
        <p:nvPicPr>
          <p:cNvPr id="10" name="Picture 9" descr="n2273_color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61"/>
          <a:stretch/>
        </p:blipFill>
        <p:spPr>
          <a:xfrm>
            <a:off x="4081674" y="3792218"/>
            <a:ext cx="4318000" cy="2846392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5740668" y="4176092"/>
            <a:ext cx="1080755" cy="2306398"/>
            <a:chOff x="5740668" y="4176092"/>
            <a:chExt cx="1080755" cy="2306398"/>
          </a:xfrm>
        </p:grpSpPr>
        <p:sp>
          <p:nvSpPr>
            <p:cNvPr id="13" name="Arc 12"/>
            <p:cNvSpPr/>
            <p:nvPr/>
          </p:nvSpPr>
          <p:spPr>
            <a:xfrm rot="20611437">
              <a:off x="6117860" y="5285623"/>
              <a:ext cx="703563" cy="1196867"/>
            </a:xfrm>
            <a:prstGeom prst="arc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Arc 13"/>
            <p:cNvSpPr/>
            <p:nvPr/>
          </p:nvSpPr>
          <p:spPr>
            <a:xfrm rot="1569518">
              <a:off x="5856094" y="5323509"/>
              <a:ext cx="438584" cy="1050684"/>
            </a:xfrm>
            <a:prstGeom prst="arc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Arc 14"/>
            <p:cNvSpPr/>
            <p:nvPr/>
          </p:nvSpPr>
          <p:spPr>
            <a:xfrm rot="12600000">
              <a:off x="5740668" y="4176092"/>
              <a:ext cx="820868" cy="1005819"/>
            </a:xfrm>
            <a:prstGeom prst="arc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9518836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342762" y="256690"/>
            <a:ext cx="66813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  <a:latin typeface="Chalkduster"/>
                <a:cs typeface="Chalkduster"/>
              </a:rPr>
              <a:t>NGC 2273: simulations</a:t>
            </a:r>
            <a:endParaRPr lang="en-US" sz="2800" dirty="0">
              <a:solidFill>
                <a:schemeClr val="bg1"/>
              </a:solidFill>
              <a:latin typeface="Chalkduster"/>
              <a:cs typeface="Chalkduster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20955" y="1022302"/>
            <a:ext cx="4251046" cy="4739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Chalkboard"/>
                <a:cs typeface="Chalkboard"/>
              </a:rPr>
              <a:t>Gaseous disk</a:t>
            </a:r>
          </a:p>
          <a:p>
            <a:r>
              <a:rPr lang="en-US" dirty="0" smtClean="0">
                <a:solidFill>
                  <a:schemeClr val="bg1"/>
                </a:solidFill>
                <a:latin typeface="Chalkboard"/>
                <a:cs typeface="Chalkboard"/>
              </a:rPr>
              <a:t>Exponential density profile</a:t>
            </a:r>
          </a:p>
          <a:p>
            <a:pPr marL="285750" indent="-285750">
              <a:buFont typeface="Arial"/>
              <a:buChar char="•"/>
            </a:pPr>
            <a:r>
              <a:rPr lang="en-US" dirty="0" err="1" smtClean="0">
                <a:solidFill>
                  <a:schemeClr val="bg1"/>
                </a:solidFill>
                <a:latin typeface="Chalkboard"/>
                <a:cs typeface="Chalkboard"/>
              </a:rPr>
              <a:t>M</a:t>
            </a:r>
            <a:r>
              <a:rPr lang="en-US" baseline="-25000" dirty="0" err="1" smtClean="0">
                <a:solidFill>
                  <a:schemeClr val="bg1"/>
                </a:solidFill>
                <a:latin typeface="Chalkboard"/>
                <a:cs typeface="Chalkboard"/>
              </a:rPr>
              <a:t>disk</a:t>
            </a:r>
            <a:r>
              <a:rPr lang="en-US" dirty="0" smtClean="0">
                <a:solidFill>
                  <a:schemeClr val="bg1"/>
                </a:solidFill>
                <a:latin typeface="Chalkboard"/>
                <a:cs typeface="Chalkboard"/>
              </a:rPr>
              <a:t> = 23*10</a:t>
            </a:r>
            <a:r>
              <a:rPr lang="en-US" baseline="30000" dirty="0" smtClean="0">
                <a:solidFill>
                  <a:schemeClr val="bg1"/>
                </a:solidFill>
                <a:latin typeface="Chalkboard"/>
                <a:cs typeface="Chalkboard"/>
              </a:rPr>
              <a:t>7</a:t>
            </a:r>
            <a:r>
              <a:rPr lang="en-US" dirty="0" smtClean="0">
                <a:solidFill>
                  <a:schemeClr val="bg1"/>
                </a:solidFill>
                <a:latin typeface="Chalkboard"/>
                <a:cs typeface="Chalkboard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Chalkboard"/>
                <a:cs typeface="Chalkboard"/>
              </a:rPr>
              <a:t>M</a:t>
            </a:r>
            <a:r>
              <a:rPr lang="en-US" baseline="-25000" dirty="0" err="1" smtClean="0">
                <a:solidFill>
                  <a:schemeClr val="bg1"/>
                </a:solidFill>
                <a:latin typeface="Chalkboard"/>
                <a:cs typeface="Chalkboard"/>
              </a:rPr>
              <a:t>sun</a:t>
            </a:r>
            <a:endParaRPr lang="en-US" baseline="-25000" dirty="0" smtClean="0">
              <a:solidFill>
                <a:schemeClr val="bg1"/>
              </a:solidFill>
              <a:latin typeface="Chalkboard"/>
              <a:cs typeface="Chalkboard"/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  <a:latin typeface="Chalkboard"/>
                <a:cs typeface="Chalkboard"/>
              </a:rPr>
              <a:t>R = 100 pc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  <a:latin typeface="Chalkboard"/>
                <a:cs typeface="Chalkboard"/>
              </a:rPr>
              <a:t>z = 30 pc</a:t>
            </a:r>
          </a:p>
          <a:p>
            <a:r>
              <a:rPr lang="en-US" sz="1400" dirty="0" smtClean="0">
                <a:solidFill>
                  <a:schemeClr val="bg1"/>
                </a:solidFill>
                <a:latin typeface="Chalkboard"/>
                <a:cs typeface="Chalkboard"/>
              </a:rPr>
              <a:t>(Sani +12, </a:t>
            </a:r>
            <a:r>
              <a:rPr lang="en-US" sz="1400" dirty="0" err="1" smtClean="0">
                <a:solidFill>
                  <a:schemeClr val="bg1"/>
                </a:solidFill>
                <a:latin typeface="Chalkboard"/>
                <a:cs typeface="Chalkboard"/>
              </a:rPr>
              <a:t>PdBI</a:t>
            </a:r>
            <a:r>
              <a:rPr lang="en-US" sz="1400" dirty="0" smtClean="0">
                <a:solidFill>
                  <a:schemeClr val="bg1"/>
                </a:solidFill>
                <a:latin typeface="Chalkboard"/>
                <a:cs typeface="Chalkboard"/>
              </a:rPr>
              <a:t> data)</a:t>
            </a:r>
          </a:p>
          <a:p>
            <a:endParaRPr lang="en-US" dirty="0" smtClean="0">
              <a:solidFill>
                <a:schemeClr val="bg1"/>
              </a:solidFill>
              <a:latin typeface="Chalkboard"/>
              <a:cs typeface="Chalkboard"/>
            </a:endParaRPr>
          </a:p>
          <a:p>
            <a:r>
              <a:rPr lang="en-US" dirty="0">
                <a:solidFill>
                  <a:schemeClr val="bg1"/>
                </a:solidFill>
                <a:latin typeface="Chalkboard"/>
                <a:cs typeface="Chalkboard"/>
              </a:rPr>
              <a:t>SB(r)a </a:t>
            </a:r>
            <a:r>
              <a:rPr lang="en-US" dirty="0" smtClean="0">
                <a:solidFill>
                  <a:schemeClr val="bg1"/>
                </a:solidFill>
                <a:latin typeface="Chalkboard"/>
                <a:cs typeface="Chalkboard"/>
              </a:rPr>
              <a:t>morphology</a:t>
            </a:r>
            <a:endParaRPr lang="en-US" dirty="0">
              <a:solidFill>
                <a:schemeClr val="bg1"/>
              </a:solidFill>
              <a:latin typeface="Chalkboard"/>
              <a:cs typeface="Chalkboard"/>
            </a:endParaRPr>
          </a:p>
          <a:p>
            <a:endParaRPr lang="en-US" dirty="0" smtClean="0">
              <a:solidFill>
                <a:schemeClr val="bg1"/>
              </a:solidFill>
              <a:latin typeface="Chalkboard"/>
              <a:cs typeface="Chalkboard"/>
            </a:endParaRPr>
          </a:p>
          <a:p>
            <a:r>
              <a:rPr lang="en-US" dirty="0">
                <a:solidFill>
                  <a:schemeClr val="bg1"/>
                </a:solidFill>
                <a:latin typeface="Chalkboard"/>
                <a:cs typeface="Chalkboard"/>
              </a:rPr>
              <a:t>GADGET2</a:t>
            </a:r>
            <a:r>
              <a:rPr lang="en-US" sz="1400" dirty="0">
                <a:solidFill>
                  <a:schemeClr val="bg1"/>
                </a:solidFill>
                <a:latin typeface="Chalkboard"/>
                <a:cs typeface="Chalkboard"/>
              </a:rPr>
              <a:t> (</a:t>
            </a:r>
            <a:r>
              <a:rPr lang="en-US" sz="1400" dirty="0" err="1">
                <a:solidFill>
                  <a:schemeClr val="bg1"/>
                </a:solidFill>
                <a:latin typeface="Chalkboard"/>
                <a:cs typeface="Chalkboard"/>
              </a:rPr>
              <a:t>Springel</a:t>
            </a:r>
            <a:r>
              <a:rPr lang="en-US" sz="1400" dirty="0">
                <a:solidFill>
                  <a:schemeClr val="bg1"/>
                </a:solidFill>
                <a:latin typeface="Chalkboard"/>
                <a:cs typeface="Chalkboard"/>
              </a:rPr>
              <a:t> +05)</a:t>
            </a:r>
            <a:endParaRPr lang="en-US" dirty="0" smtClean="0">
              <a:solidFill>
                <a:schemeClr val="bg1"/>
              </a:solidFill>
              <a:latin typeface="Chalkboard"/>
              <a:cs typeface="Chalkboard"/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  <a:latin typeface="Chalkboard"/>
                <a:cs typeface="Chalkboard"/>
              </a:rPr>
              <a:t>Static axisymmetric potential from SIS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  <a:latin typeface="Chalkboard"/>
                <a:cs typeface="Chalkboard"/>
              </a:rPr>
              <a:t>Implements weak perturbations</a:t>
            </a:r>
          </a:p>
          <a:p>
            <a:pPr algn="ctr"/>
            <a:r>
              <a:rPr lang="en-US" dirty="0" err="1" smtClean="0">
                <a:solidFill>
                  <a:schemeClr val="bg1"/>
                </a:solidFill>
                <a:latin typeface="Chalkboard"/>
                <a:ea typeface="Lucida Grande"/>
                <a:cs typeface="Chalkboard"/>
              </a:rPr>
              <a:t>Φ</a:t>
            </a:r>
            <a:r>
              <a:rPr lang="en-US" baseline="-25000" dirty="0" err="1" smtClean="0">
                <a:solidFill>
                  <a:schemeClr val="bg1"/>
                </a:solidFill>
                <a:latin typeface="Chalkboard"/>
                <a:cs typeface="Chalkboard"/>
              </a:rPr>
              <a:t>b</a:t>
            </a:r>
            <a:r>
              <a:rPr lang="en-US" dirty="0" smtClean="0">
                <a:solidFill>
                  <a:schemeClr val="bg1"/>
                </a:solidFill>
                <a:latin typeface="Chalkboard"/>
                <a:cs typeface="Chalkboard"/>
              </a:rPr>
              <a:t> = </a:t>
            </a:r>
            <a:r>
              <a:rPr lang="en-US" dirty="0" err="1" smtClean="0">
                <a:solidFill>
                  <a:schemeClr val="bg1"/>
                </a:solidFill>
                <a:latin typeface="Chalkboard"/>
                <a:ea typeface="Lucida Grande"/>
                <a:cs typeface="Chalkboard"/>
              </a:rPr>
              <a:t>ε</a:t>
            </a:r>
            <a:r>
              <a:rPr lang="en-US" dirty="0" smtClean="0">
                <a:solidFill>
                  <a:schemeClr val="bg1"/>
                </a:solidFill>
                <a:latin typeface="Chalkboard"/>
                <a:cs typeface="Chalkboard"/>
              </a:rPr>
              <a:t>(r) </a:t>
            </a:r>
            <a:r>
              <a:rPr lang="en-US" dirty="0" err="1" smtClean="0">
                <a:solidFill>
                  <a:schemeClr val="bg1"/>
                </a:solidFill>
                <a:latin typeface="Chalkboard"/>
                <a:ea typeface="Lucida Grande"/>
                <a:cs typeface="Chalkboard"/>
              </a:rPr>
              <a:t>Φ</a:t>
            </a:r>
            <a:r>
              <a:rPr lang="en-US" dirty="0" smtClean="0">
                <a:solidFill>
                  <a:schemeClr val="bg1"/>
                </a:solidFill>
                <a:latin typeface="Chalkboard"/>
                <a:cs typeface="Chalkboard"/>
              </a:rPr>
              <a:t>(R) cos2(</a:t>
            </a:r>
            <a:r>
              <a:rPr lang="en-US" dirty="0" err="1" smtClean="0">
                <a:solidFill>
                  <a:schemeClr val="bg1"/>
                </a:solidFill>
                <a:latin typeface="Chalkboard"/>
                <a:ea typeface="Lucida Grande"/>
                <a:cs typeface="Chalkboard"/>
              </a:rPr>
              <a:t>ϑ</a:t>
            </a:r>
            <a:r>
              <a:rPr lang="en-US" dirty="0" err="1" smtClean="0">
                <a:solidFill>
                  <a:schemeClr val="bg1"/>
                </a:solidFill>
                <a:latin typeface="Chalkboard"/>
                <a:cs typeface="Chalkboard"/>
              </a:rPr>
              <a:t>-</a:t>
            </a:r>
            <a:r>
              <a:rPr lang="en-US" dirty="0" err="1" smtClean="0">
                <a:solidFill>
                  <a:schemeClr val="bg1"/>
                </a:solidFill>
                <a:latin typeface="Chalkboard"/>
                <a:ea typeface="Lucida Grande"/>
                <a:cs typeface="Chalkboard"/>
              </a:rPr>
              <a:t>Ω</a:t>
            </a:r>
            <a:r>
              <a:rPr lang="en-US" baseline="-25000" dirty="0" err="1" smtClean="0">
                <a:solidFill>
                  <a:schemeClr val="bg1"/>
                </a:solidFill>
                <a:latin typeface="Chalkboard"/>
                <a:cs typeface="Chalkboard"/>
              </a:rPr>
              <a:t>b</a:t>
            </a:r>
            <a:r>
              <a:rPr lang="en-US" dirty="0" err="1" smtClean="0">
                <a:solidFill>
                  <a:schemeClr val="bg1"/>
                </a:solidFill>
                <a:latin typeface="Chalkboard"/>
                <a:cs typeface="Chalkboard"/>
              </a:rPr>
              <a:t>t</a:t>
            </a:r>
            <a:r>
              <a:rPr lang="en-US" dirty="0" smtClean="0">
                <a:solidFill>
                  <a:schemeClr val="bg1"/>
                </a:solidFill>
                <a:latin typeface="Chalkboard"/>
                <a:cs typeface="Chalkboard"/>
              </a:rPr>
              <a:t>)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  <a:latin typeface="Chalkboard"/>
                <a:cs typeface="Chalkboard"/>
              </a:rPr>
              <a:t>Evolution 40 </a:t>
            </a:r>
            <a:r>
              <a:rPr lang="en-US" dirty="0" err="1" smtClean="0">
                <a:solidFill>
                  <a:schemeClr val="bg1"/>
                </a:solidFill>
                <a:latin typeface="Chalkboard"/>
                <a:cs typeface="Chalkboard"/>
              </a:rPr>
              <a:t>Myr</a:t>
            </a:r>
            <a:endParaRPr lang="en-US" dirty="0" smtClean="0">
              <a:solidFill>
                <a:schemeClr val="bg1"/>
              </a:solidFill>
              <a:latin typeface="Chalkboard"/>
              <a:cs typeface="Chalkboard"/>
            </a:endParaRPr>
          </a:p>
          <a:p>
            <a:pPr algn="ctr"/>
            <a:endParaRPr lang="en-US" dirty="0">
              <a:solidFill>
                <a:schemeClr val="bg1"/>
              </a:solidFill>
              <a:latin typeface="Chalkboard"/>
              <a:cs typeface="Chalkboard"/>
            </a:endParaRPr>
          </a:p>
          <a:p>
            <a:pPr marL="285750" indent="-285750">
              <a:buFont typeface="Wingdings" charset="2"/>
              <a:buChar char="²"/>
            </a:pPr>
            <a:r>
              <a:rPr lang="en-US" dirty="0" smtClean="0">
                <a:solidFill>
                  <a:srgbClr val="FFF8D6"/>
                </a:solidFill>
                <a:latin typeface="Chalkboard"/>
                <a:cs typeface="Chalkboard"/>
              </a:rPr>
              <a:t>Double bar </a:t>
            </a:r>
            <a:r>
              <a:rPr lang="en-US" dirty="0" smtClean="0">
                <a:solidFill>
                  <a:srgbClr val="FFF8D6"/>
                </a:solidFill>
                <a:latin typeface="Chalkboard"/>
                <a:ea typeface="Lucida Grande"/>
                <a:cs typeface="Chalkboard"/>
              </a:rPr>
              <a:t>Ω</a:t>
            </a:r>
            <a:r>
              <a:rPr lang="en-US" baseline="-25000" dirty="0" smtClean="0">
                <a:solidFill>
                  <a:srgbClr val="FFF8D6"/>
                </a:solidFill>
                <a:latin typeface="Chalkboard"/>
                <a:cs typeface="Chalkboard"/>
              </a:rPr>
              <a:t>b1</a:t>
            </a:r>
            <a:r>
              <a:rPr lang="en-US" dirty="0" smtClean="0">
                <a:solidFill>
                  <a:srgbClr val="FFF8D6"/>
                </a:solidFill>
                <a:latin typeface="Chalkboard"/>
                <a:cs typeface="Chalkboard"/>
              </a:rPr>
              <a:t>/</a:t>
            </a:r>
            <a:r>
              <a:rPr lang="en-US" dirty="0" smtClean="0">
                <a:solidFill>
                  <a:srgbClr val="FFF8D6"/>
                </a:solidFill>
                <a:latin typeface="Chalkboard"/>
                <a:ea typeface="Lucida Grande"/>
                <a:cs typeface="Chalkboard"/>
              </a:rPr>
              <a:t>Ω</a:t>
            </a:r>
            <a:r>
              <a:rPr lang="en-US" baseline="-25000" dirty="0" smtClean="0">
                <a:solidFill>
                  <a:srgbClr val="FFF8D6"/>
                </a:solidFill>
                <a:latin typeface="Chalkboard"/>
                <a:cs typeface="Chalkboard"/>
              </a:rPr>
              <a:t>b2</a:t>
            </a:r>
            <a:r>
              <a:rPr lang="en-US" dirty="0" smtClean="0">
                <a:solidFill>
                  <a:srgbClr val="FFF8D6"/>
                </a:solidFill>
                <a:latin typeface="Chalkboard"/>
                <a:cs typeface="Chalkboard"/>
              </a:rPr>
              <a:t>=3 (resonances)</a:t>
            </a:r>
            <a:endParaRPr lang="en-US" dirty="0">
              <a:solidFill>
                <a:srgbClr val="FFF8D6"/>
              </a:solidFill>
              <a:latin typeface="Chalkboard"/>
              <a:cs typeface="Chalkboard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20000"/>
                    </a14:imgEffect>
                  </a14:imgLayer>
                </a14:imgProps>
              </a:ext>
            </a:extLst>
          </a:blip>
          <a:srcRect r="6228"/>
          <a:stretch/>
        </p:blipFill>
        <p:spPr>
          <a:xfrm>
            <a:off x="4633285" y="821761"/>
            <a:ext cx="4465892" cy="365125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 rot="16200000">
            <a:off x="8128008" y="1509061"/>
            <a:ext cx="16311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Log Column Density</a:t>
            </a:r>
            <a:endParaRPr lang="en-US" sz="1400" dirty="0"/>
          </a:p>
        </p:txBody>
      </p:sp>
      <p:sp>
        <p:nvSpPr>
          <p:cNvPr id="19" name="TextBox 18"/>
          <p:cNvSpPr txBox="1"/>
          <p:nvPr/>
        </p:nvSpPr>
        <p:spPr>
          <a:xfrm>
            <a:off x="320955" y="6255471"/>
            <a:ext cx="24779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CCDE"/>
                </a:solidFill>
                <a:latin typeface="Chalkboard"/>
                <a:cs typeface="Chalkboard"/>
              </a:rPr>
              <a:t>R. </a:t>
            </a:r>
            <a:r>
              <a:rPr lang="en-US" sz="2000" dirty="0" err="1" smtClean="0">
                <a:solidFill>
                  <a:srgbClr val="FFCCDE"/>
                </a:solidFill>
                <a:latin typeface="Chalkboard"/>
                <a:cs typeface="Chalkboard"/>
              </a:rPr>
              <a:t>F</a:t>
            </a:r>
            <a:r>
              <a:rPr lang="en-US" sz="2000" dirty="0" err="1" smtClean="0">
                <a:solidFill>
                  <a:srgbClr val="FFCCDE"/>
                </a:solidFill>
                <a:latin typeface="Chalkboard"/>
                <a:cs typeface="Chalkboard"/>
              </a:rPr>
              <a:t>anali</a:t>
            </a:r>
            <a:r>
              <a:rPr lang="en-US" sz="2000" dirty="0" smtClean="0">
                <a:solidFill>
                  <a:srgbClr val="FFCCDE"/>
                </a:solidFill>
                <a:latin typeface="Chalkboard"/>
                <a:cs typeface="Chalkboard"/>
              </a:rPr>
              <a:t> PhD thesis</a:t>
            </a:r>
            <a:endParaRPr lang="en-US" sz="2000" dirty="0">
              <a:solidFill>
                <a:srgbClr val="FFCCDE"/>
              </a:solidFill>
              <a:latin typeface="Chalkboard"/>
              <a:cs typeface="Chalkboard"/>
            </a:endParaRPr>
          </a:p>
        </p:txBody>
      </p:sp>
      <p:pic>
        <p:nvPicPr>
          <p:cNvPr id="20" name="Picture 19" descr="3spirali.pdf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42" t="15690" r="25839" b="18603"/>
          <a:stretch/>
        </p:blipFill>
        <p:spPr>
          <a:xfrm>
            <a:off x="5138596" y="1022302"/>
            <a:ext cx="3443310" cy="3284478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4890430" y="2734728"/>
            <a:ext cx="3952494" cy="3898011"/>
            <a:chOff x="4837188" y="2959989"/>
            <a:chExt cx="3952494" cy="3898011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-20000" contras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837188" y="2959989"/>
              <a:ext cx="3952494" cy="3898011"/>
            </a:xfrm>
            <a:prstGeom prst="rect">
              <a:avLst/>
            </a:prstGeom>
          </p:spPr>
        </p:pic>
        <p:cxnSp>
          <p:nvCxnSpPr>
            <p:cNvPr id="23" name="Straight Connector 22"/>
            <p:cNvCxnSpPr/>
            <p:nvPr/>
          </p:nvCxnSpPr>
          <p:spPr>
            <a:xfrm>
              <a:off x="5587053" y="5617882"/>
              <a:ext cx="359537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5590043" y="5800164"/>
              <a:ext cx="359537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5593033" y="5982446"/>
              <a:ext cx="359537" cy="0"/>
            </a:xfrm>
            <a:prstGeom prst="line">
              <a:avLst/>
            </a:prstGeom>
            <a:ln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/>
            <p:cNvSpPr txBox="1"/>
            <p:nvPr/>
          </p:nvSpPr>
          <p:spPr>
            <a:xfrm>
              <a:off x="5916708" y="5453531"/>
              <a:ext cx="86874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T</a:t>
              </a:r>
              <a:r>
                <a:rPr lang="en-US" sz="1200" baseline="-25000" dirty="0" smtClean="0"/>
                <a:t>0</a:t>
              </a:r>
            </a:p>
            <a:p>
              <a:r>
                <a:rPr lang="en-US" sz="1200" dirty="0" smtClean="0">
                  <a:solidFill>
                    <a:srgbClr val="FF0000"/>
                  </a:solidFill>
                </a:rPr>
                <a:t>T</a:t>
              </a:r>
              <a:r>
                <a:rPr lang="en-US" sz="1200" baseline="-25000" dirty="0" smtClean="0">
                  <a:solidFill>
                    <a:srgbClr val="FF0000"/>
                  </a:solidFill>
                </a:rPr>
                <a:t>1</a:t>
              </a:r>
              <a:r>
                <a:rPr lang="en-US" sz="1200" dirty="0" smtClean="0">
                  <a:solidFill>
                    <a:srgbClr val="FF0000"/>
                  </a:solidFill>
                </a:rPr>
                <a:t>= 10 </a:t>
              </a:r>
              <a:r>
                <a:rPr lang="en-US" sz="1200" dirty="0" err="1" smtClean="0">
                  <a:solidFill>
                    <a:srgbClr val="FF0000"/>
                  </a:solidFill>
                </a:rPr>
                <a:t>Myr</a:t>
              </a:r>
              <a:endParaRPr lang="en-US" sz="1200" dirty="0" smtClean="0">
                <a:solidFill>
                  <a:srgbClr val="FF0000"/>
                </a:solidFill>
              </a:endParaRPr>
            </a:p>
            <a:p>
              <a:r>
                <a:rPr lang="en-US" sz="1200" dirty="0" smtClean="0">
                  <a:solidFill>
                    <a:srgbClr val="0000FF"/>
                  </a:solidFill>
                </a:rPr>
                <a:t>T</a:t>
              </a:r>
              <a:r>
                <a:rPr lang="en-US" sz="1200" baseline="-25000" dirty="0" smtClean="0">
                  <a:solidFill>
                    <a:srgbClr val="0000FF"/>
                  </a:solidFill>
                </a:rPr>
                <a:t>2</a:t>
              </a:r>
              <a:r>
                <a:rPr lang="en-US" sz="1200" dirty="0" smtClean="0">
                  <a:solidFill>
                    <a:srgbClr val="0000FF"/>
                  </a:solidFill>
                </a:rPr>
                <a:t>= 20 </a:t>
              </a:r>
              <a:r>
                <a:rPr lang="en-US" sz="1200" dirty="0" err="1" smtClean="0">
                  <a:solidFill>
                    <a:srgbClr val="0000FF"/>
                  </a:solidFill>
                </a:rPr>
                <a:t>Myr</a:t>
              </a:r>
              <a:endParaRPr lang="en-US" sz="1200" dirty="0">
                <a:solidFill>
                  <a:srgbClr val="0000FF"/>
                </a:solidFill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4836065" y="2823787"/>
            <a:ext cx="3989401" cy="3794760"/>
            <a:chOff x="4863975" y="2893572"/>
            <a:chExt cx="3989401" cy="3794760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-20000" contras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921456" y="2893572"/>
              <a:ext cx="3931920" cy="3794760"/>
            </a:xfrm>
            <a:prstGeom prst="rect">
              <a:avLst/>
            </a:prstGeom>
          </p:spPr>
        </p:pic>
        <p:sp>
          <p:nvSpPr>
            <p:cNvPr id="29" name="TextBox 28"/>
            <p:cNvSpPr txBox="1"/>
            <p:nvPr/>
          </p:nvSpPr>
          <p:spPr>
            <a:xfrm rot="16200000">
              <a:off x="3970217" y="4632278"/>
              <a:ext cx="2156848" cy="369332"/>
            </a:xfrm>
            <a:prstGeom prst="rect">
              <a:avLst/>
            </a:prstGeom>
            <a:solidFill>
              <a:srgbClr val="CBCBCB"/>
            </a:solidFill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ΔM/ΔT (0.23 M</a:t>
              </a:r>
              <a:r>
                <a:rPr lang="en-US" b="1" baseline="-25000" dirty="0" smtClean="0">
                  <a:latin typeface="Wingdings"/>
                  <a:ea typeface="Wingdings"/>
                  <a:cs typeface="Wingdings"/>
                  <a:sym typeface="Wingdings"/>
                </a:rPr>
                <a:t></a:t>
              </a:r>
              <a:r>
                <a:rPr lang="en-US" b="1" dirty="0" smtClean="0"/>
                <a:t>/</a:t>
              </a:r>
              <a:r>
                <a:rPr lang="en-US" b="1" dirty="0" err="1" smtClean="0"/>
                <a:t>yr</a:t>
              </a:r>
              <a:r>
                <a:rPr lang="en-US" b="1" dirty="0" smtClean="0"/>
                <a:t>)</a:t>
              </a:r>
              <a:endParaRPr lang="en-US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25870259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389135" y="4337804"/>
            <a:ext cx="8277864" cy="2354215"/>
            <a:chOff x="389135" y="4337804"/>
            <a:chExt cx="8277864" cy="2354215"/>
          </a:xfrm>
        </p:grpSpPr>
        <p:grpSp>
          <p:nvGrpSpPr>
            <p:cNvPr id="2" name="Group 1"/>
            <p:cNvGrpSpPr/>
            <p:nvPr/>
          </p:nvGrpSpPr>
          <p:grpSpPr>
            <a:xfrm>
              <a:off x="389135" y="4337804"/>
              <a:ext cx="8277864" cy="2354215"/>
              <a:chOff x="389135" y="4337804"/>
              <a:chExt cx="8277864" cy="2354215"/>
            </a:xfrm>
          </p:grpSpPr>
          <p:sp>
            <p:nvSpPr>
              <p:cNvPr id="22" name="TextBox 21"/>
              <p:cNvSpPr txBox="1"/>
              <p:nvPr/>
            </p:nvSpPr>
            <p:spPr>
              <a:xfrm>
                <a:off x="389135" y="4605159"/>
                <a:ext cx="3860196" cy="20313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u="sng" dirty="0" smtClean="0">
                    <a:solidFill>
                      <a:srgbClr val="FFF8D6"/>
                    </a:solidFill>
                    <a:latin typeface="Chalkboard"/>
                    <a:cs typeface="Chalkboard"/>
                  </a:rPr>
                  <a:t>AGN-related topics</a:t>
                </a:r>
                <a:r>
                  <a:rPr lang="en-US" dirty="0" smtClean="0">
                    <a:solidFill>
                      <a:srgbClr val="FFF8D6"/>
                    </a:solidFill>
                    <a:latin typeface="Chalkboard"/>
                    <a:cs typeface="Chalkboard"/>
                  </a:rPr>
                  <a:t>:</a:t>
                </a:r>
              </a:p>
              <a:p>
                <a:pPr marL="285750" indent="-285750">
                  <a:buFont typeface="Wingdings" charset="2"/>
                  <a:buChar char="²"/>
                </a:pPr>
                <a:r>
                  <a:rPr lang="en-US" dirty="0" smtClean="0">
                    <a:solidFill>
                      <a:srgbClr val="FFF8D6"/>
                    </a:solidFill>
                    <a:latin typeface="Chalkboard"/>
                    <a:cs typeface="Chalkboard"/>
                  </a:rPr>
                  <a:t>Feeding/feedback processes at low-z</a:t>
                </a:r>
              </a:p>
              <a:p>
                <a:pPr marL="285750" indent="-285750">
                  <a:buFont typeface="Wingdings" charset="2"/>
                  <a:buChar char="²"/>
                </a:pPr>
                <a:r>
                  <a:rPr lang="en-US" dirty="0" smtClean="0">
                    <a:solidFill>
                      <a:srgbClr val="FFF8D6"/>
                    </a:solidFill>
                    <a:latin typeface="Chalkboard"/>
                    <a:cs typeface="Chalkboard"/>
                  </a:rPr>
                  <a:t>AGN close pairs (useful byproduct)</a:t>
                </a:r>
              </a:p>
              <a:p>
                <a:pPr marL="285750" indent="-285750">
                  <a:buFont typeface="Wingdings" charset="2"/>
                  <a:buChar char="²"/>
                </a:pPr>
                <a:r>
                  <a:rPr lang="en-US" dirty="0" smtClean="0">
                    <a:solidFill>
                      <a:srgbClr val="FFF8D6"/>
                    </a:solidFill>
                    <a:latin typeface="Chalkboard"/>
                    <a:cs typeface="Chalkboard"/>
                  </a:rPr>
                  <a:t>QSO host galaxies at high-z</a:t>
                </a:r>
              </a:p>
              <a:p>
                <a:pPr marL="285750" indent="-285750">
                  <a:buFont typeface="Wingdings" charset="2"/>
                  <a:buChar char="²"/>
                </a:pPr>
                <a:r>
                  <a:rPr lang="en-US" dirty="0" smtClean="0">
                    <a:solidFill>
                      <a:srgbClr val="FFF8D6"/>
                    </a:solidFill>
                    <a:latin typeface="Chalkboard"/>
                    <a:cs typeface="Chalkboard"/>
                  </a:rPr>
                  <a:t>DLA systems</a:t>
                </a:r>
                <a:endParaRPr lang="en-US" dirty="0">
                  <a:solidFill>
                    <a:srgbClr val="FFF8D6"/>
                  </a:solidFill>
                  <a:latin typeface="Chalkboard"/>
                  <a:cs typeface="Chalkboard"/>
                </a:endParaRPr>
              </a:p>
            </p:txBody>
          </p:sp>
          <p:grpSp>
            <p:nvGrpSpPr>
              <p:cNvPr id="27" name="Group 26"/>
              <p:cNvGrpSpPr>
                <a:grpSpLocks noChangeAspect="1"/>
              </p:cNvGrpSpPr>
              <p:nvPr/>
            </p:nvGrpSpPr>
            <p:grpSpPr>
              <a:xfrm>
                <a:off x="4096596" y="4337804"/>
                <a:ext cx="4570403" cy="2354215"/>
                <a:chOff x="-1044366" y="1724373"/>
                <a:chExt cx="7272808" cy="3978194"/>
              </a:xfrm>
            </p:grpSpPr>
            <p:pic>
              <p:nvPicPr>
                <p:cNvPr id="30" name="Picture 29" descr="Screen Shot 2014-02-11 at 12.25.08.jpg"/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brightnessContrast bright="-20000" contrast="2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1044366" y="1724373"/>
                  <a:ext cx="7272808" cy="3978194"/>
                </a:xfrm>
                <a:prstGeom prst="rect">
                  <a:avLst/>
                </a:prstGeom>
              </p:spPr>
            </p:pic>
            <p:sp>
              <p:nvSpPr>
                <p:cNvPr id="29" name="Freeform 28"/>
                <p:cNvSpPr/>
                <p:nvPr/>
              </p:nvSpPr>
              <p:spPr>
                <a:xfrm>
                  <a:off x="408462" y="3203773"/>
                  <a:ext cx="3126939" cy="1911681"/>
                </a:xfrm>
                <a:custGeom>
                  <a:avLst/>
                  <a:gdLst>
                    <a:gd name="connsiteX0" fmla="*/ 0 w 3126940"/>
                    <a:gd name="connsiteY0" fmla="*/ 0 h 1911681"/>
                    <a:gd name="connsiteX1" fmla="*/ 901214 w 3126940"/>
                    <a:gd name="connsiteY1" fmla="*/ 109239 h 1911681"/>
                    <a:gd name="connsiteX2" fmla="*/ 1679536 w 3126940"/>
                    <a:gd name="connsiteY2" fmla="*/ 436956 h 1911681"/>
                    <a:gd name="connsiteX3" fmla="*/ 2130143 w 3126940"/>
                    <a:gd name="connsiteY3" fmla="*/ 1215283 h 1911681"/>
                    <a:gd name="connsiteX4" fmla="*/ 2430547 w 3126940"/>
                    <a:gd name="connsiteY4" fmla="*/ 1693204 h 1911681"/>
                    <a:gd name="connsiteX5" fmla="*/ 3126940 w 3126940"/>
                    <a:gd name="connsiteY5" fmla="*/ 1911681 h 1911681"/>
                    <a:gd name="connsiteX6" fmla="*/ 3126940 w 3126940"/>
                    <a:gd name="connsiteY6" fmla="*/ 1911681 h 19116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126940" h="1911681">
                      <a:moveTo>
                        <a:pt x="0" y="0"/>
                      </a:moveTo>
                      <a:cubicBezTo>
                        <a:pt x="310645" y="18206"/>
                        <a:pt x="621291" y="36413"/>
                        <a:pt x="901214" y="109239"/>
                      </a:cubicBezTo>
                      <a:cubicBezTo>
                        <a:pt x="1181137" y="182065"/>
                        <a:pt x="1474715" y="252615"/>
                        <a:pt x="1679536" y="436956"/>
                      </a:cubicBezTo>
                      <a:cubicBezTo>
                        <a:pt x="1884357" y="621297"/>
                        <a:pt x="2004975" y="1005908"/>
                        <a:pt x="2130143" y="1215283"/>
                      </a:cubicBezTo>
                      <a:cubicBezTo>
                        <a:pt x="2255311" y="1424658"/>
                        <a:pt x="2264414" y="1577138"/>
                        <a:pt x="2430547" y="1693204"/>
                      </a:cubicBezTo>
                      <a:cubicBezTo>
                        <a:pt x="2596680" y="1809270"/>
                        <a:pt x="3126940" y="1911681"/>
                        <a:pt x="3126940" y="1911681"/>
                      </a:cubicBezTo>
                      <a:lnTo>
                        <a:pt x="3126940" y="1911681"/>
                      </a:lnTo>
                    </a:path>
                  </a:pathLst>
                </a:custGeom>
                <a:ln w="38100" cmpd="sng">
                  <a:solidFill>
                    <a:srgbClr val="C30000"/>
                  </a:solidFill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449263" rtl="0" eaLnBrk="1" fontAlgn="base" latinLnBrk="0" hangingPunct="0">
                    <a:lnSpc>
                      <a:spcPct val="95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45000"/>
                    <a:buFont typeface="StarSymbol" charset="0"/>
                    <a:buNone/>
                    <a:tabLst/>
                  </a:pPr>
                  <a:endParaRPr kumimoji="0" lang="en-US" sz="1800" b="0" i="0" u="none" strike="noStrike" cap="none" normalizeH="0" baseline="0">
                    <a:ln>
                      <a:noFill/>
                    </a:ln>
                    <a:solidFill>
                      <a:srgbClr val="C30000"/>
                    </a:solidFill>
                    <a:effectLst/>
                    <a:latin typeface="Arial" pitchFamily="-110" charset="0"/>
                  </a:endParaRPr>
                </a:p>
              </p:txBody>
            </p:sp>
          </p:grpSp>
          <p:sp>
            <p:nvSpPr>
              <p:cNvPr id="18" name="TextBox 17"/>
              <p:cNvSpPr txBox="1"/>
              <p:nvPr/>
            </p:nvSpPr>
            <p:spPr>
              <a:xfrm>
                <a:off x="4663642" y="4836486"/>
                <a:ext cx="151216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solidFill>
                      <a:srgbClr val="C30000"/>
                    </a:solidFill>
                  </a:rPr>
                  <a:t>ESO, Keck</a:t>
                </a:r>
                <a:endParaRPr lang="en-US" dirty="0">
                  <a:solidFill>
                    <a:srgbClr val="C30000"/>
                  </a:solidFill>
                </a:endParaRPr>
              </a:p>
            </p:txBody>
          </p:sp>
        </p:grpSp>
        <p:sp>
          <p:nvSpPr>
            <p:cNvPr id="19" name="TextBox 18"/>
            <p:cNvSpPr txBox="1"/>
            <p:nvPr/>
          </p:nvSpPr>
          <p:spPr>
            <a:xfrm>
              <a:off x="6834750" y="4651820"/>
              <a:ext cx="6976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SOUL</a:t>
              </a:r>
              <a:endParaRPr lang="en-US" dirty="0"/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1342762" y="256690"/>
            <a:ext cx="66813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  <a:latin typeface="Chalkduster"/>
                <a:cs typeface="Chalkduster"/>
              </a:rPr>
              <a:t>Extragalactic science with FLAO</a:t>
            </a:r>
            <a:endParaRPr lang="en-US" sz="2400" dirty="0">
              <a:solidFill>
                <a:schemeClr val="bg1"/>
              </a:solidFill>
              <a:latin typeface="Chalkduster"/>
              <a:cs typeface="Chalkduster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01000" y="985025"/>
            <a:ext cx="4009793" cy="2329653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4070213" y="4347623"/>
            <a:ext cx="4640580" cy="2286000"/>
            <a:chOff x="5885875" y="3357660"/>
            <a:chExt cx="4640580" cy="2286000"/>
          </a:xfrm>
        </p:grpSpPr>
        <p:pic>
          <p:nvPicPr>
            <p:cNvPr id="33" name="Picture 32" descr="histo_QSO_Rcumulative.pdf"/>
            <p:cNvPicPr>
              <a:picLocks noChangeAspect="1"/>
            </p:cNvPicPr>
            <p:nvPr/>
          </p:nvPicPr>
          <p:blipFill>
            <a:blip r:embed="rId7">
              <a:lum bright="-20000" contras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85875" y="3357660"/>
              <a:ext cx="4640580" cy="22860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</p:pic>
        <p:sp>
          <p:nvSpPr>
            <p:cNvPr id="3" name="Rectangle 2"/>
            <p:cNvSpPr/>
            <p:nvPr/>
          </p:nvSpPr>
          <p:spPr>
            <a:xfrm>
              <a:off x="6277996" y="3533020"/>
              <a:ext cx="4176000" cy="1897903"/>
            </a:xfrm>
            <a:prstGeom prst="rect">
              <a:avLst/>
            </a:prstGeom>
            <a:solidFill>
              <a:schemeClr val="bg1">
                <a:lumMod val="85000"/>
                <a:alpha val="24000"/>
              </a:schemeClr>
            </a:solidFill>
            <a:ln>
              <a:solidFill>
                <a:schemeClr val="bg1">
                  <a:lumMod val="85000"/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948240" y="256690"/>
            <a:ext cx="73684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  <a:latin typeface="Chalkduster"/>
                <a:cs typeface="Chalkduster"/>
              </a:rPr>
              <a:t>Extragalactic science with </a:t>
            </a:r>
            <a:r>
              <a:rPr lang="en-US" sz="2400" dirty="0" smtClean="0">
                <a:solidFill>
                  <a:srgbClr val="FFF8D6"/>
                </a:solidFill>
                <a:latin typeface="Chalkduster"/>
                <a:cs typeface="Chalkduster"/>
              </a:rPr>
              <a:t>SOUL</a:t>
            </a:r>
            <a:endParaRPr lang="en-US" sz="2400" dirty="0">
              <a:solidFill>
                <a:srgbClr val="FFF8D6"/>
              </a:solidFill>
              <a:latin typeface="Chalkduster"/>
              <a:cs typeface="Chalkduster"/>
            </a:endParaRPr>
          </a:p>
        </p:txBody>
      </p:sp>
      <p:pic>
        <p:nvPicPr>
          <p:cNvPr id="26" name="Picture 25" descr="galaxy_AO.png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409"/>
          <a:stretch/>
        </p:blipFill>
        <p:spPr>
          <a:xfrm>
            <a:off x="129000" y="912030"/>
            <a:ext cx="4534642" cy="300699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5181" y="3941802"/>
            <a:ext cx="32369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>
                <a:solidFill>
                  <a:schemeClr val="bg1"/>
                </a:solidFill>
                <a:latin typeface="Chalkboard"/>
                <a:cs typeface="Chalkboard"/>
              </a:rPr>
              <a:t>Mrk</a:t>
            </a:r>
            <a:r>
              <a:rPr lang="en-US" sz="1400" dirty="0" smtClean="0">
                <a:solidFill>
                  <a:schemeClr val="bg1"/>
                </a:solidFill>
                <a:latin typeface="Chalkboard"/>
                <a:cs typeface="Chalkboard"/>
              </a:rPr>
              <a:t> 231 J-K color map PISCES+FLAO </a:t>
            </a:r>
          </a:p>
          <a:p>
            <a:r>
              <a:rPr lang="en-US" sz="1400" dirty="0" smtClean="0">
                <a:solidFill>
                  <a:schemeClr val="bg1"/>
                </a:solidFill>
                <a:latin typeface="Chalkboard"/>
                <a:cs typeface="Chalkboard"/>
              </a:rPr>
              <a:t>(</a:t>
            </a:r>
            <a:r>
              <a:rPr lang="en-US" sz="1400" dirty="0" err="1" smtClean="0">
                <a:solidFill>
                  <a:schemeClr val="bg1"/>
                </a:solidFill>
                <a:latin typeface="Chalkboard"/>
                <a:cs typeface="Chalkboard"/>
              </a:rPr>
              <a:t>Bongiorno</a:t>
            </a:r>
            <a:r>
              <a:rPr lang="en-US" sz="1400" dirty="0" smtClean="0">
                <a:solidFill>
                  <a:schemeClr val="bg1"/>
                </a:solidFill>
                <a:latin typeface="Chalkboard"/>
                <a:cs typeface="Chalkboard"/>
              </a:rPr>
              <a:t> et al. in prep)</a:t>
            </a:r>
            <a:endParaRPr lang="en-US" sz="1400" dirty="0">
              <a:solidFill>
                <a:schemeClr val="bg1"/>
              </a:solidFill>
              <a:latin typeface="Chalkboard"/>
              <a:cs typeface="Chalkboard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719531" y="3580472"/>
            <a:ext cx="442447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FFF8D6"/>
                </a:solidFill>
                <a:latin typeface="Chalkduster"/>
                <a:cs typeface="Chalkduster"/>
              </a:rPr>
              <a:t>S</a:t>
            </a:r>
            <a:r>
              <a:rPr lang="en-US" sz="1600" dirty="0" smtClean="0">
                <a:solidFill>
                  <a:srgbClr val="FFFFFF"/>
                </a:solidFill>
                <a:latin typeface="Chalkduster"/>
                <a:cs typeface="Chalkduster"/>
              </a:rPr>
              <a:t>ingle conjugated adaptive</a:t>
            </a:r>
            <a:r>
              <a:rPr lang="en-US" sz="1600" dirty="0" smtClean="0">
                <a:solidFill>
                  <a:srgbClr val="FFF8D6"/>
                </a:solidFill>
                <a:latin typeface="Chalkduster"/>
                <a:cs typeface="Chalkduster"/>
              </a:rPr>
              <a:t> O</a:t>
            </a:r>
            <a:r>
              <a:rPr lang="en-US" sz="1600" dirty="0" smtClean="0">
                <a:solidFill>
                  <a:srgbClr val="FFFFFF"/>
                </a:solidFill>
                <a:latin typeface="Chalkduster"/>
                <a:cs typeface="Chalkduster"/>
              </a:rPr>
              <a:t>ptic</a:t>
            </a:r>
            <a:r>
              <a:rPr lang="en-US" sz="1600" dirty="0" smtClean="0">
                <a:solidFill>
                  <a:srgbClr val="FFF8D6"/>
                </a:solidFill>
                <a:latin typeface="Chalkduster"/>
                <a:cs typeface="Chalkduster"/>
              </a:rPr>
              <a:t> </a:t>
            </a:r>
          </a:p>
          <a:p>
            <a:pPr algn="ctr"/>
            <a:r>
              <a:rPr lang="en-US" sz="1600" dirty="0" smtClean="0">
                <a:solidFill>
                  <a:srgbClr val="FFF8D6"/>
                </a:solidFill>
                <a:latin typeface="Chalkduster"/>
                <a:cs typeface="Chalkduster"/>
              </a:rPr>
              <a:t>U</a:t>
            </a:r>
            <a:r>
              <a:rPr lang="en-US" sz="1600" dirty="0" smtClean="0">
                <a:solidFill>
                  <a:srgbClr val="FFFFFF"/>
                </a:solidFill>
                <a:latin typeface="Chalkduster"/>
                <a:cs typeface="Chalkduster"/>
              </a:rPr>
              <a:t>pgrade for </a:t>
            </a:r>
            <a:r>
              <a:rPr lang="en-US" sz="1600" dirty="0" smtClean="0">
                <a:solidFill>
                  <a:srgbClr val="FFF8D6"/>
                </a:solidFill>
                <a:latin typeface="Chalkduster"/>
                <a:cs typeface="Chalkduster"/>
              </a:rPr>
              <a:t>L</a:t>
            </a:r>
            <a:r>
              <a:rPr lang="en-US" sz="1600" dirty="0" smtClean="0">
                <a:solidFill>
                  <a:srgbClr val="FFFFFF"/>
                </a:solidFill>
                <a:latin typeface="Chalkduster"/>
                <a:cs typeface="Chalkduster"/>
              </a:rPr>
              <a:t>BT</a:t>
            </a:r>
            <a:endParaRPr lang="en-US" sz="1600" dirty="0">
              <a:solidFill>
                <a:srgbClr val="FFFFFF"/>
              </a:solidFill>
              <a:latin typeface="Chalkduster"/>
              <a:cs typeface="Chalkduster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719531" y="3279296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Chalkboard"/>
                <a:cs typeface="Chalkboard"/>
              </a:rPr>
              <a:t>NGC 1068, NGC 4951, IRAS 05189-2524, Arp 220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5825067" y="4651820"/>
            <a:ext cx="16933" cy="146111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569161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0" grpId="0"/>
      <p:bldP spid="2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/>
        </p:nvSpPr>
        <p:spPr>
          <a:xfrm>
            <a:off x="1138014" y="269080"/>
            <a:ext cx="73684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  <a:latin typeface="Chalkduster"/>
                <a:cs typeface="Chalkduster"/>
              </a:rPr>
              <a:t>Extragalactic science with </a:t>
            </a:r>
            <a:r>
              <a:rPr lang="en-US" sz="2400" dirty="0" smtClean="0">
                <a:solidFill>
                  <a:srgbClr val="FFF8D6"/>
                </a:solidFill>
                <a:latin typeface="Chalkduster"/>
                <a:cs typeface="Chalkduster"/>
              </a:rPr>
              <a:t>SOUL+SHARK</a:t>
            </a:r>
            <a:endParaRPr lang="en-US" sz="2400" dirty="0">
              <a:solidFill>
                <a:srgbClr val="FFF8D6"/>
              </a:solidFill>
              <a:latin typeface="Chalkduster"/>
              <a:cs typeface="Chalkduster"/>
            </a:endParaRPr>
          </a:p>
        </p:txBody>
      </p:sp>
      <p:sp>
        <p:nvSpPr>
          <p:cNvPr id="28" name="Rettangolo 26"/>
          <p:cNvSpPr/>
          <p:nvPr/>
        </p:nvSpPr>
        <p:spPr>
          <a:xfrm>
            <a:off x="2125484" y="2579320"/>
            <a:ext cx="1512168" cy="41966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err="1" smtClean="0">
                <a:solidFill>
                  <a:schemeClr val="tx1"/>
                </a:solidFill>
              </a:rPr>
              <a:t>LMIRCam</a:t>
            </a:r>
            <a:r>
              <a:rPr lang="en-US" sz="1400" dirty="0" smtClean="0">
                <a:solidFill>
                  <a:schemeClr val="tx1"/>
                </a:solidFill>
              </a:rPr>
              <a:t/>
            </a:r>
            <a:br>
              <a:rPr lang="en-US" sz="1400" dirty="0" smtClean="0">
                <a:solidFill>
                  <a:schemeClr val="tx1"/>
                </a:solidFill>
              </a:rPr>
            </a:br>
            <a:r>
              <a:rPr lang="en-US" sz="1000" dirty="0" smtClean="0">
                <a:solidFill>
                  <a:schemeClr val="tx1"/>
                </a:solidFill>
              </a:rPr>
              <a:t>L; M</a:t>
            </a:r>
            <a:endParaRPr lang="en-US" sz="1000" dirty="0">
              <a:solidFill>
                <a:schemeClr val="tx1"/>
              </a:solidFill>
            </a:endParaRPr>
          </a:p>
        </p:txBody>
      </p:sp>
      <p:grpSp>
        <p:nvGrpSpPr>
          <p:cNvPr id="31" name="Gruppo 12"/>
          <p:cNvGrpSpPr/>
          <p:nvPr/>
        </p:nvGrpSpPr>
        <p:grpSpPr>
          <a:xfrm>
            <a:off x="3493636" y="952862"/>
            <a:ext cx="2016224" cy="2880320"/>
            <a:chOff x="4788024" y="980728"/>
            <a:chExt cx="2016224" cy="2880320"/>
          </a:xfrm>
        </p:grpSpPr>
        <p:sp>
          <p:nvSpPr>
            <p:cNvPr id="32" name="Ovale 6"/>
            <p:cNvSpPr/>
            <p:nvPr/>
          </p:nvSpPr>
          <p:spPr>
            <a:xfrm>
              <a:off x="4788024" y="1844824"/>
              <a:ext cx="2016224" cy="2016224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ttangolo 7"/>
            <p:cNvSpPr/>
            <p:nvPr/>
          </p:nvSpPr>
          <p:spPr>
            <a:xfrm>
              <a:off x="5508104" y="980728"/>
              <a:ext cx="576064" cy="72008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5" name="Connettore 1 8"/>
            <p:cNvCxnSpPr/>
            <p:nvPr/>
          </p:nvCxnSpPr>
          <p:spPr>
            <a:xfrm>
              <a:off x="5508104" y="1700808"/>
              <a:ext cx="288032" cy="115212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Connettore 1 9"/>
            <p:cNvCxnSpPr/>
            <p:nvPr/>
          </p:nvCxnSpPr>
          <p:spPr>
            <a:xfrm flipH="1">
              <a:off x="5796136" y="1708220"/>
              <a:ext cx="283117" cy="114471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Ovale 10"/>
            <p:cNvSpPr/>
            <p:nvPr/>
          </p:nvSpPr>
          <p:spPr>
            <a:xfrm>
              <a:off x="5549968" y="2554856"/>
              <a:ext cx="495672" cy="49567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8" name="Rettangolo 11"/>
          <p:cNvSpPr/>
          <p:nvPr/>
        </p:nvSpPr>
        <p:spPr>
          <a:xfrm>
            <a:off x="1477412" y="1168886"/>
            <a:ext cx="2736304" cy="2880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9" name="Gruppo 13"/>
          <p:cNvGrpSpPr/>
          <p:nvPr/>
        </p:nvGrpSpPr>
        <p:grpSpPr>
          <a:xfrm>
            <a:off x="181268" y="952862"/>
            <a:ext cx="2016224" cy="2880320"/>
            <a:chOff x="4788024" y="980728"/>
            <a:chExt cx="2016224" cy="2880320"/>
          </a:xfrm>
        </p:grpSpPr>
        <p:sp>
          <p:nvSpPr>
            <p:cNvPr id="40" name="Ovale 13"/>
            <p:cNvSpPr/>
            <p:nvPr/>
          </p:nvSpPr>
          <p:spPr>
            <a:xfrm>
              <a:off x="4788024" y="1844824"/>
              <a:ext cx="2016224" cy="2016224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ttangolo 14"/>
            <p:cNvSpPr/>
            <p:nvPr/>
          </p:nvSpPr>
          <p:spPr>
            <a:xfrm>
              <a:off x="5508104" y="980728"/>
              <a:ext cx="576064" cy="72008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2" name="Connettore 1 15"/>
            <p:cNvCxnSpPr/>
            <p:nvPr/>
          </p:nvCxnSpPr>
          <p:spPr>
            <a:xfrm>
              <a:off x="5508104" y="1700808"/>
              <a:ext cx="288032" cy="115212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Connettore 1 16"/>
            <p:cNvCxnSpPr/>
            <p:nvPr/>
          </p:nvCxnSpPr>
          <p:spPr>
            <a:xfrm flipH="1">
              <a:off x="5796136" y="1708220"/>
              <a:ext cx="283117" cy="114471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Ovale 17"/>
            <p:cNvSpPr/>
            <p:nvPr/>
          </p:nvSpPr>
          <p:spPr>
            <a:xfrm>
              <a:off x="5549968" y="2554856"/>
              <a:ext cx="495672" cy="49567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45" name="Connettore 2 18"/>
          <p:cNvCxnSpPr/>
          <p:nvPr/>
        </p:nvCxnSpPr>
        <p:spPr>
          <a:xfrm>
            <a:off x="1376829" y="2771095"/>
            <a:ext cx="327309" cy="0"/>
          </a:xfrm>
          <a:prstGeom prst="straightConnector1">
            <a:avLst/>
          </a:prstGeom>
          <a:ln w="38100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nettore 2 19"/>
          <p:cNvCxnSpPr/>
          <p:nvPr/>
        </p:nvCxnSpPr>
        <p:spPr>
          <a:xfrm flipH="1" flipV="1">
            <a:off x="3923526" y="2765762"/>
            <a:ext cx="356220" cy="6350"/>
          </a:xfrm>
          <a:prstGeom prst="straightConnector1">
            <a:avLst/>
          </a:prstGeom>
          <a:ln w="38100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13"/>
          <p:cNvSpPr txBox="1"/>
          <p:nvPr/>
        </p:nvSpPr>
        <p:spPr>
          <a:xfrm rot="20090142">
            <a:off x="11561" y="2208556"/>
            <a:ext cx="13681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dirty="0" smtClean="0"/>
              <a:t>Adaptive secondary</a:t>
            </a:r>
            <a:endParaRPr lang="it-IT" sz="1400" dirty="0"/>
          </a:p>
        </p:txBody>
      </p:sp>
      <p:sp>
        <p:nvSpPr>
          <p:cNvPr id="48" name="TextBox 30"/>
          <p:cNvSpPr txBox="1"/>
          <p:nvPr/>
        </p:nvSpPr>
        <p:spPr>
          <a:xfrm rot="2716284">
            <a:off x="4350805" y="2189838"/>
            <a:ext cx="13681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dirty="0" smtClean="0"/>
              <a:t>Adaptive secondary</a:t>
            </a:r>
            <a:endParaRPr lang="it-IT" sz="1400" dirty="0"/>
          </a:p>
        </p:txBody>
      </p:sp>
      <p:sp>
        <p:nvSpPr>
          <p:cNvPr id="49" name="TextBox 31"/>
          <p:cNvSpPr txBox="1"/>
          <p:nvPr/>
        </p:nvSpPr>
        <p:spPr>
          <a:xfrm>
            <a:off x="3044600" y="1554604"/>
            <a:ext cx="9255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dirty="0" smtClean="0">
                <a:solidFill>
                  <a:srgbClr val="FFFFFF"/>
                </a:solidFill>
              </a:rPr>
              <a:t>Pyramid WFS</a:t>
            </a:r>
            <a:endParaRPr lang="it-IT" sz="1400" dirty="0">
              <a:solidFill>
                <a:srgbClr val="FFFFFF"/>
              </a:solidFill>
            </a:endParaRPr>
          </a:p>
        </p:txBody>
      </p:sp>
      <p:sp>
        <p:nvSpPr>
          <p:cNvPr id="50" name="TextBox 32"/>
          <p:cNvSpPr txBox="1"/>
          <p:nvPr/>
        </p:nvSpPr>
        <p:spPr>
          <a:xfrm>
            <a:off x="1712602" y="1554604"/>
            <a:ext cx="9255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dirty="0" smtClean="0">
                <a:solidFill>
                  <a:srgbClr val="FFFFFF"/>
                </a:solidFill>
              </a:rPr>
              <a:t>Pyramid WFS</a:t>
            </a:r>
            <a:endParaRPr lang="it-IT" sz="1400" dirty="0">
              <a:solidFill>
                <a:srgbClr val="FFFFFF"/>
              </a:solidFill>
            </a:endParaRPr>
          </a:p>
        </p:txBody>
      </p:sp>
      <p:cxnSp>
        <p:nvCxnSpPr>
          <p:cNvPr id="51" name="Connettore 2 24"/>
          <p:cNvCxnSpPr>
            <a:stCxn id="50" idx="2"/>
          </p:cNvCxnSpPr>
          <p:nvPr/>
        </p:nvCxnSpPr>
        <p:spPr>
          <a:xfrm>
            <a:off x="2175399" y="2077824"/>
            <a:ext cx="22093" cy="629123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Connettore 2 24"/>
          <p:cNvCxnSpPr>
            <a:stCxn id="49" idx="2"/>
          </p:cNvCxnSpPr>
          <p:nvPr/>
        </p:nvCxnSpPr>
        <p:spPr>
          <a:xfrm flipH="1">
            <a:off x="3493636" y="2077824"/>
            <a:ext cx="13761" cy="629123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onnettore 2 24"/>
          <p:cNvCxnSpPr>
            <a:stCxn id="48" idx="2"/>
          </p:cNvCxnSpPr>
          <p:nvPr/>
        </p:nvCxnSpPr>
        <p:spPr>
          <a:xfrm flipH="1">
            <a:off x="4503416" y="2635556"/>
            <a:ext cx="345605" cy="153596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Connettore 2 24"/>
          <p:cNvCxnSpPr>
            <a:stCxn id="47" idx="2"/>
          </p:cNvCxnSpPr>
          <p:nvPr/>
        </p:nvCxnSpPr>
        <p:spPr>
          <a:xfrm>
            <a:off x="806878" y="2706947"/>
            <a:ext cx="382502" cy="67879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Isosceles Triangle 46"/>
          <p:cNvSpPr/>
          <p:nvPr/>
        </p:nvSpPr>
        <p:spPr>
          <a:xfrm>
            <a:off x="2122683" y="2709875"/>
            <a:ext cx="149618" cy="144016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6" name="Isosceles Triangle 47"/>
          <p:cNvSpPr/>
          <p:nvPr/>
        </p:nvSpPr>
        <p:spPr>
          <a:xfrm>
            <a:off x="3425707" y="2685575"/>
            <a:ext cx="149618" cy="144016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57" name="Group 12"/>
          <p:cNvGrpSpPr/>
          <p:nvPr/>
        </p:nvGrpSpPr>
        <p:grpSpPr>
          <a:xfrm>
            <a:off x="1630242" y="2456219"/>
            <a:ext cx="2362908" cy="1310728"/>
            <a:chOff x="3361220" y="2910512"/>
            <a:chExt cx="2362908" cy="1310728"/>
          </a:xfrm>
        </p:grpSpPr>
        <p:grpSp>
          <p:nvGrpSpPr>
            <p:cNvPr id="58" name="Group 3"/>
            <p:cNvGrpSpPr/>
            <p:nvPr/>
          </p:nvGrpSpPr>
          <p:grpSpPr>
            <a:xfrm>
              <a:off x="3361220" y="2910512"/>
              <a:ext cx="720080" cy="688330"/>
              <a:chOff x="4983857" y="2884686"/>
              <a:chExt cx="720080" cy="688330"/>
            </a:xfrm>
          </p:grpSpPr>
          <p:sp>
            <p:nvSpPr>
              <p:cNvPr id="65" name="Rettangolo 38"/>
              <p:cNvSpPr/>
              <p:nvPr/>
            </p:nvSpPr>
            <p:spPr>
              <a:xfrm>
                <a:off x="5057775" y="2884686"/>
                <a:ext cx="581025" cy="688330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" name="CasellaDiTesto 39"/>
              <p:cNvSpPr txBox="1"/>
              <p:nvPr/>
            </p:nvSpPr>
            <p:spPr>
              <a:xfrm>
                <a:off x="4983857" y="2884686"/>
                <a:ext cx="720080" cy="6771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 smtClean="0"/>
                  <a:t>SHARK</a:t>
                </a:r>
              </a:p>
              <a:p>
                <a:pPr algn="ctr"/>
                <a:r>
                  <a:rPr lang="en-US" sz="1400" dirty="0" smtClean="0"/>
                  <a:t>Vis</a:t>
                </a:r>
              </a:p>
              <a:p>
                <a:pPr algn="ctr"/>
                <a:r>
                  <a:rPr lang="en-US" sz="1000" dirty="0" smtClean="0"/>
                  <a:t>R; I</a:t>
                </a:r>
              </a:p>
            </p:txBody>
          </p:sp>
        </p:grpSp>
        <p:grpSp>
          <p:nvGrpSpPr>
            <p:cNvPr id="59" name="Group 6"/>
            <p:cNvGrpSpPr/>
            <p:nvPr/>
          </p:nvGrpSpPr>
          <p:grpSpPr>
            <a:xfrm>
              <a:off x="5004048" y="2910515"/>
              <a:ext cx="720080" cy="699465"/>
              <a:chOff x="3362722" y="2885454"/>
              <a:chExt cx="720080" cy="679313"/>
            </a:xfrm>
          </p:grpSpPr>
          <p:sp>
            <p:nvSpPr>
              <p:cNvPr id="63" name="Rettangolo 36"/>
              <p:cNvSpPr/>
              <p:nvPr/>
            </p:nvSpPr>
            <p:spPr>
              <a:xfrm>
                <a:off x="3435500" y="2891635"/>
                <a:ext cx="581024" cy="673132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" name="CasellaDiTesto 37"/>
              <p:cNvSpPr txBox="1"/>
              <p:nvPr/>
            </p:nvSpPr>
            <p:spPr>
              <a:xfrm>
                <a:off x="3362722" y="2885454"/>
                <a:ext cx="720080" cy="6725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/>
                  <a:t>SHARK</a:t>
                </a:r>
              </a:p>
              <a:p>
                <a:pPr algn="ctr"/>
                <a:r>
                  <a:rPr lang="en-US" sz="1600" dirty="0" smtClean="0"/>
                  <a:t>NIR</a:t>
                </a:r>
                <a:endParaRPr lang="en-US" sz="1600" dirty="0"/>
              </a:p>
              <a:p>
                <a:pPr algn="ctr"/>
                <a:r>
                  <a:rPr lang="en-US" sz="900" dirty="0" smtClean="0"/>
                  <a:t>J; H; K</a:t>
                </a:r>
                <a:endParaRPr lang="en-US" sz="700" dirty="0" smtClean="0"/>
              </a:p>
            </p:txBody>
          </p:sp>
        </p:grpSp>
        <p:grpSp>
          <p:nvGrpSpPr>
            <p:cNvPr id="60" name="Group 9"/>
            <p:cNvGrpSpPr/>
            <p:nvPr/>
          </p:nvGrpSpPr>
          <p:grpSpPr>
            <a:xfrm>
              <a:off x="3758616" y="3482576"/>
              <a:ext cx="720080" cy="738664"/>
              <a:chOff x="4864422" y="4437112"/>
              <a:chExt cx="720080" cy="738664"/>
            </a:xfrm>
          </p:grpSpPr>
          <p:sp>
            <p:nvSpPr>
              <p:cNvPr id="61" name="Rettangolo 26"/>
              <p:cNvSpPr/>
              <p:nvPr/>
            </p:nvSpPr>
            <p:spPr>
              <a:xfrm>
                <a:off x="4933950" y="4437112"/>
                <a:ext cx="581025" cy="688330"/>
              </a:xfrm>
              <a:prstGeom prst="rect">
                <a:avLst/>
              </a:prstGeom>
              <a:gradFill>
                <a:gsLst>
                  <a:gs pos="0">
                    <a:srgbClr val="A603AB">
                      <a:lumMod val="66000"/>
                    </a:srgbClr>
                  </a:gs>
                  <a:gs pos="21001">
                    <a:srgbClr val="0819FB"/>
                  </a:gs>
                  <a:gs pos="35001">
                    <a:srgbClr val="1A8D48"/>
                  </a:gs>
                  <a:gs pos="52000">
                    <a:srgbClr val="FFFF00"/>
                  </a:gs>
                  <a:gs pos="73000">
                    <a:srgbClr val="EE3F17"/>
                  </a:gs>
                  <a:gs pos="88000">
                    <a:srgbClr val="E81766"/>
                  </a:gs>
                  <a:gs pos="100000">
                    <a:srgbClr val="A603AB"/>
                  </a:gs>
                </a:gsLst>
                <a:lin ang="5400000" scaled="0"/>
              </a:gra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" name="CasellaDiTesto 28"/>
              <p:cNvSpPr txBox="1"/>
              <p:nvPr/>
            </p:nvSpPr>
            <p:spPr>
              <a:xfrm>
                <a:off x="4864422" y="4437112"/>
                <a:ext cx="720080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 smtClean="0">
                    <a:solidFill>
                      <a:schemeClr val="bg1"/>
                    </a:solidFill>
                  </a:rPr>
                  <a:t>Vis </a:t>
                </a:r>
              </a:p>
              <a:p>
                <a:pPr algn="ctr"/>
                <a:endParaRPr lang="en-US" sz="1400" dirty="0" smtClean="0">
                  <a:solidFill>
                    <a:schemeClr val="bg1"/>
                  </a:solidFill>
                </a:endParaRPr>
              </a:p>
              <a:p>
                <a:pPr algn="ctr"/>
                <a:r>
                  <a:rPr lang="en-US" sz="1400" dirty="0" smtClean="0">
                    <a:solidFill>
                      <a:schemeClr val="bg1"/>
                    </a:solidFill>
                  </a:rPr>
                  <a:t>IFU</a:t>
                </a:r>
              </a:p>
            </p:txBody>
          </p:sp>
        </p:grpSp>
      </p:grpSp>
      <p:sp>
        <p:nvSpPr>
          <p:cNvPr id="67" name="TextBox 66"/>
          <p:cNvSpPr txBox="1"/>
          <p:nvPr/>
        </p:nvSpPr>
        <p:spPr>
          <a:xfrm>
            <a:off x="4826852" y="1060192"/>
            <a:ext cx="442447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FFF8D6"/>
                </a:solidFill>
                <a:latin typeface="Chalkduster"/>
                <a:cs typeface="Chalkduster"/>
              </a:rPr>
              <a:t>S</a:t>
            </a:r>
            <a:r>
              <a:rPr lang="en-US" sz="1600" dirty="0" smtClean="0">
                <a:solidFill>
                  <a:srgbClr val="FFFFFF"/>
                </a:solidFill>
                <a:latin typeface="Chalkduster"/>
                <a:cs typeface="Chalkduster"/>
              </a:rPr>
              <a:t>ystem for </a:t>
            </a:r>
            <a:r>
              <a:rPr lang="en-US" sz="1600" dirty="0" err="1" smtClean="0">
                <a:solidFill>
                  <a:srgbClr val="FFFFFF"/>
                </a:solidFill>
                <a:latin typeface="Chalkduster"/>
                <a:cs typeface="Chalkduster"/>
              </a:rPr>
              <a:t>coronagraphy</a:t>
            </a:r>
            <a:r>
              <a:rPr lang="en-US" sz="1600" dirty="0" smtClean="0">
                <a:solidFill>
                  <a:srgbClr val="FFFFFF"/>
                </a:solidFill>
                <a:latin typeface="Chalkduster"/>
                <a:cs typeface="Chalkduster"/>
              </a:rPr>
              <a:t> with </a:t>
            </a:r>
            <a:r>
              <a:rPr lang="en-US" sz="1600" dirty="0" smtClean="0">
                <a:solidFill>
                  <a:srgbClr val="FFF8D6"/>
                </a:solidFill>
                <a:latin typeface="Chalkduster"/>
                <a:cs typeface="Chalkduster"/>
              </a:rPr>
              <a:t>H</a:t>
            </a:r>
            <a:r>
              <a:rPr lang="en-US" sz="1600" dirty="0" smtClean="0">
                <a:solidFill>
                  <a:srgbClr val="FFFFFF"/>
                </a:solidFill>
                <a:latin typeface="Chalkduster"/>
                <a:cs typeface="Chalkduster"/>
              </a:rPr>
              <a:t>igh order </a:t>
            </a:r>
            <a:r>
              <a:rPr lang="en-US" sz="1600" dirty="0" smtClean="0">
                <a:solidFill>
                  <a:srgbClr val="FFF8D6"/>
                </a:solidFill>
                <a:latin typeface="Chalkduster"/>
                <a:cs typeface="Chalkduster"/>
              </a:rPr>
              <a:t>A</a:t>
            </a:r>
            <a:r>
              <a:rPr lang="en-US" sz="1600" dirty="0" smtClean="0">
                <a:solidFill>
                  <a:srgbClr val="FFFFFF"/>
                </a:solidFill>
                <a:latin typeface="Chalkduster"/>
                <a:cs typeface="Chalkduster"/>
              </a:rPr>
              <a:t>daptive optics from </a:t>
            </a:r>
            <a:r>
              <a:rPr lang="en-US" sz="1600" dirty="0" smtClean="0">
                <a:solidFill>
                  <a:srgbClr val="FFF8D6"/>
                </a:solidFill>
                <a:latin typeface="Chalkduster"/>
                <a:cs typeface="Chalkduster"/>
              </a:rPr>
              <a:t>R</a:t>
            </a:r>
            <a:r>
              <a:rPr lang="en-US" sz="1600" dirty="0" smtClean="0">
                <a:solidFill>
                  <a:srgbClr val="FFFFFF"/>
                </a:solidFill>
                <a:latin typeface="Chalkduster"/>
                <a:cs typeface="Chalkduster"/>
              </a:rPr>
              <a:t> to </a:t>
            </a:r>
            <a:r>
              <a:rPr lang="en-US" sz="1600" dirty="0" smtClean="0">
                <a:solidFill>
                  <a:srgbClr val="FFF8D6"/>
                </a:solidFill>
                <a:latin typeface="Chalkduster"/>
                <a:cs typeface="Chalkduster"/>
              </a:rPr>
              <a:t>K</a:t>
            </a:r>
            <a:endParaRPr lang="en-US" sz="1600" dirty="0">
              <a:solidFill>
                <a:srgbClr val="FFFFFF"/>
              </a:solidFill>
              <a:latin typeface="Chalkduster"/>
              <a:cs typeface="Chalkduster"/>
            </a:endParaRPr>
          </a:p>
        </p:txBody>
      </p:sp>
      <p:pic>
        <p:nvPicPr>
          <p:cNvPr id="68" name="Picture 67"/>
          <p:cNvPicPr>
            <a:picLocks noChangeAspect="1"/>
          </p:cNvPicPr>
          <p:nvPr/>
        </p:nvPicPr>
        <p:blipFill rotWithShape="1">
          <a:blip r:embed="rId2" cstate="print"/>
          <a:srcRect/>
          <a:stretch/>
        </p:blipFill>
        <p:spPr>
          <a:xfrm>
            <a:off x="6271012" y="2514613"/>
            <a:ext cx="2356658" cy="2452255"/>
          </a:xfrm>
          <a:prstGeom prst="rect">
            <a:avLst/>
          </a:prstGeom>
        </p:spPr>
      </p:pic>
      <p:sp>
        <p:nvSpPr>
          <p:cNvPr id="69" name="TextBox 68"/>
          <p:cNvSpPr txBox="1"/>
          <p:nvPr/>
        </p:nvSpPr>
        <p:spPr>
          <a:xfrm>
            <a:off x="6266889" y="1877810"/>
            <a:ext cx="238247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FFFF"/>
                </a:solidFill>
                <a:latin typeface="Chalkboard"/>
                <a:cs typeface="Chalkboard"/>
              </a:rPr>
              <a:t>NACO ADI of NGC 1068</a:t>
            </a:r>
          </a:p>
          <a:p>
            <a:r>
              <a:rPr lang="en-US" sz="1600" dirty="0" smtClean="0">
                <a:solidFill>
                  <a:srgbClr val="FFFFFF"/>
                </a:solidFill>
                <a:latin typeface="Chalkboard"/>
                <a:cs typeface="Chalkboard"/>
              </a:rPr>
              <a:t>(</a:t>
            </a:r>
            <a:r>
              <a:rPr lang="en-US" sz="1600" dirty="0" err="1" smtClean="0">
                <a:solidFill>
                  <a:srgbClr val="FFFFFF"/>
                </a:solidFill>
                <a:latin typeface="Chalkboard"/>
                <a:cs typeface="Chalkboard"/>
              </a:rPr>
              <a:t>Gratadour</a:t>
            </a:r>
            <a:r>
              <a:rPr lang="en-US" sz="1600" dirty="0" smtClean="0">
                <a:solidFill>
                  <a:srgbClr val="FFFFFF"/>
                </a:solidFill>
                <a:latin typeface="Chalkboard"/>
                <a:cs typeface="Chalkboard"/>
              </a:rPr>
              <a:t> et al. 2005)</a:t>
            </a:r>
            <a:endParaRPr lang="en-US" sz="1600" dirty="0">
              <a:solidFill>
                <a:srgbClr val="FFFFFF"/>
              </a:solidFill>
              <a:latin typeface="Chalkboard"/>
              <a:cs typeface="Chalkboard"/>
            </a:endParaRPr>
          </a:p>
        </p:txBody>
      </p:sp>
      <p:pic>
        <p:nvPicPr>
          <p:cNvPr id="70" name="Picture 4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7162" y="4133525"/>
            <a:ext cx="3960440" cy="2384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93150" y="3734138"/>
            <a:ext cx="4921250" cy="30289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73020" y="1795377"/>
            <a:ext cx="5454650" cy="1987550"/>
          </a:xfrm>
          <a:prstGeom prst="rect">
            <a:avLst/>
          </a:prstGeom>
        </p:spPr>
      </p:pic>
      <p:pic>
        <p:nvPicPr>
          <p:cNvPr id="9" name="Picture 8" descr="Approved.jpeg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76735">
            <a:off x="4188745" y="3198872"/>
            <a:ext cx="1581432" cy="1268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3349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9204</TotalTime>
  <Words>488</Words>
  <Application>Microsoft Macintosh PowerPoint</Application>
  <PresentationFormat>On-screen Show (4:3)</PresentationFormat>
  <Paragraphs>73</Paragraphs>
  <Slides>5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Eleonora Sani</dc:creator>
  <cp:lastModifiedBy>Eleonora Sani</cp:lastModifiedBy>
  <cp:revision>209</cp:revision>
  <dcterms:created xsi:type="dcterms:W3CDTF">2014-03-18T11:24:23Z</dcterms:created>
  <dcterms:modified xsi:type="dcterms:W3CDTF">2014-09-23T14:23:58Z</dcterms:modified>
</cp:coreProperties>
</file>