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81" r:id="rId3"/>
    <p:sldId id="282" r:id="rId4"/>
    <p:sldId id="261" r:id="rId5"/>
    <p:sldId id="283" r:id="rId6"/>
    <p:sldId id="270" r:id="rId7"/>
    <p:sldId id="272" r:id="rId8"/>
    <p:sldId id="264" r:id="rId9"/>
    <p:sldId id="274" r:id="rId10"/>
    <p:sldId id="277" r:id="rId11"/>
    <p:sldId id="265" r:id="rId12"/>
    <p:sldId id="273" r:id="rId13"/>
    <p:sldId id="269" r:id="rId14"/>
    <p:sldId id="284" r:id="rId15"/>
    <p:sldId id="288" r:id="rId16"/>
    <p:sldId id="286" r:id="rId17"/>
    <p:sldId id="285" r:id="rId18"/>
    <p:sldId id="271" r:id="rId19"/>
    <p:sldId id="287" r:id="rId20"/>
  </p:sldIdLst>
  <p:sldSz cx="9144000" cy="6858000" type="screen4x3"/>
  <p:notesSz cx="6858000" cy="9144000"/>
  <p:custDataLst>
    <p:tags r:id="rId22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57" autoAdjust="0"/>
    <p:restoredTop sz="77266" autoAdjust="0"/>
  </p:normalViewPr>
  <p:slideViewPr>
    <p:cSldViewPr>
      <p:cViewPr>
        <p:scale>
          <a:sx n="60" d="100"/>
          <a:sy n="60" d="100"/>
        </p:scale>
        <p:origin x="-112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FF585-FDFC-4B26-92EF-6E0CC5B86C60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86523-756C-46A4-AC57-F21C136CDC2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203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-598081" y="0"/>
            <a:ext cx="4795386" cy="35983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1" tIns="45716" rIns="91431" bIns="45716" anchor="ctr"/>
          <a:lstStyle/>
          <a:p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/>
          </p:nvPr>
        </p:nvSpPr>
        <p:spPr>
          <a:xfrm>
            <a:off x="685494" y="4342939"/>
            <a:ext cx="5485479" cy="4114587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This</a:t>
            </a:r>
            <a:r>
              <a:rPr lang="en-US" baseline="0" noProof="0" dirty="0" smtClean="0"/>
              <a:t> study was inspired by one of the proposed explanations for the observed evolution of the size-mass relationship since z \</a:t>
            </a:r>
            <a:r>
              <a:rPr lang="en-US" baseline="0" noProof="0" dirty="0" err="1" smtClean="0"/>
              <a:t>sim</a:t>
            </a:r>
            <a:r>
              <a:rPr lang="en-US" baseline="0" noProof="0" dirty="0" smtClean="0"/>
              <a:t> 2.5.</a:t>
            </a:r>
          </a:p>
          <a:p>
            <a:r>
              <a:rPr lang="en-US" baseline="0" noProof="0" dirty="0" smtClean="0"/>
              <a:t>The basic observational facts, now confirmed by dozens of papers, are summarized here.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86523-756C-46A4-AC57-F21C136CDC20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Fare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86523-756C-46A4-AC57-F21C136CDC20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058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86523-756C-46A4-AC57-F21C136CDC20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96DC6-710A-433D-8F23-557E84AF87AF}" type="datetimeFigureOut">
              <a:rPr lang="it-IT" smtClean="0"/>
              <a:pPr/>
              <a:t>02/09/2012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F91D1-AD45-41D5-9256-1626ECADB45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S:\sey\talks\siz_evo_pro0.2.avi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3.png"/><Relationship Id="rId10" Type="http://schemas.openxmlformats.org/officeDocument/2006/relationships/image" Target="../media/image1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8.png"/><Relationship Id="rId4" Type="http://schemas.openxmlformats.org/officeDocument/2006/relationships/image" Target="../media/image1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S:\sey\talks\siz_evo_pro0.6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2808312"/>
          </a:xfrm>
        </p:spPr>
        <p:txBody>
          <a:bodyPr lIns="90000" tIns="46800" rIns="90000" bIns="46800">
            <a:normAutofit fontScale="90000"/>
          </a:bodyPr>
          <a:lstStyle/>
          <a:p>
            <a:pPr marL="342900" indent="-342900" eaLnBrk="1" hangingPunct="1">
              <a:spcBef>
                <a:spcPct val="20000"/>
              </a:spcBef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3600" dirty="0" smtClean="0">
                <a:solidFill>
                  <a:srgbClr val="0033CC"/>
                </a:solidFill>
              </a:rPr>
              <a:t>On the size evolution of </a:t>
            </a:r>
            <a:r>
              <a:rPr lang="en-GB" sz="3600" dirty="0">
                <a:solidFill>
                  <a:srgbClr val="0033CC"/>
                </a:solidFill>
              </a:rPr>
              <a:t>e</a:t>
            </a:r>
            <a:r>
              <a:rPr lang="en-GB" sz="3600" dirty="0" smtClean="0">
                <a:solidFill>
                  <a:srgbClr val="0033CC"/>
                </a:solidFill>
              </a:rPr>
              <a:t>arly type galaxies</a:t>
            </a:r>
            <a:br>
              <a:rPr lang="en-GB" sz="3600" dirty="0" smtClean="0">
                <a:solidFill>
                  <a:srgbClr val="0033CC"/>
                </a:solidFill>
              </a:rPr>
            </a:br>
            <a:r>
              <a:rPr lang="en-GB" sz="3600" dirty="0" smtClean="0">
                <a:solidFill>
                  <a:srgbClr val="0033CC"/>
                </a:solidFill>
              </a:rPr>
              <a:t>and their dark matter haloes</a:t>
            </a:r>
            <a:br>
              <a:rPr lang="en-GB" sz="3600" dirty="0" smtClean="0">
                <a:solidFill>
                  <a:srgbClr val="0033CC"/>
                </a:solidFill>
              </a:rPr>
            </a:br>
            <a:r>
              <a:rPr lang="en-GB" sz="3200" dirty="0" err="1" smtClean="0">
                <a:solidFill>
                  <a:srgbClr val="FF0000"/>
                </a:solidFill>
              </a:rPr>
              <a:t>Gian</a:t>
            </a:r>
            <a:r>
              <a:rPr lang="en-GB" sz="3200" dirty="0" smtClean="0">
                <a:solidFill>
                  <a:srgbClr val="FF0000"/>
                </a:solidFill>
              </a:rPr>
              <a:t> Luigi </a:t>
            </a:r>
            <a:r>
              <a:rPr lang="en-GB" sz="3200" dirty="0" err="1" smtClean="0">
                <a:solidFill>
                  <a:srgbClr val="FF0000"/>
                </a:solidFill>
              </a:rPr>
              <a:t>Granato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br>
              <a:rPr lang="en-GB" sz="3200" dirty="0" smtClean="0">
                <a:solidFill>
                  <a:srgbClr val="FF0000"/>
                </a:solidFill>
              </a:rPr>
            </a:br>
            <a:r>
              <a:rPr lang="en-GB" sz="2700" dirty="0" smtClean="0">
                <a:solidFill>
                  <a:srgbClr val="FF0000"/>
                </a:solidFill>
              </a:rPr>
              <a:t>INAF – Trieste</a:t>
            </a:r>
            <a:br>
              <a:rPr lang="en-GB" sz="2700" dirty="0" smtClean="0">
                <a:solidFill>
                  <a:srgbClr val="FF0000"/>
                </a:solidFill>
              </a:rPr>
            </a:br>
            <a:r>
              <a:rPr lang="en-GB" sz="3200" dirty="0" err="1" smtClean="0">
                <a:solidFill>
                  <a:srgbClr val="FF0000"/>
                </a:solidFill>
              </a:rPr>
              <a:t>Cinthia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Ragone</a:t>
            </a:r>
            <a:r>
              <a:rPr lang="en-GB" sz="3200" dirty="0" smtClean="0">
                <a:solidFill>
                  <a:srgbClr val="FF0000"/>
                </a:solidFill>
              </a:rPr>
              <a:t>-Figueroa</a:t>
            </a:r>
            <a:br>
              <a:rPr lang="en-GB" sz="3200" dirty="0" smtClean="0">
                <a:solidFill>
                  <a:srgbClr val="FF0000"/>
                </a:solidFill>
              </a:rPr>
            </a:br>
            <a:r>
              <a:rPr lang="en-GB" sz="3200" dirty="0" smtClean="0">
                <a:solidFill>
                  <a:srgbClr val="FF0000"/>
                </a:solidFill>
              </a:rPr>
              <a:t>Mario </a:t>
            </a:r>
            <a:r>
              <a:rPr lang="en-GB" sz="3200" dirty="0" err="1" smtClean="0">
                <a:solidFill>
                  <a:srgbClr val="FF0000"/>
                </a:solidFill>
              </a:rPr>
              <a:t>Abadi</a:t>
            </a:r>
            <a:r>
              <a:rPr lang="en-GB" sz="3200" dirty="0" smtClean="0">
                <a:solidFill>
                  <a:srgbClr val="FF0000"/>
                </a:solidFill>
              </a:rPr>
              <a:t/>
            </a:r>
            <a:br>
              <a:rPr lang="en-GB" sz="3200" dirty="0" smtClean="0">
                <a:solidFill>
                  <a:srgbClr val="FF0000"/>
                </a:solidFill>
              </a:rPr>
            </a:br>
            <a:r>
              <a:rPr lang="en-GB" sz="2700" dirty="0" smtClean="0">
                <a:solidFill>
                  <a:srgbClr val="FF0000"/>
                </a:solidFill>
              </a:rPr>
              <a:t>IATE-Cordoba</a:t>
            </a:r>
            <a:endParaRPr lang="en-GB" sz="2700" dirty="0" smtClean="0">
              <a:solidFill>
                <a:srgbClr val="0033CC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3501008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Plan:</a:t>
            </a:r>
          </a:p>
          <a:p>
            <a:pPr>
              <a:buFontTx/>
              <a:buChar char="-"/>
            </a:pPr>
            <a:r>
              <a:rPr lang="en-US" sz="2400" dirty="0" smtClean="0"/>
              <a:t>Generalities on the problem</a:t>
            </a:r>
          </a:p>
          <a:p>
            <a:pPr>
              <a:buFontTx/>
              <a:buChar char="-"/>
            </a:pPr>
            <a:r>
              <a:rPr lang="en-US" sz="2400" dirty="0" smtClean="0"/>
              <a:t>Why puffing-up cannot explain what we see so far</a:t>
            </a:r>
          </a:p>
          <a:p>
            <a:pPr>
              <a:buFontTx/>
              <a:buChar char="-"/>
            </a:pPr>
            <a:r>
              <a:rPr lang="en-US" sz="2400" dirty="0" smtClean="0"/>
              <a:t>But we could see in the future</a:t>
            </a:r>
          </a:p>
          <a:p>
            <a:pPr>
              <a:buFontTx/>
              <a:buChar char="-"/>
            </a:pPr>
            <a:r>
              <a:rPr lang="en-US" sz="2400" dirty="0" smtClean="0"/>
              <a:t>Implications for DMH profiles</a:t>
            </a: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iz_evo_pro0.2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03848" y="620688"/>
            <a:ext cx="5904656" cy="590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Effects on density profiles  - (</a:t>
            </a:r>
            <a:r>
              <a:rPr lang="en-US" sz="3200" dirty="0" smtClean="0">
                <a:solidFill>
                  <a:schemeClr val="tx2"/>
                </a:solidFill>
                <a:sym typeface="Symbol"/>
              </a:rPr>
              <a:t></a:t>
            </a:r>
            <a:r>
              <a:rPr lang="en-US" sz="3200" dirty="0" smtClean="0">
                <a:solidFill>
                  <a:schemeClr val="tx2"/>
                </a:solidFill>
              </a:rPr>
              <a:t> &lt; 0.5)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3059832" cy="5760640"/>
          </a:xfrm>
        </p:spPr>
        <p:txBody>
          <a:bodyPr>
            <a:normAutofit/>
          </a:bodyPr>
          <a:lstStyle/>
          <a:p>
            <a:pPr marL="95250" indent="-80963"/>
            <a:r>
              <a:rPr lang="en-US" sz="2000" dirty="0" smtClean="0"/>
              <a:t> if expelled fraction is dominating (</a:t>
            </a:r>
            <a:r>
              <a:rPr lang="en-US" sz="2000" dirty="0" smtClean="0">
                <a:sym typeface="Symbol"/>
              </a:rPr>
              <a:t></a:t>
            </a:r>
            <a:r>
              <a:rPr lang="en-US" sz="2000" dirty="0" smtClean="0"/>
              <a:t> &lt; 0.5) </a:t>
            </a:r>
            <a:r>
              <a:rPr lang="en-US" sz="2000" dirty="0" smtClean="0">
                <a:solidFill>
                  <a:srgbClr val="FF0000"/>
                </a:solidFill>
              </a:rPr>
              <a:t>baryons </a:t>
            </a:r>
            <a:r>
              <a:rPr lang="en-US" sz="2000" dirty="0" smtClean="0"/>
              <a:t>never recover original functional form (</a:t>
            </a:r>
            <a:r>
              <a:rPr lang="en-US" sz="2000" dirty="0" err="1" smtClean="0"/>
              <a:t>Hernquist</a:t>
            </a:r>
            <a:r>
              <a:rPr lang="en-US" sz="2000" dirty="0" smtClean="0"/>
              <a:t>)</a:t>
            </a:r>
          </a:p>
          <a:p>
            <a:pPr marL="95250" indent="-80963"/>
            <a:endParaRPr lang="en-US" sz="2000" dirty="0" smtClean="0">
              <a:solidFill>
                <a:srgbClr val="FF0000"/>
              </a:solidFill>
            </a:endParaRPr>
          </a:p>
          <a:p>
            <a:pPr marL="95250" indent="-80963"/>
            <a:endParaRPr lang="en-US" sz="2000" dirty="0" smtClean="0">
              <a:solidFill>
                <a:srgbClr val="FF0000"/>
              </a:solidFill>
            </a:endParaRPr>
          </a:p>
          <a:p>
            <a:pPr marL="95250" indent="-80963"/>
            <a:endParaRPr lang="en-US" sz="2000" dirty="0" smtClean="0">
              <a:solidFill>
                <a:srgbClr val="FF0000"/>
              </a:solidFill>
            </a:endParaRPr>
          </a:p>
          <a:p>
            <a:pPr marL="95250" indent="-80963"/>
            <a:endParaRPr lang="en-US" sz="2000" dirty="0" smtClean="0">
              <a:solidFill>
                <a:srgbClr val="FF0000"/>
              </a:solidFill>
            </a:endParaRPr>
          </a:p>
          <a:p>
            <a:pPr marL="95250" indent="-80963"/>
            <a:endParaRPr lang="en-US" sz="2000" dirty="0" smtClean="0">
              <a:solidFill>
                <a:srgbClr val="FF0000"/>
              </a:solidFill>
            </a:endParaRPr>
          </a:p>
          <a:p>
            <a:pPr marL="95250" indent="-80963"/>
            <a:r>
              <a:rPr lang="en-US" sz="2000" dirty="0" smtClean="0">
                <a:solidFill>
                  <a:srgbClr val="FF0000"/>
                </a:solidFill>
              </a:rPr>
              <a:t>Dark Matter</a:t>
            </a:r>
            <a:endParaRPr lang="en-US" sz="2000" dirty="0" smtClean="0"/>
          </a:p>
          <a:p>
            <a:pPr marL="95250" indent="-80963"/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908720"/>
            <a:ext cx="840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</a:rPr>
              <a:t>Bary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2240" y="5157192"/>
            <a:ext cx="713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DM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771800" y="1844824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699792" y="443711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final expansion factor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4139952" cy="5616624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Test runs without DM confirm previous findings</a:t>
            </a:r>
          </a:p>
          <a:p>
            <a:r>
              <a:rPr lang="en-US" sz="2200" dirty="0" smtClean="0"/>
              <a:t>DMH limits expansion and keeps bound the galaxy even if &gt;80% of baryons are ejected</a:t>
            </a:r>
          </a:p>
          <a:p>
            <a:r>
              <a:rPr lang="en-US" sz="2200" dirty="0" smtClean="0"/>
              <a:t>slower expulsion </a:t>
            </a:r>
            <a:r>
              <a:rPr lang="en-US" sz="2200" dirty="0" smtClean="0">
                <a:latin typeface="cmsy10"/>
              </a:rPr>
              <a:t>)</a:t>
            </a:r>
            <a:r>
              <a:rPr lang="en-US" sz="2200" dirty="0" smtClean="0"/>
              <a:t> less expansion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Even with DMH included, conceivable to get “interesting” expansion factors </a:t>
            </a:r>
            <a:r>
              <a:rPr lang="en-US" sz="2200" dirty="0" smtClean="0">
                <a:solidFill>
                  <a:srgbClr val="FF0000"/>
                </a:solidFill>
                <a:latin typeface="cmsy10"/>
              </a:rPr>
              <a:t>»</a:t>
            </a:r>
            <a:r>
              <a:rPr lang="en-US" sz="2200" dirty="0" smtClean="0">
                <a:solidFill>
                  <a:srgbClr val="FF0000"/>
                </a:solidFill>
              </a:rPr>
              <a:t> 2-3</a:t>
            </a:r>
          </a:p>
          <a:p>
            <a:r>
              <a:rPr lang="en-US" sz="2200" dirty="0" smtClean="0"/>
              <a:t>Apparently ok to explain observed size </a:t>
            </a:r>
            <a:r>
              <a:rPr lang="en-US" sz="2200" dirty="0" err="1" smtClean="0"/>
              <a:t>evo</a:t>
            </a:r>
            <a:r>
              <a:rPr lang="en-US" sz="2200" dirty="0" smtClean="0"/>
              <a:t>, but…. </a:t>
            </a:r>
          </a:p>
          <a:p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692696"/>
            <a:ext cx="486003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372200" y="535405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alibri"/>
              </a:rPr>
              <a:t>M</a:t>
            </a:r>
            <a:r>
              <a:rPr lang="en-US" sz="2800" baseline="-25000" dirty="0" err="1" smtClean="0">
                <a:latin typeface="Calibri"/>
              </a:rPr>
              <a:t>fin</a:t>
            </a:r>
            <a:r>
              <a:rPr lang="en-US" sz="2800" dirty="0" smtClean="0">
                <a:latin typeface="Calibri"/>
              </a:rPr>
              <a:t>/M</a:t>
            </a:r>
            <a:r>
              <a:rPr lang="en-US" sz="2800" baseline="-25000" dirty="0" smtClean="0">
                <a:latin typeface="Calibri"/>
              </a:rPr>
              <a:t>ini</a:t>
            </a:r>
            <a:endParaRPr lang="en-US" sz="2800" baseline="-25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8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052736"/>
            <a:ext cx="4392488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12968" cy="50405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Puffing up by galactic winds cannot explain the </a:t>
            </a:r>
            <a:r>
              <a:rPr lang="en-US" sz="3200" dirty="0" smtClean="0">
                <a:solidFill>
                  <a:srgbClr val="FF0000"/>
                </a:solidFill>
              </a:rPr>
              <a:t>observed</a:t>
            </a:r>
            <a:r>
              <a:rPr lang="en-US" sz="3200" dirty="0" smtClean="0">
                <a:solidFill>
                  <a:schemeClr val="tx2"/>
                </a:solidFill>
              </a:rPr>
              <a:t> size evolution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16" y="1268760"/>
            <a:ext cx="4355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6213">
              <a:buFont typeface="Arial" pitchFamily="34" charset="0"/>
              <a:buChar char="•"/>
            </a:pPr>
            <a:r>
              <a:rPr lang="en-US" sz="2400" dirty="0" smtClean="0"/>
              <a:t>Expansion factor </a:t>
            </a:r>
            <a:r>
              <a:rPr lang="en-US" sz="2400" smtClean="0"/>
              <a:t>sufficient but..</a:t>
            </a:r>
          </a:p>
          <a:p>
            <a:pPr indent="176213">
              <a:buFont typeface="Arial" pitchFamily="34" charset="0"/>
              <a:buChar char="•"/>
            </a:pPr>
            <a:r>
              <a:rPr lang="en-US" sz="2400" dirty="0" smtClean="0"/>
              <a:t>Expansion occurs during </a:t>
            </a:r>
            <a:r>
              <a:rPr lang="en-US" sz="2400" dirty="0" smtClean="0">
                <a:latin typeface="cmsy10"/>
              </a:rPr>
              <a:t>»</a:t>
            </a:r>
            <a:r>
              <a:rPr lang="en-US" sz="2400" dirty="0" smtClean="0"/>
              <a:t> 20 </a:t>
            </a:r>
            <a:r>
              <a:rPr lang="en-US" sz="2400" dirty="0" err="1" smtClean="0"/>
              <a:t>Myr</a:t>
            </a:r>
            <a:r>
              <a:rPr lang="en-US" sz="2400" dirty="0" smtClean="0"/>
              <a:t> after the end of star formation (a few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dyn</a:t>
            </a:r>
            <a:r>
              <a:rPr lang="en-US" sz="2400" dirty="0" smtClean="0"/>
              <a:t>)</a:t>
            </a:r>
          </a:p>
          <a:p>
            <a:pPr indent="176213">
              <a:buFont typeface="Arial" pitchFamily="34" charset="0"/>
              <a:buChar char="•"/>
            </a:pPr>
            <a:r>
              <a:rPr lang="en-US" sz="2400" dirty="0" smtClean="0"/>
              <a:t>But high-z ETGs are observed still compact  &gt;0.5-1 </a:t>
            </a:r>
            <a:r>
              <a:rPr lang="en-US" sz="2400" dirty="0" err="1" smtClean="0"/>
              <a:t>Gyr</a:t>
            </a:r>
            <a:r>
              <a:rPr lang="en-US" sz="2400" dirty="0" smtClean="0"/>
              <a:t> after the end of star formation.</a:t>
            </a:r>
          </a:p>
          <a:p>
            <a:pPr indent="176213">
              <a:buFont typeface="Arial" pitchFamily="34" charset="0"/>
              <a:buChar char="•"/>
            </a:pPr>
            <a:r>
              <a:rPr lang="en-US" sz="2400" dirty="0" smtClean="0"/>
              <a:t>If any, signatures of this process in much younger systems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724128" y="1196752"/>
            <a:ext cx="288032" cy="3528392"/>
          </a:xfrm>
          <a:prstGeom prst="rect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4293096"/>
            <a:ext cx="11117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5085184"/>
            <a:ext cx="1695187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699792" y="4869160"/>
            <a:ext cx="172819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Residual gas expelled,</a:t>
            </a:r>
          </a:p>
          <a:p>
            <a:pPr algn="ctr"/>
            <a:r>
              <a:rPr lang="en-US" dirty="0" smtClean="0"/>
              <a:t>Star formation stops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427984" y="4797152"/>
            <a:ext cx="1224136" cy="72008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932040" y="5589240"/>
            <a:ext cx="151216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Final size reached (and transiently surpassed)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5688124" y="5193196"/>
            <a:ext cx="648072" cy="158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092280" y="5733256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But high-z ETGs observed still compact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8316416" y="5013176"/>
            <a:ext cx="648072" cy="504056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Size expansion for a specific SAM for SMBH-spheroid co-evolution, including AGN driven galactic wind and stellar evolution mass loss (</a:t>
            </a:r>
            <a:r>
              <a:rPr lang="en-US" sz="2800" dirty="0" err="1" smtClean="0">
                <a:solidFill>
                  <a:schemeClr val="tx2"/>
                </a:solidFill>
              </a:rPr>
              <a:t>Granato</a:t>
            </a:r>
            <a:r>
              <a:rPr lang="en-US" sz="2800" dirty="0" smtClean="0">
                <a:solidFill>
                  <a:schemeClr val="tx2"/>
                </a:solidFill>
              </a:rPr>
              <a:t> et al 2004)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4499992" cy="3744416"/>
          </a:xfrm>
        </p:spPr>
        <p:txBody>
          <a:bodyPr>
            <a:normAutofit/>
          </a:bodyPr>
          <a:lstStyle/>
          <a:p>
            <a:pPr marL="182563" indent="-182563"/>
            <a:r>
              <a:rPr lang="en-US" sz="2400" dirty="0" smtClean="0"/>
              <a:t>Fast (30 </a:t>
            </a:r>
            <a:r>
              <a:rPr lang="en-US" sz="2400" dirty="0" err="1" smtClean="0"/>
              <a:t>Myr</a:t>
            </a:r>
            <a:r>
              <a:rPr lang="en-US" sz="2400" dirty="0" smtClean="0"/>
              <a:t>) expansion by a factor 1.6 just after SF termination due to galactic winds</a:t>
            </a:r>
          </a:p>
          <a:p>
            <a:pPr marL="182563" indent="-182563"/>
            <a:r>
              <a:rPr lang="en-US" sz="2400" dirty="0" smtClean="0"/>
              <a:t>Further secular expansion by another 20-30%, due to gas given back to gas phase by stellar </a:t>
            </a:r>
            <a:r>
              <a:rPr lang="en-US" sz="2400" dirty="0" err="1" smtClean="0"/>
              <a:t>evo</a:t>
            </a:r>
            <a:r>
              <a:rPr lang="en-US" sz="2400" dirty="0" smtClean="0"/>
              <a:t>,  assuming not retained. Here details depends on IMF, stellar lifetimes and yields.</a:t>
            </a:r>
          </a:p>
          <a:p>
            <a:pPr marL="182563" indent="-182563">
              <a:buNone/>
            </a:pPr>
            <a:endParaRPr lang="en-US" sz="2400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340768"/>
            <a:ext cx="457200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p Arrow Callout 4"/>
          <p:cNvSpPr/>
          <p:nvPr/>
        </p:nvSpPr>
        <p:spPr>
          <a:xfrm>
            <a:off x="7020272" y="4797152"/>
            <a:ext cx="936104" cy="79208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Baryonmass</a:t>
            </a:r>
            <a:endParaRPr lang="en-US" dirty="0"/>
          </a:p>
        </p:txBody>
      </p:sp>
      <p:sp>
        <p:nvSpPr>
          <p:cNvPr id="6" name="Up Arrow Callout 5"/>
          <p:cNvSpPr/>
          <p:nvPr/>
        </p:nvSpPr>
        <p:spPr>
          <a:xfrm>
            <a:off x="7020272" y="2420888"/>
            <a:ext cx="1152128" cy="10081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Size  expansion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DMHs in ellipticals: cuspy or cored? 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96" y="1052736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en-US" sz="2400" smtClean="0"/>
              <a:t>A </a:t>
            </a:r>
            <a:r>
              <a:rPr lang="en-US" sz="2400" smtClean="0"/>
              <a:t>very general </a:t>
            </a:r>
            <a:r>
              <a:rPr lang="en-US" sz="2400" dirty="0" smtClean="0"/>
              <a:t>prediction of cosmological, gravity only, simulations is that DM haloes should have </a:t>
            </a:r>
            <a:r>
              <a:rPr lang="en-US" sz="2400" dirty="0" err="1" smtClean="0"/>
              <a:t>cuspy</a:t>
            </a:r>
            <a:r>
              <a:rPr lang="en-US" sz="2400" dirty="0" smtClean="0"/>
              <a:t> density profiles, independently of the mass scale.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2400" dirty="0" smtClean="0"/>
              <a:t>At low to intermediate galactic scales (dwarfs, LSB, spirals) observations  strongly suggest that the halos are instead cored.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2400" dirty="0" smtClean="0"/>
              <a:t>Mismatch attributed to back-reaction of galaxy formation on DM, more than counteracting initial adiabatic contraction.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2400" dirty="0" smtClean="0"/>
              <a:t>At cluster scales it’s unclear: since years, several claims for cores (e.g. </a:t>
            </a:r>
            <a:r>
              <a:rPr lang="en-US" sz="2400" dirty="0" err="1" smtClean="0"/>
              <a:t>Ricthler</a:t>
            </a:r>
            <a:r>
              <a:rPr lang="en-US" sz="2400" dirty="0" smtClean="0"/>
              <a:t>+ 2011) as well as for cusps (</a:t>
            </a:r>
            <a:r>
              <a:rPr lang="en-US" sz="2400" dirty="0" err="1" smtClean="0"/>
              <a:t>Zitrin</a:t>
            </a:r>
            <a:r>
              <a:rPr lang="en-US" sz="2400" dirty="0" smtClean="0"/>
              <a:t>+ 2011).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2400" dirty="0" smtClean="0"/>
              <a:t>In between,  </a:t>
            </a:r>
            <a:r>
              <a:rPr lang="en-US" sz="2400" dirty="0" err="1" smtClean="0"/>
              <a:t>ie</a:t>
            </a:r>
            <a:r>
              <a:rPr lang="en-US" sz="2400" dirty="0" smtClean="0"/>
              <a:t>. at the largest galactic scales (ETGs), studies are in infancy.  A few very recent claims for cusps (e.g. </a:t>
            </a:r>
            <a:r>
              <a:rPr lang="en-US" sz="2400" dirty="0" err="1" smtClean="0"/>
              <a:t>Tortora</a:t>
            </a:r>
            <a:r>
              <a:rPr lang="en-US" sz="2400" dirty="0" smtClean="0"/>
              <a:t>+ 2010, </a:t>
            </a:r>
            <a:r>
              <a:rPr lang="en-US" sz="2400" dirty="0" err="1" smtClean="0"/>
              <a:t>Sonnenfeld</a:t>
            </a:r>
            <a:r>
              <a:rPr lang="en-US" sz="2400" dirty="0" smtClean="0"/>
              <a:t>+ 2011)  as well as for cores (e.g. </a:t>
            </a:r>
            <a:r>
              <a:rPr lang="en-US" sz="2400" dirty="0" err="1" smtClean="0"/>
              <a:t>Memola</a:t>
            </a:r>
            <a:r>
              <a:rPr lang="en-US" sz="2400" dirty="0" smtClean="0"/>
              <a:t>+ 2011)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What  happens to DM profiles: IC </a:t>
            </a:r>
            <a:endParaRPr lang="it-IT" dirty="0">
              <a:solidFill>
                <a:schemeClr val="tx2"/>
              </a:solidFill>
            </a:endParaRPr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96752"/>
            <a:ext cx="871296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9512" y="5301208"/>
            <a:ext cx="8964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We run also from Initial Conditions (IC) including adiabatic contraction according to various prescriptions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Sample time evolution 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5085184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few tens of dynamical times after baryon mass loss, a new equilibrium is reached, characterized by sizeable flattening  within the effective radius if expelled fraction is important</a:t>
            </a:r>
            <a:endParaRPr lang="en-US" sz="2400" dirty="0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20"/>
            <a:ext cx="871296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76064"/>
          </a:xfrm>
        </p:spPr>
        <p:txBody>
          <a:bodyPr>
            <a:noAutofit/>
          </a:bodyPr>
          <a:lstStyle/>
          <a:p>
            <a:r>
              <a:rPr lang="it-IT" sz="2800" dirty="0" smtClean="0">
                <a:solidFill>
                  <a:schemeClr val="tx2"/>
                </a:solidFill>
              </a:rPr>
              <a:t>Dependence of final equilibrium on efficiency, timescale, and initial profile</a:t>
            </a:r>
            <a:endParaRPr lang="it-IT" sz="2800" dirty="0">
              <a:solidFill>
                <a:schemeClr val="tx2"/>
              </a:solidFill>
            </a:endParaRPr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20"/>
            <a:ext cx="8496944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208823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realistic adiabatic contraction, the final DMH profile is predicted to be substantially flatter than NFW</a:t>
            </a:r>
          </a:p>
          <a:p>
            <a:r>
              <a:rPr lang="en-US" sz="2400" dirty="0" smtClean="0"/>
              <a:t>Claims for </a:t>
            </a:r>
            <a:r>
              <a:rPr lang="en-US" sz="2400" dirty="0" err="1" smtClean="0"/>
              <a:t>cuspy</a:t>
            </a:r>
            <a:r>
              <a:rPr lang="en-US" sz="2400" dirty="0" smtClean="0"/>
              <a:t> density </a:t>
            </a:r>
            <a:r>
              <a:rPr lang="en-US" sz="2400" dirty="0" err="1" smtClean="0"/>
              <a:t>proﬁles</a:t>
            </a:r>
            <a:r>
              <a:rPr lang="en-US" sz="2400" dirty="0" smtClean="0"/>
              <a:t> of DMH in ETGs could be </a:t>
            </a:r>
            <a:r>
              <a:rPr lang="en-US" sz="2400" dirty="0" err="1" smtClean="0"/>
              <a:t>diﬃcult</a:t>
            </a:r>
            <a:r>
              <a:rPr lang="en-US" sz="2400" dirty="0" smtClean="0"/>
              <a:t> to reconcile with an </a:t>
            </a:r>
            <a:r>
              <a:rPr lang="en-US" sz="2400" dirty="0" err="1" smtClean="0"/>
              <a:t>eﬀective</a:t>
            </a:r>
            <a:r>
              <a:rPr lang="en-US" sz="2400" dirty="0" smtClean="0"/>
              <a:t> AGN (or stellar) feedback during the evolution of these 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Summary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021288"/>
          </a:xfrm>
        </p:spPr>
        <p:txBody>
          <a:bodyPr>
            <a:normAutofit/>
          </a:bodyPr>
          <a:lstStyle/>
          <a:p>
            <a:r>
              <a:rPr lang="en-US" sz="2200" dirty="0" smtClean="0"/>
              <a:t>Observed size evolution still unclear. Minor dry mergers could do part, but likely not all, of the job, particularly at z&gt;1 (Newman et al 2011).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But even puffing up due to galactic wind cannot explain size evolution of ETGs observed so far.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Nevertheless, the process is likely to occur and have a role in deciding final morphology of ETGs. But signatures should be searched for in much younger systems.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Puffing up due to stellar evolution mass loss may contribute, but not dominate, observed size evolution.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Possible tension between the idea of important  AGN feedback and claims of </a:t>
            </a:r>
            <a:r>
              <a:rPr lang="en-US" sz="2200" dirty="0" err="1" smtClean="0">
                <a:solidFill>
                  <a:srgbClr val="FF0000"/>
                </a:solidFill>
              </a:rPr>
              <a:t>cuspy</a:t>
            </a:r>
            <a:r>
              <a:rPr lang="en-US" sz="2200" dirty="0" smtClean="0">
                <a:solidFill>
                  <a:srgbClr val="FF0000"/>
                </a:solidFill>
              </a:rPr>
              <a:t> DMH density profiles in elliptical galaxies.</a:t>
            </a:r>
          </a:p>
          <a:p>
            <a:r>
              <a:rPr lang="en-US" sz="2200" dirty="0" smtClean="0"/>
              <a:t>In the future it could be of some interest: </a:t>
            </a:r>
          </a:p>
          <a:p>
            <a:pPr marL="615950" lvl="1"/>
            <a:r>
              <a:rPr lang="en-US" sz="2200" smtClean="0"/>
              <a:t>to investigate </a:t>
            </a:r>
            <a:r>
              <a:rPr lang="en-US" sz="2200" dirty="0" smtClean="0"/>
              <a:t>in detail the moderate expansion due to passive evolution of stellar populations (e.g. dependence on IMF etc);</a:t>
            </a:r>
          </a:p>
          <a:p>
            <a:pPr marL="615950" lvl="1"/>
            <a:r>
              <a:rPr lang="en-US" sz="2200" dirty="0" smtClean="0"/>
              <a:t>to evaluate how to catch in observations expansion due to galactic winds</a:t>
            </a:r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251520" y="476672"/>
            <a:ext cx="3456384" cy="2168065"/>
            <a:chOff x="251520" y="548680"/>
            <a:chExt cx="3456384" cy="2168065"/>
          </a:xfrm>
        </p:grpSpPr>
        <p:pic>
          <p:nvPicPr>
            <p:cNvPr id="49185" name="Picture 3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548680"/>
              <a:ext cx="3456384" cy="19285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186" name="Picture 3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00" y="2378720"/>
              <a:ext cx="3096000" cy="338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179512" y="2668270"/>
            <a:ext cx="8820472" cy="2920970"/>
            <a:chOff x="313643" y="1556792"/>
            <a:chExt cx="7363615" cy="2458318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39552" y="1844824"/>
              <a:ext cx="7137706" cy="2170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4674" y="1556792"/>
              <a:ext cx="6419848" cy="216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13643" y="1988840"/>
              <a:ext cx="297917" cy="16056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64488" cy="576064"/>
          </a:xfrm>
        </p:spPr>
        <p:txBody>
          <a:bodyPr>
            <a:noAutofit/>
          </a:bodyPr>
          <a:lstStyle/>
          <a:p>
            <a:r>
              <a:rPr lang="en-US" sz="2800" noProof="1" smtClean="0">
                <a:solidFill>
                  <a:schemeClr val="tx2"/>
                </a:solidFill>
              </a:rPr>
              <a:t>Observed evolution of the size-mass relationship since z</a:t>
            </a:r>
            <a:r>
              <a:rPr lang="en-US" sz="2800" noProof="1" smtClean="0">
                <a:solidFill>
                  <a:schemeClr val="tx2"/>
                </a:solidFill>
                <a:latin typeface="cmsy10"/>
              </a:rPr>
              <a:t>»</a:t>
            </a:r>
            <a:r>
              <a:rPr lang="en-US" sz="2800" noProof="1" smtClean="0">
                <a:solidFill>
                  <a:schemeClr val="tx2"/>
                </a:solidFill>
              </a:rPr>
              <a:t>2.5 </a:t>
            </a:r>
            <a:endParaRPr lang="en-US" sz="2800" noProof="1">
              <a:solidFill>
                <a:schemeClr val="tx2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5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29275" y="5363924"/>
            <a:ext cx="1719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Newman + 2011</a:t>
            </a:r>
            <a:endParaRPr lang="it-IT" dirty="0"/>
          </a:p>
        </p:txBody>
      </p:sp>
      <p:sp>
        <p:nvSpPr>
          <p:cNvPr id="9" name="TextBox 8"/>
          <p:cNvSpPr txBox="1"/>
          <p:nvPr/>
        </p:nvSpPr>
        <p:spPr>
          <a:xfrm>
            <a:off x="360040" y="5550331"/>
            <a:ext cx="846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Normalization decreases by a factor a 3-5 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Supposed to provide clues on mass assembly mechanisms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Content Placeholder 5"/>
          <p:cNvSpPr>
            <a:spLocks noGrp="1"/>
          </p:cNvSpPr>
          <p:nvPr>
            <p:ph idx="1"/>
          </p:nvPr>
        </p:nvSpPr>
        <p:spPr>
          <a:xfrm>
            <a:off x="4512230" y="1062680"/>
            <a:ext cx="4487754" cy="669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000" dirty="0" smtClean="0"/>
              <a:t>For ETG @z=0 R</a:t>
            </a:r>
            <a:r>
              <a:rPr lang="it-IT" sz="2000" baseline="-25000" dirty="0" smtClean="0"/>
              <a:t>e</a:t>
            </a:r>
            <a:r>
              <a:rPr lang="it-IT" sz="2000" dirty="0" smtClean="0">
                <a:latin typeface="cmsy10"/>
              </a:rPr>
              <a:t>'</a:t>
            </a:r>
            <a:r>
              <a:rPr lang="it-IT" sz="2000" dirty="0" smtClean="0"/>
              <a:t> 2.9e-6 (M/M</a:t>
            </a:r>
            <a:r>
              <a:rPr lang="it-IT" sz="2000" baseline="-25000" dirty="0" smtClean="0">
                <a:latin typeface="cmsy10"/>
              </a:rPr>
              <a:t>¯</a:t>
            </a:r>
            <a:r>
              <a:rPr lang="it-IT" sz="2000" dirty="0" smtClean="0"/>
              <a:t>)</a:t>
            </a:r>
            <a:r>
              <a:rPr lang="it-IT" sz="2000" baseline="30000" dirty="0" smtClean="0"/>
              <a:t>0.56</a:t>
            </a:r>
            <a:r>
              <a:rPr lang="it-IT" sz="2000" dirty="0" smtClean="0"/>
              <a:t>  Kpc</a:t>
            </a:r>
            <a:endParaRPr lang="it-IT" sz="2000" dirty="0"/>
          </a:p>
        </p:txBody>
      </p:sp>
      <p:graphicFrame>
        <p:nvGraphicFramePr>
          <p:cNvPr id="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938216"/>
              </p:ext>
            </p:extLst>
          </p:nvPr>
        </p:nvGraphicFramePr>
        <p:xfrm>
          <a:off x="194576" y="0"/>
          <a:ext cx="719823" cy="15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6" name="Equation" r:id="rId11" imgW="914400" imgH="198720" progId="Equation.DSMT4">
                  <p:embed/>
                </p:oleObj>
              </mc:Choice>
              <mc:Fallback>
                <p:oleObj name="Equation" r:id="rId11" imgW="914400" imgH="19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576" y="0"/>
                        <a:ext cx="719823" cy="156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918115"/>
              </p:ext>
            </p:extLst>
          </p:nvPr>
        </p:nvGraphicFramePr>
        <p:xfrm>
          <a:off x="194576" y="0"/>
          <a:ext cx="719823" cy="15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7" name="Equation" r:id="rId12" imgW="914400" imgH="198720" progId="Equation.DSMT4">
                  <p:embed/>
                </p:oleObj>
              </mc:Choice>
              <mc:Fallback>
                <p:oleObj name="Equation" r:id="rId12" imgW="914400" imgH="19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576" y="0"/>
                        <a:ext cx="719823" cy="156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1"/>
          <p:cNvSpPr txBox="1"/>
          <p:nvPr/>
        </p:nvSpPr>
        <p:spPr>
          <a:xfrm>
            <a:off x="899592" y="1988840"/>
            <a:ext cx="208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Shen et al 2003</a:t>
            </a:r>
            <a:endParaRPr lang="it-IT" dirty="0"/>
          </a:p>
        </p:txBody>
      </p:sp>
      <p:cxnSp>
        <p:nvCxnSpPr>
          <p:cNvPr id="20" name="Straight Arrow Connector 13"/>
          <p:cNvCxnSpPr/>
          <p:nvPr/>
        </p:nvCxnSpPr>
        <p:spPr>
          <a:xfrm flipH="1">
            <a:off x="2496007" y="1397572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2068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Proposed explanations for size evolution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0" y="1556792"/>
            <a:ext cx="9114780" cy="1656184"/>
          </a:xfrm>
        </p:spPr>
        <p:txBody>
          <a:bodyPr>
            <a:noAutofit/>
          </a:bodyPr>
          <a:lstStyle/>
          <a:p>
            <a:pPr marL="174625" indent="-174625"/>
            <a:r>
              <a:rPr lang="en-US" sz="2400" dirty="0" smtClean="0"/>
              <a:t>Many </a:t>
            </a:r>
            <a:r>
              <a:rPr lang="en-US" sz="2400" dirty="0" smtClean="0">
                <a:solidFill>
                  <a:srgbClr val="FF0000"/>
                </a:solidFill>
              </a:rPr>
              <a:t>minor dry mergers</a:t>
            </a:r>
            <a:r>
              <a:rPr lang="en-US" sz="2400" dirty="0" smtClean="0"/>
              <a:t>, wherein R </a:t>
            </a:r>
            <a:r>
              <a:rPr lang="en-US" sz="2400" dirty="0" smtClean="0">
                <a:latin typeface="cmsy10"/>
              </a:rPr>
              <a:t>/</a:t>
            </a:r>
            <a:r>
              <a:rPr lang="en-US" sz="2400" dirty="0" smtClean="0"/>
              <a:t> 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(maybe optimistic). Promising, but maybe cannot account for all (Hopkins et al 2010), particularly at z&gt;1 (Newman et al 2011);</a:t>
            </a:r>
          </a:p>
          <a:p>
            <a:pPr marL="174625" indent="-174625"/>
            <a:r>
              <a:rPr lang="en-US" sz="2400" dirty="0" smtClean="0"/>
              <a:t>“</a:t>
            </a:r>
            <a:r>
              <a:rPr lang="en-US" sz="2400" dirty="0" smtClean="0">
                <a:solidFill>
                  <a:srgbClr val="FF0000"/>
                </a:solidFill>
              </a:rPr>
              <a:t>Puffing up</a:t>
            </a:r>
            <a:r>
              <a:rPr lang="en-US" sz="2400" dirty="0" smtClean="0"/>
              <a:t>”: “Gravity loss” due to expulsion of baryonic mass by galactic winds (AGN and/or </a:t>
            </a:r>
            <a:r>
              <a:rPr lang="en-US" sz="2400" dirty="0" err="1" smtClean="0"/>
              <a:t>SNae</a:t>
            </a:r>
            <a:r>
              <a:rPr lang="en-US" sz="2400" dirty="0" smtClean="0"/>
              <a:t> driven) or/and stellar evolution (Fan et al 2008,2010; </a:t>
            </a:r>
            <a:r>
              <a:rPr lang="en-US" sz="2400" dirty="0" err="1" smtClean="0"/>
              <a:t>Damjanov</a:t>
            </a:r>
            <a:r>
              <a:rPr lang="en-US" sz="2400" dirty="0" smtClean="0"/>
              <a:t> et al 2009); 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9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Puffing up by expulsion of baryonic mass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3672408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Suggestion made originally (Fan et al 2008) in the context of a specific SAM for SMBH-spheroid co-evolution (</a:t>
            </a:r>
            <a:r>
              <a:rPr lang="en-US" sz="2200" dirty="0" err="1" smtClean="0"/>
              <a:t>Granato</a:t>
            </a:r>
            <a:r>
              <a:rPr lang="en-US" sz="2200" dirty="0" smtClean="0"/>
              <a:t> et al 2004)</a:t>
            </a:r>
          </a:p>
          <a:p>
            <a:r>
              <a:rPr lang="en-US" sz="2200" dirty="0" smtClean="0"/>
              <a:t>But VERY general: independently of still unclear “details” of formation mechanism of ETGs, very likely they underwent, at some point over their history, important (</a:t>
            </a:r>
            <a:r>
              <a:rPr lang="en-US" sz="2200" dirty="0" smtClean="0">
                <a:latin typeface="cmsy10"/>
              </a:rPr>
              <a:t>»</a:t>
            </a:r>
            <a:r>
              <a:rPr lang="en-US" sz="2200" dirty="0" smtClean="0"/>
              <a:t> 50%) ejection of baryonic matter.</a:t>
            </a:r>
          </a:p>
          <a:p>
            <a:r>
              <a:rPr lang="en-US" sz="2200" dirty="0" smtClean="0"/>
              <a:t>Actually, virtually all realistic galaxy formation models include</a:t>
            </a:r>
          </a:p>
          <a:p>
            <a:pPr marL="914400" lvl="1" indent="-514350"/>
            <a:r>
              <a:rPr lang="en-US" sz="2200" dirty="0" smtClean="0"/>
              <a:t>Prompt early galactic winds driven by AGN and/or </a:t>
            </a:r>
            <a:r>
              <a:rPr lang="en-US" sz="2200" dirty="0" err="1" smtClean="0"/>
              <a:t>SNae</a:t>
            </a:r>
            <a:endParaRPr lang="en-US" sz="2200" dirty="0" smtClean="0"/>
          </a:p>
          <a:p>
            <a:pPr marL="914400" lvl="1" indent="-514350"/>
            <a:r>
              <a:rPr lang="en-US" sz="2200" dirty="0" smtClean="0"/>
              <a:t>Later mass loss due to stellar evolution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To cast light, idealized numerical</a:t>
            </a:r>
            <a:r>
              <a:rPr lang="en-US" sz="3600" dirty="0" smtClean="0">
                <a:solidFill>
                  <a:schemeClr val="tx2"/>
                </a:solidFill>
              </a:rPr>
              <a:t> simulations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36004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We investigate the evolution of  spheroidal distributions of collision-less particles, comprising two components (stars and DM), during and after a change of potential due to a loss of baryonic mass, either residual gas or the mass lost from stars. </a:t>
            </a:r>
          </a:p>
          <a:p>
            <a:r>
              <a:rPr lang="en-US" sz="2200" dirty="0" err="1" smtClean="0"/>
              <a:t>MassLoss</a:t>
            </a:r>
            <a:r>
              <a:rPr lang="en-US" sz="2200" dirty="0" smtClean="0"/>
              <a:t>(t) is given, due to causes whose physics is not treated (feedbacks, or stellar </a:t>
            </a:r>
            <a:r>
              <a:rPr lang="en-US" sz="2200" dirty="0" err="1" smtClean="0"/>
              <a:t>evo</a:t>
            </a:r>
            <a:r>
              <a:rPr lang="en-US" sz="2200" dirty="0" smtClean="0"/>
              <a:t>).</a:t>
            </a:r>
          </a:p>
          <a:p>
            <a:r>
              <a:rPr lang="en-US" sz="2200" dirty="0" smtClean="0"/>
              <a:t>We don’t have to treat gas dynamics since we investigate the behavior of collision-less components (stars and DM) : simple N-body simulations.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Numerical technique and setup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61662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Initial conditions thought to get a final configuration, after the loss of 20-80% of baryons, consistent with our basic knowledge of the properties of local large ETGs (baryon to DM mass ratio, scale-lengths, size as a function of stellar mass): </a:t>
            </a:r>
          </a:p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(NFW profile for DM (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R</a:t>
            </a:r>
            <a:r>
              <a:rPr lang="en-US" sz="1800" baseline="-25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vir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=170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Kpc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c=4, with and without adiabatic contraction before mass loss, 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Hernquist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profile for baryons (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R</a:t>
            </a:r>
            <a:r>
              <a:rPr lang="en-US" sz="1800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e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=2.7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Kpc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). Equilibrium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Symbol"/>
              </a:rPr>
              <a:t></a:t>
            </a:r>
            <a:r>
              <a:rPr lang="en-US" sz="1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Symbol"/>
              </a:rPr>
              <a:t>2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solving Jeans equation.  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M</a:t>
            </a:r>
            <a:r>
              <a:rPr lang="en-US" sz="1800" baseline="-25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vir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=1e13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  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M</a:t>
            </a:r>
            <a:r>
              <a:rPr lang="en-US" sz="1800" baseline="-25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vir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/M</a:t>
            </a:r>
            <a:r>
              <a:rPr lang="en-US" sz="1800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B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</a:rPr>
              <a:t>(t=0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)=25.)</a:t>
            </a:r>
          </a:p>
          <a:p>
            <a:r>
              <a:rPr lang="en-US" sz="2000" dirty="0" smtClean="0"/>
              <a:t>Impose exponential loss of a fraction (1-</a:t>
            </a:r>
            <a:r>
              <a:rPr lang="en-US" sz="2000" dirty="0" smtClean="0">
                <a:sym typeface="Symbol"/>
              </a:rPr>
              <a:t>)</a:t>
            </a:r>
            <a:r>
              <a:rPr lang="en-US" sz="2000" dirty="0" smtClean="0"/>
              <a:t> of baryonic mass, over a time scale </a:t>
            </a:r>
            <a:r>
              <a:rPr lang="en-US" sz="2000" dirty="0" smtClean="0">
                <a:sym typeface="Symbol"/>
              </a:rPr>
              <a:t></a:t>
            </a:r>
            <a:r>
              <a:rPr lang="en-US" sz="2000" dirty="0" smtClean="0"/>
              <a:t>t:</a:t>
            </a:r>
          </a:p>
          <a:p>
            <a:endParaRPr lang="en-US" sz="2000" dirty="0" smtClean="0">
              <a:sym typeface="Symbol"/>
            </a:endParaRPr>
          </a:p>
          <a:p>
            <a:endParaRPr lang="en-US" sz="2000" dirty="0" smtClean="0">
              <a:sym typeface="Symbol"/>
            </a:endParaRPr>
          </a:p>
          <a:p>
            <a:r>
              <a:rPr lang="en-US" sz="2000" dirty="0" smtClean="0">
                <a:sym typeface="Symbol"/>
              </a:rPr>
              <a:t>Practically attained decreasing in time the mass of baryon particles</a:t>
            </a:r>
          </a:p>
          <a:p>
            <a:endParaRPr lang="en-US" sz="2000" dirty="0">
              <a:sym typeface="Symbol"/>
            </a:endParaRPr>
          </a:p>
          <a:p>
            <a:r>
              <a:rPr lang="en-US" sz="2000" dirty="0" smtClean="0">
                <a:sym typeface="Symbol"/>
              </a:rPr>
              <a:t></a:t>
            </a:r>
            <a:r>
              <a:rPr lang="en-US" sz="2000" dirty="0" smtClean="0"/>
              <a:t>t=0, 2, 5, 20, 80 </a:t>
            </a:r>
            <a:r>
              <a:rPr lang="en-US" sz="2000" dirty="0" err="1" smtClean="0"/>
              <a:t>Myr</a:t>
            </a:r>
            <a:r>
              <a:rPr lang="en-US" sz="2000" dirty="0" smtClean="0"/>
              <a:t>  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dyn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'</a:t>
            </a:r>
            <a:r>
              <a:rPr lang="en-US" sz="2000" dirty="0" smtClean="0"/>
              <a:t> 5 </a:t>
            </a:r>
            <a:r>
              <a:rPr lang="en-US" sz="2000" dirty="0" err="1" smtClean="0"/>
              <a:t>Myr</a:t>
            </a:r>
            <a:r>
              <a:rPr lang="en-US" sz="2000" dirty="0" smtClean="0"/>
              <a:t>)  </a:t>
            </a:r>
          </a:p>
          <a:p>
            <a:r>
              <a:rPr lang="en-US" sz="2000" dirty="0" smtClean="0">
                <a:sym typeface="Symbol"/>
              </a:rPr>
              <a:t>=0.2,0.4,0.6,0.8</a:t>
            </a:r>
            <a:endParaRPr lang="en-US" sz="20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5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50" y="95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6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95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7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8517467"/>
              </p:ext>
            </p:extLst>
          </p:nvPr>
        </p:nvGraphicFramePr>
        <p:xfrm>
          <a:off x="2555775" y="2996952"/>
          <a:ext cx="3096345" cy="785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8" name="Equation" r:id="rId7" imgW="1701720" imgH="431640" progId="Equation.DSMT4">
                  <p:embed/>
                </p:oleObj>
              </mc:Choice>
              <mc:Fallback>
                <p:oleObj name="Equation" r:id="rId7" imgW="170172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5" y="2996952"/>
                        <a:ext cx="3096345" cy="7858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4104457"/>
            <a:ext cx="3779912" cy="2780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A visual example</a:t>
            </a:r>
            <a:endParaRPr lang="en-US" sz="2700" dirty="0">
              <a:solidFill>
                <a:schemeClr val="tx2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067943" y="1844824"/>
            <a:ext cx="1020825" cy="21602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80% </a:t>
            </a:r>
            <a:r>
              <a:rPr lang="en-US" dirty="0" err="1" smtClean="0"/>
              <a:t>bary</a:t>
            </a:r>
            <a:r>
              <a:rPr lang="en-US" smtClean="0"/>
              <a:t> mass </a:t>
            </a:r>
            <a:r>
              <a:rPr lang="en-US" dirty="0" smtClean="0"/>
              <a:t>loss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5518973"/>
            <a:ext cx="1870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 dots: baryons</a:t>
            </a:r>
          </a:p>
          <a:p>
            <a:r>
              <a:rPr lang="en-US" dirty="0" smtClean="0"/>
              <a:t>White dots: DM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4931876"/>
            <a:ext cx="395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Equilibrium before mass loss…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48649" y="4941168"/>
            <a:ext cx="2851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 and after mass loss</a:t>
            </a:r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96490"/>
            <a:ext cx="4115457" cy="342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769" y="1296490"/>
            <a:ext cx="4091743" cy="3428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Connettore 2 3"/>
          <p:cNvCxnSpPr/>
          <p:nvPr/>
        </p:nvCxnSpPr>
        <p:spPr>
          <a:xfrm>
            <a:off x="179512" y="1196752"/>
            <a:ext cx="3528392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1459894" y="836712"/>
            <a:ext cx="80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 </a:t>
            </a:r>
            <a:r>
              <a:rPr lang="it-IT" dirty="0" err="1"/>
              <a:t>K</a:t>
            </a:r>
            <a:r>
              <a:rPr lang="it-IT" dirty="0" err="1" smtClean="0"/>
              <a:t>pc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712968" cy="50405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Size (</a:t>
            </a:r>
            <a:r>
              <a:rPr lang="en-US" sz="3600" dirty="0" smtClean="0">
                <a:solidFill>
                  <a:schemeClr val="tx2"/>
                </a:solidFill>
              </a:rPr>
              <a:t>R</a:t>
            </a:r>
            <a:r>
              <a:rPr lang="en-US" sz="3600" baseline="-25000" dirty="0" smtClean="0">
                <a:solidFill>
                  <a:schemeClr val="tx2"/>
                </a:solidFill>
              </a:rPr>
              <a:t>1/2 </a:t>
            </a:r>
            <a:r>
              <a:rPr lang="en-US" sz="3600" dirty="0" smtClean="0">
                <a:solidFill>
                  <a:schemeClr val="tx2"/>
                </a:solidFill>
              </a:rPr>
              <a:t>of stars) </a:t>
            </a:r>
            <a:r>
              <a:rPr lang="en-US" sz="3600" dirty="0" smtClean="0">
                <a:solidFill>
                  <a:schemeClr val="tx2"/>
                </a:solidFill>
              </a:rPr>
              <a:t>evolution</a:t>
            </a:r>
            <a:endParaRPr lang="en-US" sz="3600" dirty="0">
              <a:solidFill>
                <a:schemeClr val="tx2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81174"/>
            <a:ext cx="7488832" cy="5916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iz_evo_pro0.6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03848" y="620688"/>
            <a:ext cx="5868144" cy="58681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Effects on density profiles - (</a:t>
            </a:r>
            <a:r>
              <a:rPr lang="en-US" sz="3200" dirty="0" smtClean="0">
                <a:solidFill>
                  <a:schemeClr val="tx2"/>
                </a:solidFill>
                <a:sym typeface="Symbol"/>
              </a:rPr>
              <a:t></a:t>
            </a:r>
            <a:r>
              <a:rPr lang="en-US" sz="3200" dirty="0" smtClean="0">
                <a:solidFill>
                  <a:schemeClr val="tx2"/>
                </a:solidFill>
              </a:rPr>
              <a:t> &gt; 0.5)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3059832" cy="5760640"/>
          </a:xfrm>
        </p:spPr>
        <p:txBody>
          <a:bodyPr>
            <a:normAutofit/>
          </a:bodyPr>
          <a:lstStyle/>
          <a:p>
            <a:pPr marL="95250" indent="-80963"/>
            <a:r>
              <a:rPr lang="en-US" sz="2000" dirty="0" smtClean="0"/>
              <a:t>In the fast regime, if (and only if) expulsion is “moderate” (</a:t>
            </a:r>
            <a:r>
              <a:rPr lang="en-US" sz="2000" dirty="0" smtClean="0">
                <a:sym typeface="Symbol"/>
              </a:rPr>
              <a:t></a:t>
            </a:r>
            <a:r>
              <a:rPr lang="en-US" sz="2000" dirty="0" smtClean="0"/>
              <a:t> &gt; 0.5), after a transient very disturbed phase, </a:t>
            </a:r>
            <a:r>
              <a:rPr lang="en-US" sz="2000" dirty="0" smtClean="0">
                <a:solidFill>
                  <a:srgbClr val="FF0000"/>
                </a:solidFill>
              </a:rPr>
              <a:t>baryons </a:t>
            </a:r>
            <a:r>
              <a:rPr lang="en-US" sz="2000" dirty="0" smtClean="0"/>
              <a:t>recover original functional form (</a:t>
            </a:r>
            <a:r>
              <a:rPr lang="en-US" sz="2000" dirty="0" err="1" smtClean="0"/>
              <a:t>Hernquist</a:t>
            </a:r>
            <a:r>
              <a:rPr lang="en-US" sz="2000" dirty="0" smtClean="0"/>
              <a:t>) , </a:t>
            </a:r>
            <a:r>
              <a:rPr lang="en-US" sz="2000" dirty="0" smtClean="0">
                <a:solidFill>
                  <a:srgbClr val="FF0000"/>
                </a:solidFill>
              </a:rPr>
              <a:t>with larger scale –length: expansion</a:t>
            </a:r>
            <a:r>
              <a:rPr lang="en-US" sz="2000" dirty="0" smtClean="0"/>
              <a:t>;</a:t>
            </a:r>
          </a:p>
          <a:p>
            <a:pPr marL="95250" indent="-80963"/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As for DM</a:t>
            </a:r>
            <a:r>
              <a:rPr lang="en-US" sz="2000" dirty="0" smtClean="0"/>
              <a:t>, baryon expansion drags to some level DM particles, thus the final profile is always flattened in the very inner region </a:t>
            </a:r>
            <a:r>
              <a:rPr lang="en-US" sz="2000" dirty="0" err="1" smtClean="0"/>
              <a:t>wrt</a:t>
            </a:r>
            <a:r>
              <a:rPr lang="en-US" sz="2000" dirty="0" smtClean="0"/>
              <a:t> NFW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56176" y="908720"/>
            <a:ext cx="840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</a:rPr>
              <a:t>Bary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2240" y="5157192"/>
            <a:ext cx="713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DM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771800" y="2276872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771800" y="4365104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GIAN20LUIGI@BGEHLGTX168CDTXW" val="429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21264</TotalTime>
  <Words>1339</Words>
  <Application>Microsoft Office PowerPoint</Application>
  <PresentationFormat>Presentazione su schermo (4:3)</PresentationFormat>
  <Paragraphs>107</Paragraphs>
  <Slides>19</Slides>
  <Notes>4</Notes>
  <HiddenSlides>4</HiddenSlides>
  <MMClips>2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On the size evolution of early type galaxies and their dark matter haloes Gian Luigi Granato  INAF – Trieste Cinthia Ragone-Figueroa Mario Abadi IATE-Cordoba</vt:lpstr>
      <vt:lpstr>Observed evolution of the size-mass relationship since z»2.5 </vt:lpstr>
      <vt:lpstr>Proposed explanations for size evolution</vt:lpstr>
      <vt:lpstr>Puffing up by expulsion of baryonic mass</vt:lpstr>
      <vt:lpstr>To cast light, idealized numerical simulations</vt:lpstr>
      <vt:lpstr>Numerical technique and setup</vt:lpstr>
      <vt:lpstr>A visual example</vt:lpstr>
      <vt:lpstr>Size (R1/2 of stars) evolution</vt:lpstr>
      <vt:lpstr>Effects on density profiles - ( &gt; 0.5)</vt:lpstr>
      <vt:lpstr>Effects on density profiles  - ( &lt; 0.5)</vt:lpstr>
      <vt:lpstr>The final expansion factor</vt:lpstr>
      <vt:lpstr>Puffing up by galactic winds cannot explain the observed size evolution</vt:lpstr>
      <vt:lpstr>Size expansion for a specific SAM for SMBH-spheroid co-evolution, including AGN driven galactic wind and stellar evolution mass loss (Granato et al 2004)</vt:lpstr>
      <vt:lpstr>DMHs in ellipticals: cuspy or cored? </vt:lpstr>
      <vt:lpstr>What  happens to DM profiles: IC </vt:lpstr>
      <vt:lpstr>Sample time evolution </vt:lpstr>
      <vt:lpstr>Dependence of final equilibrium on efficiency, timescale, and initial profile</vt:lpstr>
      <vt:lpstr>Presentazione standard di PowerPoint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size evolution of Early Type Galaxies Gian Luigi Granato  INAF – Trieste</dc:title>
  <dc:creator>gigio</dc:creator>
  <cp:lastModifiedBy>Gian Luigi</cp:lastModifiedBy>
  <cp:revision>339</cp:revision>
  <dcterms:created xsi:type="dcterms:W3CDTF">2011-02-15T13:31:01Z</dcterms:created>
  <dcterms:modified xsi:type="dcterms:W3CDTF">2012-09-02T09:12:31Z</dcterms:modified>
</cp:coreProperties>
</file>